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0"/>
  </p:handoutMasterIdLst>
  <p:sldIdLst>
    <p:sldId id="256" r:id="rId2"/>
    <p:sldId id="257" r:id="rId3"/>
    <p:sldId id="318" r:id="rId4"/>
    <p:sldId id="275" r:id="rId5"/>
    <p:sldId id="314" r:id="rId6"/>
    <p:sldId id="270" r:id="rId7"/>
    <p:sldId id="320" r:id="rId8"/>
    <p:sldId id="290" r:id="rId9"/>
    <p:sldId id="315" r:id="rId10"/>
    <p:sldId id="319" r:id="rId11"/>
    <p:sldId id="316" r:id="rId12"/>
    <p:sldId id="294" r:id="rId13"/>
    <p:sldId id="291" r:id="rId14"/>
    <p:sldId id="305" r:id="rId15"/>
    <p:sldId id="288" r:id="rId16"/>
    <p:sldId id="266" r:id="rId17"/>
    <p:sldId id="296" r:id="rId18"/>
    <p:sldId id="295" r:id="rId19"/>
    <p:sldId id="297" r:id="rId20"/>
    <p:sldId id="307" r:id="rId21"/>
    <p:sldId id="321" r:id="rId22"/>
    <p:sldId id="273" r:id="rId23"/>
    <p:sldId id="309" r:id="rId24"/>
    <p:sldId id="274" r:id="rId25"/>
    <p:sldId id="279" r:id="rId26"/>
    <p:sldId id="299" r:id="rId27"/>
    <p:sldId id="285" r:id="rId28"/>
    <p:sldId id="317" r:id="rId2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579" autoAdjust="0"/>
  </p:normalViewPr>
  <p:slideViewPr>
    <p:cSldViewPr>
      <p:cViewPr>
        <p:scale>
          <a:sx n="66" d="100"/>
          <a:sy n="66" d="100"/>
        </p:scale>
        <p:origin x="-93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5CFB7-B1B5-491C-A29F-0B999D2BB05E}" type="datetimeFigureOut">
              <a:rPr lang="en-US" smtClean="0"/>
              <a:pPr/>
              <a:t>9/28/2012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4E3EA-7BF5-4A3D-A9FB-2CED19CC8B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0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08B94-5A15-45D2-987D-E77299C96E73}" type="datetimeFigureOut">
              <a:rPr lang="en-US" smtClean="0"/>
              <a:pPr/>
              <a:t>9/28/2012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08B94-5A15-45D2-987D-E77299C96E73}" type="datetimeFigureOut">
              <a:rPr lang="en-US" smtClean="0"/>
              <a:pPr/>
              <a:t>9/28/2012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286000"/>
            <a:ext cx="7772400" cy="1500187"/>
          </a:xfrm>
        </p:spPr>
        <p:txBody>
          <a:bodyPr anchor="b"/>
          <a:lstStyle>
            <a:lvl1pPr marL="0" indent="0">
              <a:buNone/>
              <a:defRPr sz="48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08B94-5A15-45D2-987D-E77299C96E73}" type="datetimeFigureOut">
              <a:rPr lang="en-US" smtClean="0"/>
              <a:pPr/>
              <a:t>9/28/2012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08B94-5A15-45D2-987D-E77299C96E73}" type="datetimeFigureOut">
              <a:rPr lang="en-US" smtClean="0"/>
              <a:pPr/>
              <a:t>9/28/2012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08B94-5A15-45D2-987D-E77299C96E73}" type="datetimeFigureOut">
              <a:rPr lang="en-US" smtClean="0"/>
              <a:pPr/>
              <a:t>9/28/2012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08B94-5A15-45D2-987D-E77299C96E73}" type="datetimeFigureOut">
              <a:rPr lang="en-US" smtClean="0"/>
              <a:pPr/>
              <a:t>9/28/2012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08B94-5A15-45D2-987D-E77299C96E73}" type="datetimeFigureOut">
              <a:rPr lang="en-US" smtClean="0"/>
              <a:pPr/>
              <a:t>9/28/2012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08B94-5A15-45D2-987D-E77299C96E73}" type="datetimeFigureOut">
              <a:rPr lang="en-US" smtClean="0"/>
              <a:pPr/>
              <a:t>9/28/2012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908B94-5A15-45D2-987D-E77299C96E73}" type="datetimeFigureOut">
              <a:rPr lang="en-US" smtClean="0"/>
              <a:pPr/>
              <a:t>9/28/2012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artners-Bkgnd-White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1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</a:defRPr>
            </a:lvl1pPr>
          </a:lstStyle>
          <a:p>
            <a:fld id="{AC908B94-5A15-45D2-987D-E77299C96E73}" type="datetimeFigureOut">
              <a:rPr lang="en-US" smtClean="0"/>
              <a:pPr/>
              <a:t>9/28/2012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356350"/>
            <a:ext cx="3962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8400" y="6356350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12" charset="0"/>
              </a:defRPr>
            </a:lvl1pPr>
          </a:lstStyle>
          <a:p>
            <a:fld id="{0957CA00-7553-425A-98CB-279C67BC83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8495C5"/>
          </a:solidFill>
          <a:latin typeface="Arial Narrow"/>
          <a:ea typeface="ＭＳ Ｐゴシック" pitchFamily="-112" charset="-128"/>
          <a:cs typeface="Arial Narrow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8495C5"/>
          </a:solidFill>
          <a:latin typeface="Arial Narrow" pitchFamily="-112" charset="0"/>
          <a:ea typeface="ＭＳ Ｐゴシック" pitchFamily="-112" charset="-128"/>
          <a:cs typeface="Arial Narrow" pitchFamily="-112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8495C5"/>
          </a:solidFill>
          <a:latin typeface="Arial Narrow" pitchFamily="-112" charset="0"/>
          <a:ea typeface="ＭＳ Ｐゴシック" pitchFamily="-112" charset="-128"/>
          <a:cs typeface="Arial Narrow" pitchFamily="-112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8495C5"/>
          </a:solidFill>
          <a:latin typeface="Arial Narrow" pitchFamily="-112" charset="0"/>
          <a:ea typeface="ＭＳ Ｐゴシック" pitchFamily="-112" charset="-128"/>
          <a:cs typeface="Arial Narrow" pitchFamily="-112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8495C5"/>
          </a:solidFill>
          <a:latin typeface="Arial Narrow" pitchFamily="-112" charset="0"/>
          <a:ea typeface="ＭＳ Ｐゴシック" pitchFamily="-112" charset="-128"/>
          <a:cs typeface="Arial Narrow" pitchFamily="-112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Narrow" pitchFamily="-112" charset="0"/>
          <a:ea typeface="ＭＳ Ｐゴシック" pitchFamily="-11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Narrow" pitchFamily="-112" charset="0"/>
          <a:ea typeface="ＭＳ Ｐゴシック" pitchFamily="-11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Narrow" pitchFamily="-112" charset="0"/>
          <a:ea typeface="ＭＳ Ｐゴシック" pitchFamily="-11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Narrow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3D89"/>
          </a:solidFill>
          <a:latin typeface="Arial Narrow"/>
          <a:ea typeface="ＭＳ Ｐゴシック" pitchFamily="-112" charset="-128"/>
          <a:cs typeface="Arial Narrow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3D89"/>
          </a:solidFill>
          <a:latin typeface="Arial Narrow"/>
          <a:ea typeface="ＭＳ Ｐゴシック" pitchFamily="-112" charset="-128"/>
          <a:cs typeface="Arial Narrow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3D89"/>
          </a:solidFill>
          <a:latin typeface="Arial Narrow"/>
          <a:ea typeface="ＭＳ Ｐゴシック" pitchFamily="-112" charset="-128"/>
          <a:cs typeface="Arial Narrow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3D89"/>
          </a:solidFill>
          <a:latin typeface="Arial Narrow"/>
          <a:ea typeface="ＭＳ Ｐゴシック" pitchFamily="-112" charset="-128"/>
          <a:cs typeface="Arial Narrow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3D89"/>
          </a:solidFill>
          <a:latin typeface="Arial Narrow"/>
          <a:ea typeface="ＭＳ Ｐゴシック" pitchFamily="-112" charset="-128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8229600" cy="1905000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Social Work and Care Coordination – Successful Models:  </a:t>
            </a:r>
            <a:br>
              <a:rPr lang="en-US" sz="3600" b="0" dirty="0" smtClean="0"/>
            </a:br>
            <a:r>
              <a:rPr lang="en-US" sz="3600" b="0" dirty="0" smtClean="0"/>
              <a:t>Home and Community  Services Network</a:t>
            </a:r>
            <a:endParaRPr lang="en-US" sz="36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W. June Simmons, MSW   -   CEO</a:t>
            </a: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Partners in Care Foundation</a:t>
            </a:r>
          </a:p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September 19, 2012</a:t>
            </a:r>
          </a:p>
          <a:p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CalSWEC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  Aging Summit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“products” enhance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MSSP model: assessment and mobilizing social and environmental resources</a:t>
            </a:r>
          </a:p>
          <a:p>
            <a:r>
              <a:rPr lang="en-US" dirty="0" smtClean="0"/>
              <a:t>Stabilizes at home and alternate kinds of help</a:t>
            </a:r>
          </a:p>
          <a:p>
            <a:r>
              <a:rPr lang="en-US" dirty="0" smtClean="0"/>
              <a:t>Coordination with CBAS, IHSS and mental health in place</a:t>
            </a:r>
          </a:p>
          <a:p>
            <a:r>
              <a:rPr lang="en-US" dirty="0" smtClean="0"/>
              <a:t>Now must couple with other new approaches:</a:t>
            </a:r>
          </a:p>
          <a:p>
            <a:pPr lvl="1"/>
            <a:r>
              <a:rPr lang="en-US" dirty="0" smtClean="0"/>
              <a:t>Transitions – post-hospital interventions</a:t>
            </a:r>
          </a:p>
          <a:p>
            <a:pPr lvl="1"/>
            <a:r>
              <a:rPr lang="en-US" dirty="0" smtClean="0"/>
              <a:t>Home-Meds and In-Home Palliative Care</a:t>
            </a:r>
          </a:p>
          <a:p>
            <a:pPr lvl="1"/>
            <a:r>
              <a:rPr lang="en-US" dirty="0" smtClean="0"/>
              <a:t>Evidence-based self-management programs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4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America’s Dual Eligibles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60960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Sources:  Centers for Medicare and Medicaid Services; Kaiser Family Foundation, </a:t>
            </a:r>
            <a:b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Medicare Payment Advisory Commission</a:t>
            </a:r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5547740"/>
            <a:ext cx="1752600" cy="1198289"/>
          </a:xfrm>
          <a:prstGeom prst="rect">
            <a:avLst/>
          </a:prstGeom>
        </p:spPr>
      </p:pic>
      <p:pic>
        <p:nvPicPr>
          <p:cNvPr id="6" name="Picture 2" descr="http://calduals.org/wp-content/uploads/2012/04/WSJ-Duals-Char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5" t="7351" r="33130" b="48497"/>
          <a:stretch/>
        </p:blipFill>
        <p:spPr bwMode="auto">
          <a:xfrm>
            <a:off x="2438400" y="1371600"/>
            <a:ext cx="4283365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5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How Home and Community Services Address and Improve Health Outcomes – thus cost effective</a:t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 both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Medi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-Cal and Medicare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marL="465138" lvl="1" indent="-457200">
              <a:buFont typeface="Wingdings" pitchFamily="2" charset="2"/>
              <a:buChar char="§"/>
            </a:pPr>
            <a:r>
              <a:rPr lang="en-US" dirty="0" smtClean="0"/>
              <a:t>Multiple, complex chronic conditions &amp; self-care</a:t>
            </a:r>
          </a:p>
          <a:p>
            <a:pPr marL="865188" lvl="2" indent="-457200">
              <a:buFont typeface="Wingdings" pitchFamily="2" charset="2"/>
              <a:buChar char="§"/>
            </a:pPr>
            <a:r>
              <a:rPr lang="en-US" dirty="0" smtClean="0"/>
              <a:t>Evidence-based enhanced self-care programs </a:t>
            </a:r>
            <a:r>
              <a:rPr lang="en-US" sz="1800" dirty="0" smtClean="0"/>
              <a:t>(e.g, Chronic Disease Self Management (CDSMP), Diabetes Self Management (DSMP)</a:t>
            </a:r>
          </a:p>
          <a:p>
            <a:pPr marL="465138" lvl="1" indent="-457200">
              <a:buFont typeface="Wingdings" pitchFamily="2" charset="2"/>
              <a:buChar char="§"/>
            </a:pPr>
            <a:r>
              <a:rPr lang="en-US" dirty="0" smtClean="0"/>
              <a:t>Complex medications/adherence </a:t>
            </a:r>
            <a:r>
              <a:rPr lang="en-US" sz="1800" dirty="0" smtClean="0"/>
              <a:t>(</a:t>
            </a:r>
            <a:r>
              <a:rPr lang="en-US" b="1" dirty="0" smtClean="0"/>
              <a:t>HomeMeds</a:t>
            </a:r>
            <a:r>
              <a:rPr lang="en-US" dirty="0" smtClean="0">
                <a:latin typeface="Calibri"/>
                <a:cs typeface="Calibri"/>
              </a:rPr>
              <a:t>℠</a:t>
            </a:r>
            <a:r>
              <a:rPr lang="en-US" sz="1800" dirty="0" smtClean="0"/>
              <a:t>)</a:t>
            </a:r>
          </a:p>
          <a:p>
            <a:pPr marL="465138" lvl="1" indent="-457200">
              <a:buFont typeface="Wingdings" pitchFamily="2" charset="2"/>
              <a:buChar char="§"/>
            </a:pPr>
            <a:r>
              <a:rPr lang="en-US" dirty="0" smtClean="0"/>
              <a:t>Multiple ER visits – gaps in care/communication </a:t>
            </a:r>
          </a:p>
          <a:p>
            <a:pPr marL="465138" lvl="1" indent="-457200">
              <a:buFont typeface="Wingdings" pitchFamily="2" charset="2"/>
              <a:buChar char="§"/>
            </a:pPr>
            <a:r>
              <a:rPr lang="en-US" dirty="0" smtClean="0"/>
              <a:t>Post-hospital support to avoid readmissions</a:t>
            </a:r>
          </a:p>
          <a:p>
            <a:pPr marL="465138" lvl="1" indent="-457200">
              <a:buFont typeface="Wingdings" pitchFamily="2" charset="2"/>
              <a:buChar char="§"/>
            </a:pPr>
            <a:r>
              <a:rPr lang="en-US" dirty="0" smtClean="0"/>
              <a:t>Nursing home diversion/return to community</a:t>
            </a:r>
          </a:p>
          <a:p>
            <a:pPr marL="465138" lvl="1" indent="-457200">
              <a:buFont typeface="Wingdings" pitchFamily="2" charset="2"/>
              <a:buChar char="§"/>
            </a:pPr>
            <a:r>
              <a:rPr lang="en-US" dirty="0" smtClean="0"/>
              <a:t>In-home palliative care in last </a:t>
            </a:r>
            <a:r>
              <a:rPr lang="en-US" dirty="0"/>
              <a:t>year </a:t>
            </a:r>
            <a:r>
              <a:rPr lang="en-US" dirty="0" smtClean="0"/>
              <a:t>of life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0"/>
            <a:ext cx="7772400" cy="2566987"/>
          </a:xfrm>
        </p:spPr>
        <p:txBody>
          <a:bodyPr/>
          <a:lstStyle/>
          <a:p>
            <a:pPr algn="ctr"/>
            <a:r>
              <a:rPr lang="en-US" sz="4400" dirty="0" smtClean="0"/>
              <a:t>How to Best Care for the Duals to Achieve Optimal </a:t>
            </a:r>
            <a:br>
              <a:rPr lang="en-US" sz="4400" dirty="0" smtClean="0"/>
            </a:br>
            <a:r>
              <a:rPr lang="en-US" sz="4400" dirty="0" smtClean="0"/>
              <a:t>Health Outcomes</a:t>
            </a:r>
            <a:endParaRPr lang="en-US" sz="4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0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Spotting  - Targeting </a:t>
            </a:r>
            <a:br>
              <a:rPr lang="en-US" dirty="0" smtClean="0"/>
            </a:b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H</a:t>
            </a:r>
            <a:r>
              <a:rPr lang="en-US" sz="2800" b="1" dirty="0" smtClean="0"/>
              <a:t>igh </a:t>
            </a:r>
            <a:r>
              <a:rPr lang="en-US" sz="2800" b="1" dirty="0"/>
              <a:t>costs come from </a:t>
            </a:r>
            <a:r>
              <a:rPr lang="en-US" sz="2800" b="1" dirty="0" smtClean="0"/>
              <a:t>specific </a:t>
            </a:r>
            <a:r>
              <a:rPr lang="en-US" sz="2800" b="1" dirty="0"/>
              <a:t>target  groups, where </a:t>
            </a:r>
            <a:r>
              <a:rPr lang="en-US" sz="2800" b="1" dirty="0" smtClean="0"/>
              <a:t>the </a:t>
            </a:r>
            <a:r>
              <a:rPr lang="en-US" sz="2800" b="1" dirty="0"/>
              <a:t>investment of a new intervention yields better health and quality of life outcomes while driving down </a:t>
            </a:r>
            <a:r>
              <a:rPr lang="en-US" sz="2800" b="1" dirty="0" smtClean="0"/>
              <a:t>costs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Evidence-based self-management maintains health</a:t>
            </a:r>
          </a:p>
          <a:p>
            <a:r>
              <a:rPr lang="en-US" sz="2800" dirty="0" smtClean="0"/>
              <a:t>Identify complex patients – screen consistently</a:t>
            </a:r>
            <a:endParaRPr lang="en-US" sz="2800" dirty="0"/>
          </a:p>
          <a:p>
            <a:r>
              <a:rPr lang="en-US" sz="2800" dirty="0" err="1" smtClean="0"/>
              <a:t>Medi</a:t>
            </a:r>
            <a:r>
              <a:rPr lang="en-US" sz="2800" dirty="0" smtClean="0"/>
              <a:t>-Cal targets </a:t>
            </a:r>
            <a:r>
              <a:rPr lang="en-US" sz="2800" dirty="0"/>
              <a:t>keeping people out of nursing </a:t>
            </a:r>
            <a:r>
              <a:rPr lang="en-US" sz="2800" dirty="0" smtClean="0"/>
              <a:t>homes and……we can also </a:t>
            </a:r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sz="2800" dirty="0" smtClean="0"/>
              <a:t>Impact </a:t>
            </a:r>
            <a:r>
              <a:rPr lang="en-US" sz="2800" dirty="0"/>
              <a:t>Medicare more </a:t>
            </a:r>
            <a:r>
              <a:rPr lang="en-US" sz="2800" dirty="0" smtClean="0"/>
              <a:t>directly by </a:t>
            </a:r>
            <a:r>
              <a:rPr lang="en-US" sz="2800" dirty="0"/>
              <a:t>reducing ER, hospital admissions and </a:t>
            </a:r>
            <a:r>
              <a:rPr lang="en-US" sz="2800" dirty="0" smtClean="0"/>
              <a:t>readmissions </a:t>
            </a:r>
            <a:r>
              <a:rPr lang="en-US" sz="2800" dirty="0"/>
              <a:t>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54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Long Term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Encompasses a wide array of medicine, social, personal and supportive and specialized housing services</a:t>
            </a:r>
          </a:p>
          <a:p>
            <a:r>
              <a:rPr lang="en-US" sz="2800" dirty="0" smtClean="0"/>
              <a:t>Social and environmental factors are crucial to determining full positive impact of medicine</a:t>
            </a:r>
          </a:p>
          <a:p>
            <a:r>
              <a:rPr lang="en-US" sz="2800" dirty="0" smtClean="0"/>
              <a:t>Needed by people who have lost some capacity for self-care</a:t>
            </a:r>
          </a:p>
          <a:p>
            <a:r>
              <a:rPr lang="en-US" sz="2800" dirty="0" smtClean="0"/>
              <a:t>Care at home or in a nursing home</a:t>
            </a:r>
          </a:p>
          <a:p>
            <a:r>
              <a:rPr lang="en-US" sz="2800" dirty="0" smtClean="0"/>
              <a:t>Most who need LTC are over age 76 (63%)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indent="-457200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Activities of Daily Living (ADLs)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sz="3200" dirty="0"/>
              <a:t>Personal care </a:t>
            </a:r>
            <a:r>
              <a:rPr lang="en-US" sz="3200" dirty="0" smtClean="0"/>
              <a:t>activities people engage in every day</a:t>
            </a:r>
            <a:r>
              <a:rPr lang="en-US" sz="3200" dirty="0"/>
              <a:t> </a:t>
            </a:r>
            <a:r>
              <a:rPr lang="en-US" sz="3200" dirty="0" smtClean="0"/>
              <a:t>  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3200" dirty="0" smtClean="0"/>
              <a:t>Fundamental to caring for oneself to maintain personal independence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3200" dirty="0" smtClean="0"/>
              <a:t>Assessment determines </a:t>
            </a:r>
            <a:r>
              <a:rPr lang="en-US" sz="3200" dirty="0"/>
              <a:t>level of </a:t>
            </a:r>
            <a:r>
              <a:rPr lang="en-US" sz="3200" dirty="0" smtClean="0"/>
              <a:t>care/ </a:t>
            </a:r>
            <a:r>
              <a:rPr lang="en-US" sz="3200" dirty="0"/>
              <a:t>assistance </a:t>
            </a:r>
            <a:r>
              <a:rPr lang="en-US" sz="3200" dirty="0" smtClean="0"/>
              <a:t>needed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3200" dirty="0" smtClean="0"/>
              <a:t>Certifies LTC level of care/payment level</a:t>
            </a:r>
            <a:endParaRPr lang="en-US" sz="3200" dirty="0"/>
          </a:p>
          <a:p>
            <a:pPr marL="0" lvl="1" indent="0">
              <a:buNone/>
            </a:pPr>
            <a:endParaRPr lang="en-US" sz="320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304800"/>
            <a:ext cx="8229600" cy="1143000"/>
          </a:xfrm>
        </p:spPr>
        <p:txBody>
          <a:bodyPr/>
          <a:lstStyle/>
          <a:p>
            <a:r>
              <a:rPr lang="en-US" dirty="0" smtClean="0"/>
              <a:t>ADL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0818"/>
            <a:ext cx="4038600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ADL Functions </a:t>
            </a:r>
          </a:p>
          <a:p>
            <a:pPr marL="739775" lvl="1" indent="-282575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Bathing</a:t>
            </a:r>
          </a:p>
          <a:p>
            <a:pPr marL="739775" lvl="1" indent="-282575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Dressing</a:t>
            </a:r>
          </a:p>
          <a:p>
            <a:pPr marL="739775" lvl="1" indent="-282575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Grooming</a:t>
            </a:r>
          </a:p>
          <a:p>
            <a:pPr marL="739775" lvl="1" indent="-282575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Mouth care</a:t>
            </a:r>
          </a:p>
          <a:p>
            <a:pPr marL="739775" lvl="1" indent="-282575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Toileting</a:t>
            </a:r>
          </a:p>
          <a:p>
            <a:pPr marL="739775" lvl="1" indent="-282575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Transferring bed/chair</a:t>
            </a:r>
          </a:p>
          <a:p>
            <a:pPr marL="739775" lvl="1" indent="-282575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Climbing stairs</a:t>
            </a:r>
          </a:p>
          <a:p>
            <a:pPr marL="739775" lvl="1" indent="-282575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Eating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1343" y="2050670"/>
            <a:ext cx="350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Each function is rated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determine level of support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required:</a:t>
            </a: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-INDEPENDENT</a:t>
            </a: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-NEEDS SOME HELP</a:t>
            </a: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-VERY DEPENDENT</a:t>
            </a: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-CANNOT DO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038600" y="1716314"/>
            <a:ext cx="1066800" cy="3962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Instrumental Activities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of Daily Living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(IADLs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3962400"/>
          </a:xfrm>
        </p:spPr>
        <p:txBody>
          <a:bodyPr/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sz="3200" dirty="0" smtClean="0"/>
              <a:t>Related to independent living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3200" dirty="0" smtClean="0"/>
              <a:t>Valuable for evaluating level of disease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3200" dirty="0" smtClean="0"/>
              <a:t>Determinant of person’s ability to care for themselves and their environment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304800"/>
            <a:ext cx="8229600" cy="1143000"/>
          </a:xfrm>
        </p:spPr>
        <p:txBody>
          <a:bodyPr/>
          <a:lstStyle/>
          <a:p>
            <a:r>
              <a:rPr lang="en-US" dirty="0" smtClean="0"/>
              <a:t>IADL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543" y="1411209"/>
            <a:ext cx="4038600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IADL Functions </a:t>
            </a:r>
          </a:p>
          <a:p>
            <a:pPr marL="739775" lvl="1" indent="-282575">
              <a:spcBef>
                <a:spcPts val="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Shopping</a:t>
            </a:r>
          </a:p>
          <a:p>
            <a:pPr marL="739775" lvl="1" indent="-282575">
              <a:spcBef>
                <a:spcPts val="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Cooking</a:t>
            </a:r>
          </a:p>
          <a:p>
            <a:pPr marL="739775" lvl="1" indent="-282575">
              <a:spcBef>
                <a:spcPts val="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Managing medications</a:t>
            </a:r>
          </a:p>
          <a:p>
            <a:pPr marL="739775" lvl="1" indent="-282575">
              <a:spcBef>
                <a:spcPts val="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Using the phone and looking up phone numbers</a:t>
            </a:r>
          </a:p>
          <a:p>
            <a:pPr marL="739775" lvl="1" indent="-282575">
              <a:spcBef>
                <a:spcPts val="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Doing housework</a:t>
            </a:r>
          </a:p>
          <a:p>
            <a:pPr marL="739775" lvl="1" indent="-282575">
              <a:spcBef>
                <a:spcPts val="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Doing laundry</a:t>
            </a:r>
          </a:p>
          <a:p>
            <a:pPr marL="739775" lvl="1" indent="-282575">
              <a:spcBef>
                <a:spcPts val="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Driving or using public transportation</a:t>
            </a:r>
          </a:p>
          <a:p>
            <a:pPr marL="739775" lvl="1" indent="-282575">
              <a:spcBef>
                <a:spcPts val="0"/>
              </a:spcBef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Managing finances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4086" y="2040311"/>
            <a:ext cx="350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Each function is rated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determine level of support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required:</a:t>
            </a: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-INDEPENDENT</a:t>
            </a: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-NEEDS SOME HELP</a:t>
            </a: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-VERY DEPENDENT</a:t>
            </a:r>
          </a:p>
          <a:p>
            <a:pPr>
              <a:spcBef>
                <a:spcPts val="60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-CANNOT DO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038600" y="1716314"/>
            <a:ext cx="1066800" cy="3962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8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An historic opportunity for positive change</a:t>
            </a:r>
          </a:p>
          <a:p>
            <a:r>
              <a:rPr lang="en-US" dirty="0" smtClean="0"/>
              <a:t>Addressing social, environmental and self-care components that drive health outcomes</a:t>
            </a:r>
            <a:endParaRPr lang="en-US" dirty="0"/>
          </a:p>
          <a:p>
            <a:r>
              <a:rPr lang="en-US" dirty="0" smtClean="0"/>
              <a:t>Unique characteristics required in changing environment – a new business model</a:t>
            </a:r>
          </a:p>
          <a:p>
            <a:pPr lvl="1"/>
            <a:r>
              <a:rPr lang="en-US" dirty="0" smtClean="0"/>
              <a:t>Strategies for LTSS impacting Medicare and Medi-Cal service use/health outcomes</a:t>
            </a:r>
          </a:p>
          <a:p>
            <a:pPr lvl="1"/>
            <a:r>
              <a:rPr lang="en-US" dirty="0" smtClean="0"/>
              <a:t>Home &amp; Community Services Network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and Community LTC System Helps Avoid Nursing Home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are at home can sustain independence</a:t>
            </a:r>
          </a:p>
          <a:p>
            <a:r>
              <a:rPr lang="en-US" dirty="0" smtClean="0"/>
              <a:t>Comprehensive in-home assessment identifies risks, basis to craft an in-home careplan</a:t>
            </a:r>
          </a:p>
          <a:p>
            <a:r>
              <a:rPr lang="en-US" dirty="0" smtClean="0"/>
              <a:t>Currently 6 separate MSSP agencies across LA County and 41 in the state offer MSSP care in the home to </a:t>
            </a:r>
            <a:r>
              <a:rPr lang="en-US" dirty="0" err="1" smtClean="0"/>
              <a:t>Medi</a:t>
            </a:r>
            <a:r>
              <a:rPr lang="en-US" dirty="0" smtClean="0"/>
              <a:t>-Cal beneficiaries</a:t>
            </a:r>
          </a:p>
          <a:p>
            <a:r>
              <a:rPr lang="en-US" dirty="0" smtClean="0"/>
              <a:t>MSSP program moves under managed care and is a great prototype for care coordination</a:t>
            </a:r>
          </a:p>
          <a:p>
            <a:r>
              <a:rPr lang="en-US" dirty="0" smtClean="0"/>
              <a:t>Work across agency lines to integrate</a:t>
            </a:r>
          </a:p>
        </p:txBody>
      </p:sp>
    </p:spTree>
    <p:extLst>
      <p:ext uri="{BB962C8B-B14F-4D97-AF65-F5344CB8AC3E}">
        <p14:creationId xmlns:p14="http://schemas.microsoft.com/office/powerpoint/2010/main" val="61909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3400" y="3048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a typeface="ＭＳ Ｐゴシック" pitchFamily="-112" charset="-128"/>
                <a:cs typeface="Arial Narrow"/>
              </a:rPr>
              <a:t>Tiered Service Needs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-112" charset="-128"/>
                <a:cs typeface="Arial Narrow"/>
              </a:rPr>
              <a:t>Initial HRA Conducted to Triage and Determine Level of Care Required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" t="14391" b="18730"/>
          <a:stretch/>
        </p:blipFill>
        <p:spPr>
          <a:xfrm>
            <a:off x="359443" y="1351502"/>
            <a:ext cx="8704729" cy="45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870"/>
            <a:ext cx="8229600" cy="1143000"/>
          </a:xfrm>
        </p:spPr>
        <p:txBody>
          <a:bodyPr/>
          <a:lstStyle/>
          <a:p>
            <a:pPr lvl="1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What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Our Network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of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Services </a:t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Can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rovide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981200"/>
            <a:ext cx="4038600" cy="3631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Purchased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Services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(Credentialed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Vendors)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Safety devices, e.g., grab bars, w/c ramps, alarms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Home handyman</a:t>
            </a:r>
          </a:p>
          <a:p>
            <a:pPr marL="162175" lvl="1" indent="-162175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Emergency response  systems</a:t>
            </a:r>
          </a:p>
          <a:p>
            <a:pPr marL="162175" indent="-162175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In-home psychotherapy</a:t>
            </a:r>
          </a:p>
          <a:p>
            <a:pPr marL="162175" indent="-162175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Emergency support (housing, meals, care)</a:t>
            </a:r>
          </a:p>
          <a:p>
            <a:pPr marL="162175" indent="-162175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Assisted transportation</a:t>
            </a:r>
          </a:p>
          <a:p>
            <a:pPr marL="162175" indent="-162175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Home maker (personal care /chore) and respite services</a:t>
            </a:r>
          </a:p>
          <a:p>
            <a:pPr marL="162175" indent="-162175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Replace furniture /appliances</a:t>
            </a:r>
          </a:p>
          <a:p>
            <a:pPr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  for safety/sanitary reasons</a:t>
            </a:r>
          </a:p>
          <a:p>
            <a:pPr marL="162175" indent="-162175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Heavy cleaning</a:t>
            </a:r>
          </a:p>
          <a:p>
            <a:pPr marL="162175" indent="-162175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Home-delivered meals – short term</a:t>
            </a:r>
          </a:p>
          <a:p>
            <a:pPr marL="162175" indent="-162175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Medication management (HomeMeds)</a:t>
            </a:r>
          </a:p>
          <a:p>
            <a:pPr marL="162175" indent="-162175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Special needs required to maintain independence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919370"/>
            <a:ext cx="4419600" cy="5755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Referred Services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AAA 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IHSS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Community Based Adult Services (formerly Adult Day Health Center) 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Regional Center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Independent Living Centers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Home Health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In-Home Palliative Care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Hospice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DME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Families / Caregivers Support Programs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Senior Center Programs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Evidence-based Health Impacting Self-Care programs 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Long-term home-delivered meals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Housing Options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Communication Services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Legal Services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HICAP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Ombudsman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Benefits Enrollment for services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(i.e.,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food stamps) 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Money management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Transportation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Utilities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Volunteer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services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AAAs and Sponsors of MSSP Offer Access and </a:t>
            </a:r>
            <a:r>
              <a:rPr lang="en-US" dirty="0"/>
              <a:t>S</a:t>
            </a:r>
            <a:r>
              <a:rPr lang="en-US" dirty="0" smtClean="0"/>
              <a:t>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 Agencies on Aging – crucial  access point</a:t>
            </a:r>
          </a:p>
          <a:p>
            <a:r>
              <a:rPr lang="en-US" dirty="0" smtClean="0"/>
              <a:t>MSSP sponsors can evolve “prototype” into expanded tiered home care approaches </a:t>
            </a:r>
          </a:p>
          <a:p>
            <a:r>
              <a:rPr lang="en-US" dirty="0" smtClean="0"/>
              <a:t>Scaling up from solid base and clinical infrastructure safer than “reinventing”</a:t>
            </a:r>
          </a:p>
          <a:p>
            <a:r>
              <a:rPr lang="en-US" dirty="0" smtClean="0"/>
              <a:t>“Community” is a specialty practice expertise</a:t>
            </a:r>
          </a:p>
          <a:p>
            <a:r>
              <a:rPr lang="en-US" dirty="0" smtClean="0"/>
              <a:t>Evidence-based self-care will be next generation of added interventions - phased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0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How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ork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ogether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and Community Services Network</a:t>
            </a:r>
          </a:p>
          <a:p>
            <a:pPr lvl="1"/>
            <a:r>
              <a:rPr lang="en-US" dirty="0" smtClean="0"/>
              <a:t>Broad geographic coverage with  in-home Care </a:t>
            </a:r>
            <a:r>
              <a:rPr lang="en-US" dirty="0"/>
              <a:t>C</a:t>
            </a:r>
            <a:r>
              <a:rPr lang="en-US" dirty="0" smtClean="0"/>
              <a:t>oordination through a central portal</a:t>
            </a:r>
          </a:p>
          <a:p>
            <a:pPr lvl="1"/>
            <a:r>
              <a:rPr lang="en-US" dirty="0" smtClean="0"/>
              <a:t>Common assessment tool and EMR</a:t>
            </a:r>
          </a:p>
          <a:p>
            <a:pPr lvl="1"/>
            <a:r>
              <a:rPr lang="en-US" dirty="0" smtClean="0"/>
              <a:t>Multi-lingual/cultural competence/home experts</a:t>
            </a:r>
          </a:p>
          <a:p>
            <a:pPr lvl="1"/>
            <a:r>
              <a:rPr lang="en-US" dirty="0" smtClean="0">
                <a:cs typeface="Arial Narrow" pitchFamily="34" charset="0"/>
              </a:rPr>
              <a:t>Contracted, credentialed network of trusted vendors </a:t>
            </a:r>
            <a:r>
              <a:rPr lang="en-US" dirty="0">
                <a:cs typeface="Arial Narrow" pitchFamily="34" charset="0"/>
              </a:rPr>
              <a:t>and linked partnerships</a:t>
            </a:r>
          </a:p>
          <a:p>
            <a:pPr lvl="1"/>
            <a:r>
              <a:rPr lang="en-US" dirty="0" smtClean="0">
                <a:cs typeface="Arial Narrow" pitchFamily="34" charset="0"/>
              </a:rPr>
              <a:t>Administrative </a:t>
            </a:r>
            <a:r>
              <a:rPr lang="en-US" dirty="0">
                <a:cs typeface="Arial Narrow" pitchFamily="34" charset="0"/>
              </a:rPr>
              <a:t>simplicity with full access to </a:t>
            </a:r>
            <a:r>
              <a:rPr lang="en-US" dirty="0" smtClean="0">
                <a:cs typeface="Arial Narrow" pitchFamily="34" charset="0"/>
              </a:rPr>
              <a:t>both arrange and purchase community </a:t>
            </a:r>
            <a:r>
              <a:rPr lang="en-US" dirty="0">
                <a:cs typeface="Arial Narrow" pitchFamily="34" charset="0"/>
              </a:rPr>
              <a:t>care resources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and Community Services Network  - </a:t>
            </a:r>
            <a:r>
              <a:rPr lang="en-US" sz="3200" dirty="0" smtClean="0"/>
              <a:t>Key Elements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/>
          <a:lstStyle/>
          <a:p>
            <a:r>
              <a:rPr lang="en-US" sz="2400" dirty="0" smtClean="0"/>
              <a:t>Full geographic coverage of L.A. County  - one portal for all</a:t>
            </a:r>
          </a:p>
          <a:p>
            <a:r>
              <a:rPr lang="en-US" sz="2400" dirty="0" smtClean="0"/>
              <a:t>Credentialed contractors  for purchase of home and community-based services and personal care</a:t>
            </a:r>
          </a:p>
          <a:p>
            <a:r>
              <a:rPr lang="en-US" sz="2400" dirty="0" smtClean="0"/>
              <a:t>Common data system</a:t>
            </a:r>
          </a:p>
          <a:p>
            <a:r>
              <a:rPr lang="en-US" sz="2400" dirty="0" smtClean="0"/>
              <a:t>Strong  business case </a:t>
            </a:r>
          </a:p>
          <a:p>
            <a:r>
              <a:rPr lang="en-US" sz="2400" dirty="0" smtClean="0"/>
              <a:t>MSSP model is prototype </a:t>
            </a:r>
          </a:p>
          <a:p>
            <a:pPr lvl="1"/>
            <a:r>
              <a:rPr lang="en-US" sz="2000" dirty="0" smtClean="0"/>
              <a:t>Build on base of 3,400 clients/170 care coordination staff – RNs and Social Workers in 7 locations</a:t>
            </a:r>
          </a:p>
          <a:p>
            <a:pPr lvl="1"/>
            <a:r>
              <a:rPr lang="en-US" sz="2000" dirty="0" smtClean="0"/>
              <a:t>Cost effective, proven, and uniform model of care</a:t>
            </a:r>
          </a:p>
          <a:p>
            <a:r>
              <a:rPr lang="en-US" sz="2400" dirty="0" smtClean="0"/>
              <a:t>Ability to scale up and differentiate</a:t>
            </a:r>
          </a:p>
          <a:p>
            <a:pPr lvl="1"/>
            <a:r>
              <a:rPr lang="en-US" sz="2000" dirty="0" smtClean="0"/>
              <a:t>Tiered care management models possible</a:t>
            </a:r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 Agencies on Aging/ senior centers and core services</a:t>
            </a:r>
          </a:p>
          <a:p>
            <a:r>
              <a:rPr lang="en-US" dirty="0" smtClean="0"/>
              <a:t>Caregiver Resources Centers</a:t>
            </a:r>
          </a:p>
          <a:p>
            <a:r>
              <a:rPr lang="en-US" dirty="0" smtClean="0"/>
              <a:t>In-home Supportive Services (IHSS)</a:t>
            </a:r>
          </a:p>
          <a:p>
            <a:r>
              <a:rPr lang="en-US" dirty="0" smtClean="0"/>
              <a:t>Adult day health/Community-Based Adult </a:t>
            </a:r>
            <a:r>
              <a:rPr lang="en-US" dirty="0"/>
              <a:t>S</a:t>
            </a:r>
            <a:r>
              <a:rPr lang="en-US" dirty="0" smtClean="0"/>
              <a:t>ervices (CBAS)</a:t>
            </a:r>
          </a:p>
          <a:p>
            <a:r>
              <a:rPr lang="en-US" dirty="0" smtClean="0"/>
              <a:t>MSSP – nursing home diversion</a:t>
            </a:r>
          </a:p>
          <a:p>
            <a:r>
              <a:rPr lang="en-US" dirty="0" smtClean="0"/>
              <a:t>Mental </a:t>
            </a:r>
            <a:r>
              <a:rPr lang="en-US" dirty="0"/>
              <a:t>H</a:t>
            </a:r>
            <a:r>
              <a:rPr lang="en-US" dirty="0" smtClean="0"/>
              <a:t>ealth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Together – We Can Manage the 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371600"/>
            <a:ext cx="4800600" cy="4876800"/>
          </a:xfrm>
        </p:spPr>
        <p:txBody>
          <a:bodyPr/>
          <a:lstStyle/>
          <a:p>
            <a:pPr marL="0" indent="0" defTabSz="914400" eaLnBrk="0" hangingPunct="0">
              <a:buClr>
                <a:srgbClr val="C00000"/>
              </a:buClr>
              <a:buNone/>
              <a:defRPr/>
            </a:pPr>
            <a:r>
              <a:rPr lang="en-US" sz="2000" b="1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Health Plan Functions</a:t>
            </a:r>
          </a:p>
          <a:p>
            <a:pPr marL="238125" lvl="0" indent="-228600" defTabSz="914400" eaLnBrk="0" hangingPunct="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Enrollment and </a:t>
            </a: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disenrollment/UM &amp; CM</a:t>
            </a:r>
            <a:endParaRPr lang="en-US" sz="1800" kern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marL="238125" lvl="0" indent="-228600" defTabSz="914400" eaLnBrk="0" hangingPunct="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Claims and Data Analysis</a:t>
            </a:r>
          </a:p>
          <a:p>
            <a:pPr marL="238125" lvl="0" indent="-228600" defTabSz="914400" eaLnBrk="0" hangingPunct="0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Coordinating Medicare &amp; Medicaid</a:t>
            </a:r>
          </a:p>
          <a:p>
            <a:pPr marL="0" lvl="0" indent="0" defTabSz="914400" eaLnBrk="0" hangingPunct="0">
              <a:buClr>
                <a:srgbClr val="C00000"/>
              </a:buClr>
              <a:buNone/>
              <a:defRPr/>
            </a:pPr>
            <a:r>
              <a:rPr lang="en-US" sz="2000" b="1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Integrated Direct Delivery</a:t>
            </a:r>
            <a:endParaRPr lang="en-US" sz="2000" kern="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marL="238125" lvl="0" indent="-228600" defTabSz="914400" eaLnBrk="0" hangingPunct="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Different facility needs – primary care clinic integrated with behavioral health institution</a:t>
            </a:r>
          </a:p>
          <a:p>
            <a:pPr marL="238125" lvl="0" indent="-228600" defTabSz="914400" eaLnBrk="0" hangingPunct="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Coordination of referrals, appointments, care mgmt., clinical best practices, staff, clinical records</a:t>
            </a:r>
          </a:p>
          <a:p>
            <a:pPr marL="238125" lvl="0" indent="-228600" defTabSz="914400" eaLnBrk="0" hangingPunct="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Clinical integration with health plans/community</a:t>
            </a:r>
          </a:p>
          <a:p>
            <a:pPr marL="0" lvl="0" indent="0" defTabSz="914400" eaLnBrk="0" hangingPunct="0">
              <a:buClr>
                <a:srgbClr val="C00000"/>
              </a:buClr>
              <a:buNone/>
              <a:defRPr/>
            </a:pPr>
            <a:r>
              <a:rPr lang="en-US" sz="2000" b="1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Community Resources </a:t>
            </a:r>
          </a:p>
          <a:p>
            <a:pPr marL="238125" indent="-228600" defTabSz="914400" eaLnBrk="0" hangingPunct="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Care coordination/in-home support</a:t>
            </a:r>
          </a:p>
          <a:p>
            <a:pPr marL="238125" indent="-228600" defTabSz="914400" eaLnBrk="0" hangingPunct="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Access to Public benefits/IHSS/CBAS</a:t>
            </a:r>
          </a:p>
          <a:p>
            <a:pPr marL="238125" indent="-228600" defTabSz="914400" eaLnBrk="0" hangingPunct="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Transportation, food assistance, housing</a:t>
            </a:r>
          </a:p>
          <a:p>
            <a:pPr marL="238125" indent="-228600" defTabSz="914400" eaLnBrk="0" hangingPunct="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EB Targets </a:t>
            </a:r>
            <a:r>
              <a:rPr lang="en-US" sz="1600" kern="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-- meds /palliative /coaching /</a:t>
            </a:r>
            <a:r>
              <a:rPr lang="en-US" sz="1600" kern="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self-care/</a:t>
            </a:r>
            <a:endParaRPr lang="en-US" sz="1600" kern="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pPr marL="9525" indent="0" defTabSz="914400" eaLnBrk="0" hangingPunct="0">
              <a:spcBef>
                <a:spcPts val="2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sz="1600" b="1" kern="0" dirty="0" smtClean="0">
                <a:solidFill>
                  <a:srgbClr val="FF0000"/>
                </a:solidFill>
                <a:latin typeface="Calibri" pitchFamily="34" charset="0"/>
              </a:rPr>
              <a:t>     </a:t>
            </a:r>
            <a:r>
              <a:rPr lang="en-US" sz="1600" b="1" kern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itchFamily="34" charset="0"/>
              </a:rPr>
              <a:t>mental health/chronic pain</a:t>
            </a:r>
            <a:endParaRPr lang="en-US" sz="1600" b="1" kern="0" dirty="0" smtClean="0">
              <a:solidFill>
                <a:srgbClr val="FF0000"/>
              </a:solidFill>
              <a:latin typeface="Calibri" pitchFamily="34" charset="0"/>
            </a:endParaRPr>
          </a:p>
          <a:p>
            <a:endParaRPr lang="en-US" sz="1600" dirty="0"/>
          </a:p>
        </p:txBody>
      </p:sp>
      <p:grpSp>
        <p:nvGrpSpPr>
          <p:cNvPr id="6" name="Group 21"/>
          <p:cNvGrpSpPr/>
          <p:nvPr/>
        </p:nvGrpSpPr>
        <p:grpSpPr>
          <a:xfrm>
            <a:off x="188267" y="1810204"/>
            <a:ext cx="3752362" cy="3704864"/>
            <a:chOff x="508000" y="1638300"/>
            <a:chExt cx="4013200" cy="3962400"/>
          </a:xfrm>
        </p:grpSpPr>
        <p:sp>
          <p:nvSpPr>
            <p:cNvPr id="7" name="Rectangle 6"/>
            <p:cNvSpPr/>
            <p:nvPr/>
          </p:nvSpPr>
          <p:spPr>
            <a:xfrm>
              <a:off x="508000" y="1638300"/>
              <a:ext cx="4013200" cy="3962400"/>
            </a:xfrm>
            <a:prstGeom prst="rect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2963" y="2006600"/>
              <a:ext cx="3398837" cy="324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F81BD">
                    <a:lumMod val="75000"/>
                  </a:srgbClr>
                </a:solidFill>
              </a:rPr>
              <a:t>The Time is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more information </a:t>
            </a:r>
            <a:r>
              <a:rPr lang="en-US" dirty="0" smtClean="0"/>
              <a:t>contact: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-June </a:t>
            </a:r>
            <a:r>
              <a:rPr lang="en-US" dirty="0"/>
              <a:t>Simmons, Partners in Care Foundation</a:t>
            </a:r>
          </a:p>
          <a:p>
            <a:pPr marL="0" indent="0">
              <a:buNone/>
            </a:pPr>
            <a:r>
              <a:rPr lang="en-US" dirty="0" smtClean="0"/>
              <a:t>-jsimmons@picf.org        </a:t>
            </a:r>
            <a:r>
              <a:rPr lang="en-US" dirty="0"/>
              <a:t>(818) 837-3775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6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from Presenting Problem to Presenting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care seeks best care for best cost, so represents an opportunity for major change</a:t>
            </a:r>
          </a:p>
          <a:p>
            <a:r>
              <a:rPr lang="en-US" dirty="0" smtClean="0"/>
              <a:t>The Duals demonstration moves the risk for nursing home to health plans and provider groups </a:t>
            </a:r>
          </a:p>
          <a:p>
            <a:r>
              <a:rPr lang="en-US" dirty="0" smtClean="0"/>
              <a:t>LTSS resources are crucial to success – reduces both nursing home and Medicare costs</a:t>
            </a:r>
          </a:p>
          <a:p>
            <a:r>
              <a:rPr lang="en-US" dirty="0" smtClean="0"/>
              <a:t>“Buy vs. build” and other competing forces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6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5994400" cy="4495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28600" y="6019800"/>
            <a:ext cx="81534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2362200"/>
            <a:ext cx="990600" cy="175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3124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70%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77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America’s Dual Eligibles</a:t>
            </a:r>
            <a:endParaRPr lang="en-US" dirty="0"/>
          </a:p>
        </p:txBody>
      </p:sp>
      <p:pic>
        <p:nvPicPr>
          <p:cNvPr id="3" name="Picture 2" descr="http://calduals.org/wp-content/uploads/2012/04/WSJ-Duals-Char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2" t="52180" r="1486" b="3669"/>
          <a:stretch/>
        </p:blipFill>
        <p:spPr bwMode="auto">
          <a:xfrm>
            <a:off x="2286000" y="1371600"/>
            <a:ext cx="4191000" cy="412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0960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Sources:  Centers for Medicare and Medicaid Services; Kaiser Family Foundation, </a:t>
            </a:r>
            <a:b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Medicare Payment Advisory Commission</a:t>
            </a:r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5547740"/>
            <a:ext cx="1752600" cy="11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Duals Demonstration Project – How the Risk Will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Total financial  responsibility for the full continuum of Medicare and Medi-Cal services will now include: </a:t>
            </a:r>
          </a:p>
          <a:p>
            <a:pPr marL="685800" lvl="2"/>
            <a:r>
              <a:rPr lang="en-US" sz="2000" dirty="0" smtClean="0"/>
              <a:t>medical care</a:t>
            </a:r>
          </a:p>
          <a:p>
            <a:pPr marL="685800" lvl="2"/>
            <a:r>
              <a:rPr lang="en-US" sz="2000" dirty="0" smtClean="0"/>
              <a:t>behavioral health services, and</a:t>
            </a:r>
          </a:p>
          <a:p>
            <a:pPr marL="685800" lvl="2"/>
            <a:r>
              <a:rPr lang="en-US" sz="2000" dirty="0" smtClean="0"/>
              <a:t>long-term services and supports (LTSS):</a:t>
            </a:r>
          </a:p>
          <a:p>
            <a:pPr marL="914400" lvl="3"/>
            <a:r>
              <a:rPr lang="en-US" sz="1800" dirty="0" smtClean="0"/>
              <a:t>In-Home Supportive Services (IHSS)</a:t>
            </a:r>
          </a:p>
          <a:p>
            <a:pPr marL="914400" lvl="3"/>
            <a:r>
              <a:rPr lang="en-US" sz="1800" dirty="0" smtClean="0"/>
              <a:t>Community-Based Adult Services (CBAS)</a:t>
            </a:r>
          </a:p>
          <a:p>
            <a:pPr marL="914400" lvl="3"/>
            <a:r>
              <a:rPr lang="en-US" sz="1800" dirty="0" smtClean="0"/>
              <a:t>Multipurpose Senior Services Program (MSSP)</a:t>
            </a:r>
          </a:p>
          <a:p>
            <a:pPr marL="914400" lvl="3"/>
            <a:r>
              <a:rPr lang="en-US" sz="1800" dirty="0" smtClean="0"/>
              <a:t>Nursing facilities when needed</a:t>
            </a:r>
          </a:p>
          <a:p>
            <a:r>
              <a:rPr lang="en-US" sz="2800" dirty="0" smtClean="0"/>
              <a:t>Social/environmental/self-care supports help dual eligible beneficiaries maintain  health and  extend living at home  - this can reduce costs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96200" cy="619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0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Costs are so High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Nursing Home </a:t>
            </a:r>
            <a:r>
              <a:rPr lang="en-US" dirty="0"/>
              <a:t> </a:t>
            </a:r>
            <a:r>
              <a:rPr lang="en-US" dirty="0" smtClean="0"/>
              <a:t>is expensive and feared</a:t>
            </a:r>
          </a:p>
          <a:p>
            <a:r>
              <a:rPr lang="en-US" dirty="0"/>
              <a:t>For </a:t>
            </a:r>
            <a:r>
              <a:rPr lang="en-US" dirty="0" smtClean="0"/>
              <a:t>Medicare, Duals’ high </a:t>
            </a:r>
            <a:r>
              <a:rPr lang="en-US" dirty="0"/>
              <a:t>costs </a:t>
            </a:r>
            <a:r>
              <a:rPr lang="en-US" dirty="0" smtClean="0"/>
              <a:t>driven by </a:t>
            </a:r>
            <a:r>
              <a:rPr lang="en-US" b="1" dirty="0"/>
              <a:t>elevated need for acute care </a:t>
            </a:r>
            <a:r>
              <a:rPr lang="en-US" dirty="0" smtClean="0"/>
              <a:t>due to </a:t>
            </a:r>
            <a:r>
              <a:rPr lang="en-US" dirty="0"/>
              <a:t>increased prevalence of chronic disease associated with age, disability, </a:t>
            </a:r>
            <a:r>
              <a:rPr lang="en-US" dirty="0" smtClean="0"/>
              <a:t>poverty AND gaps in the system</a:t>
            </a:r>
          </a:p>
          <a:p>
            <a:r>
              <a:rPr lang="en-US" dirty="0" smtClean="0"/>
              <a:t>Medical interventions alone are not enough- </a:t>
            </a:r>
            <a:r>
              <a:rPr lang="en-US" b="1" dirty="0"/>
              <a:t>need </a:t>
            </a:r>
            <a:r>
              <a:rPr lang="en-US" b="1" dirty="0" smtClean="0"/>
              <a:t>proven strategies for LTSS in </a:t>
            </a:r>
            <a:r>
              <a:rPr lang="en-US" b="1" dirty="0"/>
              <a:t>home </a:t>
            </a:r>
            <a:r>
              <a:rPr lang="en-US" b="1" dirty="0" smtClean="0"/>
              <a:t>and self-care  - need targeted evidence-based approaches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America’s Dual </a:t>
            </a:r>
            <a:r>
              <a:rPr lang="en-US" dirty="0" smtClean="0"/>
              <a:t>Eligibles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0960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Sources:  Centers for Medicare and Medicaid Services; Kaiser Family Foundation, </a:t>
            </a:r>
            <a:b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</a:rPr>
              <a:t>Medicare Payment Advisory Commission</a:t>
            </a:r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0957CA00-7553-425A-98CB-279C67BC833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5547740"/>
            <a:ext cx="1752600" cy="1198289"/>
          </a:xfrm>
          <a:prstGeom prst="rect">
            <a:avLst/>
          </a:prstGeom>
        </p:spPr>
      </p:pic>
      <p:pic>
        <p:nvPicPr>
          <p:cNvPr id="7" name="Picture 2" descr="http://calduals.org/wp-content/uploads/2012/04/WSJ-Duals-Char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5" t="51670" r="33250" b="4178"/>
          <a:stretch/>
        </p:blipFill>
        <p:spPr bwMode="auto">
          <a:xfrm>
            <a:off x="2447925" y="1609725"/>
            <a:ext cx="4191000" cy="395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455786"/>
      </p:ext>
    </p:extLst>
  </p:cSld>
  <p:clrMapOvr>
    <a:masterClrMapping/>
  </p:clrMapOvr>
</p:sld>
</file>

<file path=ppt/theme/theme1.xml><?xml version="1.0" encoding="utf-8"?>
<a:theme xmlns:a="http://schemas.openxmlformats.org/drawingml/2006/main" name="Partners white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Partners white background</Template>
  <TotalTime>1362</TotalTime>
  <Words>1284</Words>
  <Application>Microsoft Office PowerPoint</Application>
  <PresentationFormat>On-screen Show (4:3)</PresentationFormat>
  <Paragraphs>223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Partners white background</vt:lpstr>
      <vt:lpstr>Social Work and Care Coordination – Successful Models:   Home and Community  Services Network</vt:lpstr>
      <vt:lpstr>Agenda</vt:lpstr>
      <vt:lpstr>Moving from Presenting Problem to Presenting Person</vt:lpstr>
      <vt:lpstr>PowerPoint Presentation</vt:lpstr>
      <vt:lpstr>America’s Dual Eligibles</vt:lpstr>
      <vt:lpstr>Duals Demonstration Project – How the Risk Will Shift</vt:lpstr>
      <vt:lpstr>PowerPoint Presentation</vt:lpstr>
      <vt:lpstr>Why the Costs are so High  </vt:lpstr>
      <vt:lpstr>America’s Dual Eligibles</vt:lpstr>
      <vt:lpstr>Clustered “products” enhance results</vt:lpstr>
      <vt:lpstr>America’s Dual Eligibles</vt:lpstr>
      <vt:lpstr>How Home and Community Services Address and Improve Health Outcomes – thus cost effective for both Medi-Cal and Medicare</vt:lpstr>
      <vt:lpstr>PowerPoint Presentation</vt:lpstr>
      <vt:lpstr>Hot Spotting  - Targeting  </vt:lpstr>
      <vt:lpstr>What is Long Term Care?</vt:lpstr>
      <vt:lpstr>Activities of Daily Living (ADLs)</vt:lpstr>
      <vt:lpstr>ADL Functions</vt:lpstr>
      <vt:lpstr>Instrumental Activities of Daily Living (IADLs)</vt:lpstr>
      <vt:lpstr>IADL Functions</vt:lpstr>
      <vt:lpstr>Home and Community LTC System Helps Avoid Nursing Home Placement</vt:lpstr>
      <vt:lpstr>PowerPoint Presentation</vt:lpstr>
      <vt:lpstr>What Our Network of Services  Can Provide </vt:lpstr>
      <vt:lpstr>AAAs and Sponsors of MSSP Offer Access and Strengths</vt:lpstr>
      <vt:lpstr>How We Work Together</vt:lpstr>
      <vt:lpstr>Home and Community Services Network  - Key Elements</vt:lpstr>
      <vt:lpstr>Current System</vt:lpstr>
      <vt:lpstr>Together – We Can Manage the Duals</vt:lpstr>
      <vt:lpstr>The Time is Now</vt:lpstr>
    </vt:vector>
  </TitlesOfParts>
  <Company>PICF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mfinan</dc:creator>
  <cp:lastModifiedBy>CalSWEC</cp:lastModifiedBy>
  <cp:revision>104</cp:revision>
  <cp:lastPrinted>2012-06-13T17:17:05Z</cp:lastPrinted>
  <dcterms:created xsi:type="dcterms:W3CDTF">2012-06-01T16:30:13Z</dcterms:created>
  <dcterms:modified xsi:type="dcterms:W3CDTF">2012-09-28T22:12:56Z</dcterms:modified>
</cp:coreProperties>
</file>