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comment1.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306" r:id="rId14"/>
    <p:sldId id="281" r:id="rId15"/>
    <p:sldId id="282" r:id="rId16"/>
    <p:sldId id="283" r:id="rId17"/>
    <p:sldId id="284" r:id="rId18"/>
    <p:sldId id="285" r:id="rId19"/>
    <p:sldId id="286" r:id="rId20"/>
    <p:sldId id="287" r:id="rId21"/>
    <p:sldId id="288" r:id="rId22"/>
    <p:sldId id="307"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5" r:id="rId39"/>
  </p:sldIdLst>
  <p:sldSz cx="9144000" cy="6858000" type="screen4x3"/>
  <p:notesSz cx="7004050" cy="92900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5982" autoAdjust="0"/>
  </p:normalViewPr>
  <p:slideViewPr>
    <p:cSldViewPr>
      <p:cViewPr>
        <p:scale>
          <a:sx n="49" d="100"/>
          <a:sy n="49" d="100"/>
        </p:scale>
        <p:origin x="-1680"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8-12T15:49:25.781" idx="1">
    <p:pos x="1582" y="264"/>
    <p:text>I would ditch the excercise. I doubt we'll have time and as I remember last year, this was a more straight paper presentation/lecture type of format and the rooms were set up in rows and quite crowded. We could keep these points as questions to throw out to the group for discussion.</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4F0840E-CC98-4F34-9A7C-31A91637853F}" type="datetimeFigureOut">
              <a:rPr lang="en-US"/>
              <a:pPr>
                <a:defRPr/>
              </a:pPr>
              <a:t>8/18/2011</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B06A3F5-0A5D-4716-8502-5F706D675610}" type="slidenum">
              <a:rPr lang="en-US"/>
              <a:pPr>
                <a:defRPr/>
              </a:pPr>
              <a:t>‹#›</a:t>
            </a:fld>
            <a:endParaRPr lang="en-US"/>
          </a:p>
        </p:txBody>
      </p:sp>
    </p:spTree>
    <p:extLst>
      <p:ext uri="{BB962C8B-B14F-4D97-AF65-F5344CB8AC3E}">
        <p14:creationId xmlns:p14="http://schemas.microsoft.com/office/powerpoint/2010/main" val="2735567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353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pPr>
              <a:defRPr/>
            </a:pPr>
            <a:endParaRPr lang="en-US"/>
          </a:p>
        </p:txBody>
      </p:sp>
      <p:sp>
        <p:nvSpPr>
          <p:cNvPr id="40963" name="Rectangle 3"/>
          <p:cNvSpPr>
            <a:spLocks noGrp="1" noChangeArrowheads="1"/>
          </p:cNvSpPr>
          <p:nvPr>
            <p:ph type="dt" idx="1"/>
          </p:nvPr>
        </p:nvSpPr>
        <p:spPr bwMode="auto">
          <a:xfrm>
            <a:off x="3967163" y="0"/>
            <a:ext cx="30353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pPr>
              <a:defRPr/>
            </a:pPr>
            <a:fld id="{40E00DC6-6EB6-4149-A967-3C8B1FB201C7}" type="datetimeFigureOut">
              <a:rPr lang="en-US"/>
              <a:pPr>
                <a:defRPr/>
              </a:pPr>
              <a:t>8/18/2011</a:t>
            </a:fld>
            <a:endParaRPr lang="en-US"/>
          </a:p>
        </p:txBody>
      </p:sp>
      <p:sp>
        <p:nvSpPr>
          <p:cNvPr id="14340" name="Rectangle 4"/>
          <p:cNvSpPr>
            <a:spLocks noGrp="1" noRot="1" noChangeAspect="1" noChangeArrowheads="1" noTextEdit="1"/>
          </p:cNvSpPr>
          <p:nvPr>
            <p:ph type="sldImg" idx="2"/>
          </p:nvPr>
        </p:nvSpPr>
        <p:spPr bwMode="auto">
          <a:xfrm>
            <a:off x="1179513" y="696913"/>
            <a:ext cx="4645025" cy="3482975"/>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700088" y="4413250"/>
            <a:ext cx="5603875" cy="4179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966" name="Rectangle 6"/>
          <p:cNvSpPr>
            <a:spLocks noGrp="1" noChangeArrowheads="1"/>
          </p:cNvSpPr>
          <p:nvPr>
            <p:ph type="ftr" sz="quarter" idx="4"/>
          </p:nvPr>
        </p:nvSpPr>
        <p:spPr bwMode="auto">
          <a:xfrm>
            <a:off x="0" y="8823325"/>
            <a:ext cx="30353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pPr>
              <a:defRPr/>
            </a:pPr>
            <a:endParaRPr lang="en-US"/>
          </a:p>
        </p:txBody>
      </p:sp>
      <p:sp>
        <p:nvSpPr>
          <p:cNvPr id="40967" name="Rectangle 7"/>
          <p:cNvSpPr>
            <a:spLocks noGrp="1" noChangeArrowheads="1"/>
          </p:cNvSpPr>
          <p:nvPr>
            <p:ph type="sldNum" sz="quarter" idx="5"/>
          </p:nvPr>
        </p:nvSpPr>
        <p:spPr bwMode="auto">
          <a:xfrm>
            <a:off x="3967163" y="8823325"/>
            <a:ext cx="30353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pPr>
              <a:defRPr/>
            </a:pPr>
            <a:fld id="{BA9C17F9-7D8A-490C-8026-82D273DC2688}" type="slidenum">
              <a:rPr lang="en-US"/>
              <a:pPr>
                <a:defRPr/>
              </a:pPr>
              <a:t>‹#›</a:t>
            </a:fld>
            <a:endParaRPr lang="en-US"/>
          </a:p>
        </p:txBody>
      </p:sp>
    </p:spTree>
    <p:extLst>
      <p:ext uri="{BB962C8B-B14F-4D97-AF65-F5344CB8AC3E}">
        <p14:creationId xmlns:p14="http://schemas.microsoft.com/office/powerpoint/2010/main" val="3687149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A8090B89-6CB7-4B6F-B4F9-CA353F8FEFE2}" type="slidenum">
              <a:rPr lang="en-US" smtClean="0"/>
              <a:pPr/>
              <a:t>1</a:t>
            </a:fld>
            <a:endParaRPr lang="en-US" smtClean="0"/>
          </a:p>
        </p:txBody>
      </p:sp>
      <p:sp>
        <p:nvSpPr>
          <p:cNvPr id="39939"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373BE58E-1FA0-4483-B3CF-D85C3FA19D27}" type="slidenum">
              <a:rPr lang="en-US" sz="1200"/>
              <a:pPr algn="r" eaLnBrk="1" hangingPunct="1"/>
              <a:t>1</a:t>
            </a:fld>
            <a:endParaRPr lang="en-US" sz="120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1CED6944-FC8B-4116-BBBE-6ACE2666EC37}" type="slidenum">
              <a:rPr lang="en-US" smtClean="0"/>
              <a:pPr/>
              <a:t>10</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3EB9C269-74B8-4B00-B899-940C57428CE1}" type="slidenum">
              <a:rPr lang="en-US" smtClean="0"/>
              <a:pPr/>
              <a:t>11</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1249D9C7-00E0-4145-BB54-F6EA2BAADF3F}" type="slidenum">
              <a:rPr lang="en-US" smtClean="0"/>
              <a:pPr/>
              <a:t>12</a:t>
            </a:fld>
            <a:endParaRPr lang="en-US" smtClean="0"/>
          </a:p>
        </p:txBody>
      </p:sp>
      <p:sp>
        <p:nvSpPr>
          <p:cNvPr id="51203"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302F3EE0-7A0B-4A74-8D93-0791EA33D6FE}" type="slidenum">
              <a:rPr lang="en-US" sz="1200"/>
              <a:pPr algn="r" eaLnBrk="1" hangingPunct="1"/>
              <a:t>12</a:t>
            </a:fld>
            <a:endParaRPr lang="en-US" sz="12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a:p>
            <a:pPr eaLnBrk="1" hangingPunct="1">
              <a:lnSpc>
                <a:spcPct val="90000"/>
              </a:lnSpc>
              <a:spcBef>
                <a:spcPts val="598"/>
              </a:spcBef>
            </a:pPr>
            <a:r>
              <a:rPr lang="en-US" dirty="0" smtClean="0"/>
              <a:t>Dissemination of Results</a:t>
            </a:r>
          </a:p>
          <a:p>
            <a:pPr lvl="1" eaLnBrk="1" hangingPunct="1">
              <a:lnSpc>
                <a:spcPct val="90000"/>
              </a:lnSpc>
            </a:pPr>
            <a:r>
              <a:rPr lang="en-US" dirty="0" smtClean="0"/>
              <a:t>Reports semi-annually to State and Regional Training Academy representatives, trainers, and County Administrators </a:t>
            </a:r>
          </a:p>
          <a:p>
            <a:pPr lvl="1" eaLnBrk="1" hangingPunct="1">
              <a:lnSpc>
                <a:spcPct val="90000"/>
              </a:lnSpc>
            </a:pPr>
            <a:r>
              <a:rPr lang="en-US" dirty="0" smtClean="0"/>
              <a:t>Annually to </a:t>
            </a:r>
            <a:r>
              <a:rPr lang="en-US" dirty="0" err="1" smtClean="0"/>
              <a:t>CalSWEC</a:t>
            </a:r>
            <a:r>
              <a:rPr lang="en-US" dirty="0" smtClean="0"/>
              <a:t> Board</a:t>
            </a:r>
          </a:p>
          <a:p>
            <a:pPr lvl="1" eaLnBrk="1" hangingPunct="1">
              <a:lnSpc>
                <a:spcPct val="90000"/>
              </a:lnSpc>
            </a:pPr>
            <a:r>
              <a:rPr lang="en-US" dirty="0" smtClean="0"/>
              <a:t>Regional level data is provided only to that region and the state</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level of rigor- we sometimes refer to it as “medium”. by medium I mean there is careful attention to the development of valid measurement tools (e.g. multiple levels of item review, statistical item analysis, analysis of issues related to differential functioning and fairness), but is low stakes –no reporting of individual results (except LA) and no personnel consequences attached to performance </a:t>
            </a:r>
          </a:p>
          <a:p>
            <a:endParaRPr lang="en-US" dirty="0" smtClean="0"/>
          </a:p>
          <a:p>
            <a:r>
              <a:rPr lang="en-US" b="1" smtClean="0">
                <a:latin typeface="Candara" pitchFamily="34" charset="0"/>
              </a:rPr>
              <a:t>Levels Subject </a:t>
            </a:r>
            <a:r>
              <a:rPr lang="en-US" b="1" dirty="0" smtClean="0">
                <a:latin typeface="Candara" pitchFamily="34" charset="0"/>
              </a:rPr>
              <a:t>Matter Experts: </a:t>
            </a:r>
            <a:r>
              <a:rPr lang="en-US" dirty="0" smtClean="0">
                <a:latin typeface="Candara" pitchFamily="34" charset="0"/>
              </a:rPr>
              <a:t>Teams of content and curriculum experts developed and refined curricula, scenarios, and test items</a:t>
            </a:r>
          </a:p>
          <a:p>
            <a:r>
              <a:rPr lang="en-US" b="1" dirty="0" smtClean="0">
                <a:latin typeface="Candara" pitchFamily="34" charset="0"/>
              </a:rPr>
              <a:t>All test materials mapped to LOs:</a:t>
            </a:r>
          </a:p>
          <a:p>
            <a:pPr lvl="1"/>
            <a:r>
              <a:rPr lang="en-US" sz="2400" dirty="0" smtClean="0">
                <a:latin typeface="Candara" pitchFamily="34" charset="0"/>
              </a:rPr>
              <a:t>Common to both Title IV-E and Core training </a:t>
            </a:r>
          </a:p>
          <a:p>
            <a:r>
              <a:rPr lang="en-US" b="1" dirty="0" smtClean="0">
                <a:latin typeface="Candara" pitchFamily="34" charset="0"/>
              </a:rPr>
              <a:t>Review:</a:t>
            </a:r>
            <a:r>
              <a:rPr lang="en-US" dirty="0" smtClean="0">
                <a:latin typeface="Candara" pitchFamily="34" charset="0"/>
              </a:rPr>
              <a:t> Initial drafts  of test scenarios and items underwent editorial review prior to piloting/use</a:t>
            </a:r>
          </a:p>
          <a:p>
            <a:r>
              <a:rPr lang="en-US" b="1" dirty="0" smtClean="0">
                <a:latin typeface="Candara" pitchFamily="34" charset="0"/>
              </a:rPr>
              <a:t>Statistical item analysis:</a:t>
            </a:r>
            <a:r>
              <a:rPr lang="en-US" dirty="0" smtClean="0">
                <a:latin typeface="Candara" pitchFamily="34" charset="0"/>
              </a:rPr>
              <a:t> Test items analyzed using </a:t>
            </a:r>
            <a:r>
              <a:rPr lang="en-US" dirty="0" err="1" smtClean="0">
                <a:latin typeface="Candara" pitchFamily="34" charset="0"/>
              </a:rPr>
              <a:t>Rasch</a:t>
            </a:r>
            <a:r>
              <a:rPr lang="en-US" dirty="0" smtClean="0">
                <a:latin typeface="Candara" pitchFamily="34" charset="0"/>
              </a:rPr>
              <a:t> analysis</a:t>
            </a:r>
          </a:p>
          <a:p>
            <a:r>
              <a:rPr lang="en-US" b="1" dirty="0" smtClean="0">
                <a:latin typeface="Candara" pitchFamily="34" charset="0"/>
              </a:rPr>
              <a:t>After item analysis:</a:t>
            </a:r>
            <a:r>
              <a:rPr lang="en-US" dirty="0" smtClean="0">
                <a:latin typeface="Candara" pitchFamily="34" charset="0"/>
              </a:rPr>
              <a:t> Problematic items reviewed and refined (or eliminated) by content experts</a:t>
            </a:r>
          </a:p>
          <a:p>
            <a:endParaRPr lang="en-US" dirty="0"/>
          </a:p>
        </p:txBody>
      </p:sp>
      <p:sp>
        <p:nvSpPr>
          <p:cNvPr id="4" name="Slide Number Placeholder 3"/>
          <p:cNvSpPr>
            <a:spLocks noGrp="1"/>
          </p:cNvSpPr>
          <p:nvPr>
            <p:ph type="sldNum" sz="quarter" idx="10"/>
          </p:nvPr>
        </p:nvSpPr>
        <p:spPr/>
        <p:txBody>
          <a:bodyPr/>
          <a:lstStyle/>
          <a:p>
            <a:pPr>
              <a:defRPr/>
            </a:pPr>
            <a:fld id="{BA9C17F9-7D8A-490C-8026-82D273DC2688}"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B59E53C5-F3B7-46E1-AFA7-3048D3E2844A}" type="slidenum">
              <a:rPr lang="en-US" smtClean="0"/>
              <a:pPr/>
              <a:t>14</a:t>
            </a:fld>
            <a:endParaRPr lang="en-US" smtClean="0"/>
          </a:p>
        </p:txBody>
      </p:sp>
      <p:sp>
        <p:nvSpPr>
          <p:cNvPr id="52227"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834DC363-4ABE-4FB3-9C00-B45A77ED15AA}" type="slidenum">
              <a:rPr lang="en-US" sz="1200"/>
              <a:pPr algn="r" eaLnBrk="1" hangingPunct="1"/>
              <a:t>14</a:t>
            </a:fld>
            <a:endParaRPr lang="en-US" sz="12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3BE7C235-1863-4014-925B-DE1F6826FB0F}" type="slidenum">
              <a:rPr lang="en-US" smtClean="0"/>
              <a:pPr/>
              <a:t>15</a:t>
            </a:fld>
            <a:endParaRPr lang="en-US" smtClean="0"/>
          </a:p>
        </p:txBody>
      </p:sp>
      <p:sp>
        <p:nvSpPr>
          <p:cNvPr id="53251"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8EEF6E89-18DE-48B3-BB1B-24FE40748535}" type="slidenum">
              <a:rPr lang="en-US" sz="1200"/>
              <a:pPr algn="r" eaLnBrk="1" hangingPunct="1"/>
              <a:t>15</a:t>
            </a:fld>
            <a:endParaRPr lang="en-US" sz="12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Calibri" pitchFamily="34" charset="0"/>
              </a:rPr>
              <a:t>Is a way to </a:t>
            </a:r>
            <a:r>
              <a:rPr lang="en-US" smtClean="0">
                <a:solidFill>
                  <a:srgbClr val="FF0000"/>
                </a:solidFill>
                <a:latin typeface="Calibri" pitchFamily="34" charset="0"/>
              </a:rPr>
              <a:t>assess</a:t>
            </a:r>
            <a:r>
              <a:rPr lang="en-US" smtClean="0">
                <a:latin typeface="Calibri" pitchFamily="34" charset="0"/>
              </a:rPr>
              <a:t> the extent to which training has had an impact on trainees.  As one moves from Level 1 to Level 7, there are more intervening variables that can affect trainees beyond training. </a:t>
            </a:r>
            <a:r>
              <a:rPr lang="en-US" smtClean="0">
                <a:solidFill>
                  <a:srgbClr val="FF0000"/>
                </a:solidFill>
                <a:latin typeface="Calibri" pitchFamily="34" charset="0"/>
              </a:rPr>
              <a:t>These variables make it difficult to know if changes in trainees’ behavior are the result of training. The Chain of Evidence links findings from earlier levels of training evaluation to show a logical connection of what has been trained to behavior on the job or impacts on the agency or families.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155E45E6-0830-4929-9028-F86A4808BAF2}" type="slidenum">
              <a:rPr lang="en-US" smtClean="0"/>
              <a:pPr/>
              <a:t>16</a:t>
            </a:fld>
            <a:endParaRPr lang="en-US" smtClean="0"/>
          </a:p>
        </p:txBody>
      </p:sp>
      <p:sp>
        <p:nvSpPr>
          <p:cNvPr id="54275"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E24B27DA-94EF-47EF-9128-C58DAB06F6DF}" type="slidenum">
              <a:rPr lang="en-US" sz="1200"/>
              <a:pPr algn="r" eaLnBrk="1" hangingPunct="1"/>
              <a:t>16</a:t>
            </a:fld>
            <a:endParaRPr lang="en-US" sz="1200"/>
          </a:p>
        </p:txBody>
      </p:sp>
      <p:sp>
        <p:nvSpPr>
          <p:cNvPr id="54276" name="Rectangle 2"/>
          <p:cNvSpPr>
            <a:spLocks noGrp="1" noRot="1" noChangeAspect="1" noChangeArrowheads="1" noTextEdit="1"/>
          </p:cNvSpPr>
          <p:nvPr>
            <p:ph type="sldImg"/>
          </p:nvPr>
        </p:nvSpPr>
        <p:spPr>
          <a:xfrm>
            <a:off x="1182688" y="698500"/>
            <a:ext cx="4640262" cy="3481388"/>
          </a:xfrm>
          <a:ln/>
        </p:spPr>
      </p:sp>
      <p:sp>
        <p:nvSpPr>
          <p:cNvPr id="54277" name="Rectangle 3"/>
          <p:cNvSpPr>
            <a:spLocks noGrp="1" noChangeArrowheads="1"/>
          </p:cNvSpPr>
          <p:nvPr>
            <p:ph type="body" idx="1"/>
          </p:nvPr>
        </p:nvSpPr>
        <p:spPr>
          <a:xfrm>
            <a:off x="701038" y="4413804"/>
            <a:ext cx="5601974" cy="41778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BARRY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F500FE88-2019-423A-9995-9A3394C5D8F3}" type="slidenum">
              <a:rPr lang="en-US" smtClean="0"/>
              <a:pPr/>
              <a:t>17</a:t>
            </a:fld>
            <a:endParaRPr lang="en-US" smtClean="0"/>
          </a:p>
        </p:txBody>
      </p:sp>
      <p:sp>
        <p:nvSpPr>
          <p:cNvPr id="55299"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5BC1474B-F602-49CA-BB60-95B79412DC35}" type="slidenum">
              <a:rPr lang="en-US" sz="1200"/>
              <a:pPr algn="r" eaLnBrk="1" hangingPunct="1"/>
              <a:t>17</a:t>
            </a:fld>
            <a:endParaRPr lang="en-US" sz="1200"/>
          </a:p>
        </p:txBody>
      </p:sp>
      <p:sp>
        <p:nvSpPr>
          <p:cNvPr id="55300" name="Rectangle 2"/>
          <p:cNvSpPr>
            <a:spLocks noGrp="1" noRot="1" noChangeAspect="1" noChangeArrowheads="1" noTextEdit="1"/>
          </p:cNvSpPr>
          <p:nvPr>
            <p:ph type="sldImg"/>
          </p:nvPr>
        </p:nvSpPr>
        <p:spPr>
          <a:xfrm>
            <a:off x="1182688" y="698500"/>
            <a:ext cx="4640262" cy="3481388"/>
          </a:xfrm>
          <a:ln/>
        </p:spPr>
      </p:sp>
      <p:sp>
        <p:nvSpPr>
          <p:cNvPr id="55301" name="Rectangle 3"/>
          <p:cNvSpPr>
            <a:spLocks noGrp="1" noChangeArrowheads="1"/>
          </p:cNvSpPr>
          <p:nvPr>
            <p:ph type="body" idx="1"/>
          </p:nvPr>
        </p:nvSpPr>
        <p:spPr>
          <a:xfrm>
            <a:off x="933663" y="4413804"/>
            <a:ext cx="5136725" cy="41778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BARRY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D6825629-9EAF-4A54-9FB3-CA0079BFAA5C}" type="slidenum">
              <a:rPr lang="en-US" smtClean="0"/>
              <a:pPr/>
              <a:t>18</a:t>
            </a:fld>
            <a:endParaRPr lang="en-US" smtClean="0"/>
          </a:p>
        </p:txBody>
      </p:sp>
      <p:sp>
        <p:nvSpPr>
          <p:cNvPr id="56323"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3A4E81FC-B4A7-4DF3-9BD2-DFB07B2DEEAE}" type="slidenum">
              <a:rPr lang="en-US" sz="1200"/>
              <a:pPr algn="r" eaLnBrk="1" hangingPunct="1"/>
              <a:t>18</a:t>
            </a:fld>
            <a:endParaRPr lang="en-US" sz="120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lnSpc>
                <a:spcPct val="90000"/>
              </a:lnSpc>
              <a:spcBef>
                <a:spcPts val="598"/>
              </a:spcBef>
            </a:pPr>
            <a:r>
              <a:rPr lang="en-US" smtClean="0"/>
              <a:t>Dissemination of Results</a:t>
            </a:r>
          </a:p>
          <a:p>
            <a:pPr lvl="1" eaLnBrk="1" hangingPunct="1">
              <a:lnSpc>
                <a:spcPct val="90000"/>
              </a:lnSpc>
            </a:pPr>
            <a:r>
              <a:rPr lang="en-US" smtClean="0"/>
              <a:t>Reports semi-annually to State and Regional Training Academy representatives, trainers, and County Administrators </a:t>
            </a:r>
          </a:p>
          <a:p>
            <a:pPr lvl="1" eaLnBrk="1" hangingPunct="1">
              <a:lnSpc>
                <a:spcPct val="90000"/>
              </a:lnSpc>
            </a:pPr>
            <a:r>
              <a:rPr lang="en-US" smtClean="0"/>
              <a:t>Annually to CalSWEC Board</a:t>
            </a:r>
          </a:p>
          <a:p>
            <a:pPr lvl="1" eaLnBrk="1" hangingPunct="1">
              <a:lnSpc>
                <a:spcPct val="90000"/>
              </a:lnSpc>
            </a:pPr>
            <a:r>
              <a:rPr lang="en-US" smtClean="0"/>
              <a:t>Regional level data is provided only to that region and the state</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201ADC1F-937D-47F0-AD41-2210DED533F6}" type="slidenum">
              <a:rPr lang="en-US" smtClean="0"/>
              <a:pPr/>
              <a:t>19</a:t>
            </a:fld>
            <a:endParaRPr lang="en-US" smtClean="0"/>
          </a:p>
        </p:txBody>
      </p:sp>
      <p:sp>
        <p:nvSpPr>
          <p:cNvPr id="57347"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CA492183-5F6C-4D63-A0F0-23661E88D05E}" type="slidenum">
              <a:rPr lang="en-US" sz="1200"/>
              <a:pPr algn="r" eaLnBrk="1" hangingPunct="1"/>
              <a:t>19</a:t>
            </a:fld>
            <a:endParaRPr lang="en-US" sz="120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3A4481D7-F37B-468A-9E7D-9733A0A52FC5}" type="slidenum">
              <a:rPr lang="en-US" smtClean="0"/>
              <a:pPr/>
              <a:t>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8B4C1B61-D7D4-47D4-B897-D9D56F5C9938}" type="slidenum">
              <a:rPr lang="en-US" smtClean="0"/>
              <a:pPr/>
              <a:t>20</a:t>
            </a:fld>
            <a:endParaRPr lang="en-US" smtClean="0"/>
          </a:p>
        </p:txBody>
      </p:sp>
      <p:sp>
        <p:nvSpPr>
          <p:cNvPr id="58371"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655800D0-3489-4A0D-A7F5-9A4313D83216}" type="slidenum">
              <a:rPr lang="en-US" sz="1200"/>
              <a:pPr algn="r" eaLnBrk="1" hangingPunct="1"/>
              <a:t>20</a:t>
            </a:fld>
            <a:endParaRPr lang="en-US" sz="120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 have 5005 workers-4981 CW only. I have 606 for an unduplicated count for sups. That</a:t>
            </a:r>
            <a:r>
              <a:rPr lang="en-US" baseline="0" dirty="0" smtClean="0"/>
              <a:t> includes any data through 12/31/10 that was sent to me in the last reporting period (even though we didn’t do a report for that 6 months)</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510A7205-BD76-465D-9210-4E643AC35172}" type="slidenum">
              <a:rPr lang="en-US" smtClean="0"/>
              <a:pPr/>
              <a:t>21</a:t>
            </a:fld>
            <a:endParaRPr lang="en-US" smtClean="0"/>
          </a:p>
        </p:txBody>
      </p:sp>
      <p:sp>
        <p:nvSpPr>
          <p:cNvPr id="59395"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24D4FD8C-E3BA-4876-B7A7-765CD32C3B5E}" type="slidenum">
              <a:rPr lang="en-US" sz="1200"/>
              <a:pPr algn="r" eaLnBrk="1" hangingPunct="1"/>
              <a:t>21</a:t>
            </a:fld>
            <a:endParaRPr lang="en-US" sz="120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IV-E Effects:</a:t>
            </a:r>
          </a:p>
          <a:p>
            <a:pPr lvl="1" eaLnBrk="1" hangingPunct="1"/>
            <a:r>
              <a:rPr lang="en-US" dirty="0" smtClean="0">
                <a:latin typeface="Calibri" pitchFamily="34" charset="0"/>
              </a:rPr>
              <a:t>In some years and for some curricula, IV-E trainees achieved significantly higher scores at pre-test and at post-test than non IV-E trainees.  </a:t>
            </a:r>
            <a:r>
              <a:rPr lang="en-US" dirty="0" smtClean="0">
                <a:solidFill>
                  <a:srgbClr val="FF0000"/>
                </a:solidFill>
                <a:latin typeface="Calibri" pitchFamily="34" charset="0"/>
              </a:rPr>
              <a:t>You</a:t>
            </a:r>
            <a:r>
              <a:rPr lang="en-US" baseline="0" dirty="0" smtClean="0">
                <a:solidFill>
                  <a:srgbClr val="FF0000"/>
                </a:solidFill>
                <a:latin typeface="Calibri" pitchFamily="34" charset="0"/>
              </a:rPr>
              <a:t> can say this but I think it would be good to be more precise.</a:t>
            </a:r>
            <a:endParaRPr lang="en-US" dirty="0" smtClean="0">
              <a:solidFill>
                <a:srgbClr val="FF0000"/>
              </a:solidFill>
              <a:latin typeface="Calibri" pitchFamily="34" charset="0"/>
            </a:endParaRPr>
          </a:p>
          <a:p>
            <a:pPr eaLnBrk="1" hangingPunct="1"/>
            <a:endParaRPr lang="en-US" dirty="0" smtClean="0"/>
          </a:p>
          <a:p>
            <a:pPr eaLnBrk="1" hangingPunct="1"/>
            <a:r>
              <a:rPr lang="en-US" dirty="0" smtClean="0"/>
              <a:t>With the exception of one module in one year, (CYD in FY 08-09—we should</a:t>
            </a:r>
            <a:r>
              <a:rPr lang="en-US" baseline="0" dirty="0" smtClean="0"/>
              <a:t> check to see if this is when the curriculum was undergoing revision</a:t>
            </a:r>
            <a:r>
              <a:rPr lang="en-US" dirty="0" smtClean="0"/>
              <a:t>)  IV-E graduates scored higher on pre and posttests than  a mixed group of</a:t>
            </a:r>
            <a:r>
              <a:rPr lang="en-US" baseline="0" dirty="0" smtClean="0"/>
              <a:t> </a:t>
            </a:r>
            <a:r>
              <a:rPr lang="en-US" dirty="0" smtClean="0"/>
              <a:t>trainees</a:t>
            </a:r>
            <a:r>
              <a:rPr lang="en-US" baseline="0" dirty="0" smtClean="0"/>
              <a:t> with other educational backgrounds. For CP –have consistently scored significantly higher at post since October05-Sept 07 report. PL -- have scored significantly higher on post since January 07. CYD significantly higher for last 2 fiscal years (from July 08). CYD curriculum took longer to gel—does that makes sense as a </a:t>
            </a:r>
            <a:r>
              <a:rPr lang="en-US" baseline="0" smtClean="0"/>
              <a:t>possible explanation?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9C17F9-7D8A-490C-8026-82D273DC2688}"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8C7A4EBB-A9B1-4794-9226-DBF74752BAE4}" type="slidenum">
              <a:rPr lang="en-US" smtClean="0"/>
              <a:pPr/>
              <a:t>23</a:t>
            </a:fld>
            <a:endParaRPr lang="en-US" smtClean="0"/>
          </a:p>
        </p:txBody>
      </p:sp>
      <p:sp>
        <p:nvSpPr>
          <p:cNvPr id="60419"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BCAC350A-F716-4845-803E-70BD7E22FCB8}" type="slidenum">
              <a:rPr lang="en-US" sz="1200"/>
              <a:pPr algn="r" eaLnBrk="1" hangingPunct="1"/>
              <a:t>23</a:t>
            </a:fld>
            <a:endParaRPr lang="en-US" sz="1200"/>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BC38BC40-4468-46FA-81FF-81169D0CC458}" type="slidenum">
              <a:rPr lang="en-US" smtClean="0"/>
              <a:pPr/>
              <a:t>24</a:t>
            </a:fld>
            <a:endParaRPr lang="en-US" smtClean="0"/>
          </a:p>
        </p:txBody>
      </p:sp>
      <p:sp>
        <p:nvSpPr>
          <p:cNvPr id="61443"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C9D79CD8-5F50-4568-8FB9-39AEFC5DDA97}" type="slidenum">
              <a:rPr lang="en-US" sz="1200"/>
              <a:pPr algn="r" eaLnBrk="1" hangingPunct="1"/>
              <a:t>24</a:t>
            </a:fld>
            <a:endParaRPr lang="en-US" sz="120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0E259E8E-AF33-49C9-ABA8-77A1CFFD92E7}" type="slidenum">
              <a:rPr lang="en-US" smtClean="0"/>
              <a:pPr/>
              <a:t>25</a:t>
            </a:fld>
            <a:endParaRPr lang="en-US" smtClean="0"/>
          </a:p>
        </p:txBody>
      </p:sp>
      <p:sp>
        <p:nvSpPr>
          <p:cNvPr id="62467"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BA11FDB4-CF42-4EC8-82E1-ACC1BE4436F7}" type="slidenum">
              <a:rPr lang="en-US" sz="1200"/>
              <a:pPr algn="r" eaLnBrk="1" hangingPunct="1"/>
              <a:t>25</a:t>
            </a:fld>
            <a:endParaRPr lang="en-US" sz="1200"/>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b="1" smtClean="0">
                <a:latin typeface="Calibri" pitchFamily="34" charset="0"/>
              </a:rPr>
              <a:t>RE: Level 6 –</a:t>
            </a:r>
          </a:p>
          <a:p>
            <a:pPr eaLnBrk="1" hangingPunct="1">
              <a:lnSpc>
                <a:spcPct val="90000"/>
              </a:lnSpc>
            </a:pPr>
            <a:r>
              <a:rPr lang="en-US" smtClean="0">
                <a:latin typeface="Calibri" pitchFamily="34" charset="0"/>
              </a:rPr>
              <a:t>The original Framework planned for two principal activities related to Level 6. This evaluation occurred in two phases: Phase 1 focused on self-report of transfer and could be implemented in the short term; Phase 2 examined the relationship between skill development in the classroom and demonstration of that skill in a work product. </a:t>
            </a:r>
          </a:p>
          <a:p>
            <a:pPr eaLnBrk="1" hangingPunct="1">
              <a:lnSpc>
                <a:spcPct val="90000"/>
              </a:lnSpc>
            </a:pPr>
            <a:r>
              <a:rPr lang="en-US" smtClean="0">
                <a:latin typeface="Calibri" pitchFamily="34" charset="0"/>
              </a:rPr>
              <a:t/>
            </a:r>
            <a:br>
              <a:rPr lang="en-US" smtClean="0">
                <a:latin typeface="Calibri" pitchFamily="34" charset="0"/>
              </a:rPr>
            </a:br>
            <a:r>
              <a:rPr lang="en-US" b="1" smtClean="0">
                <a:latin typeface="Calibri" pitchFamily="34" charset="0"/>
              </a:rPr>
              <a:t>Phase 1:</a:t>
            </a:r>
            <a:r>
              <a:rPr lang="en-US" smtClean="0">
                <a:latin typeface="Calibri" pitchFamily="34" charset="0"/>
              </a:rPr>
              <a:t> Central and Northern RTA participated</a:t>
            </a:r>
          </a:p>
          <a:p>
            <a:pPr eaLnBrk="1" hangingPunct="1">
              <a:lnSpc>
                <a:spcPct val="90000"/>
              </a:lnSpc>
              <a:spcBef>
                <a:spcPct val="0"/>
              </a:spcBef>
            </a:pPr>
            <a:r>
              <a:rPr lang="en-US" smtClean="0">
                <a:latin typeface="Calibri" pitchFamily="34" charset="0"/>
              </a:rPr>
              <a:t>Assessed the extent to which the provision of mentoring services: 1) increased perceived transfer (by workers and their supervisors) of Common Core knowledge and skills; 2) increased worker satisfaction with the job and feelings of efficacy; and 3) contributed to improved relationships with supervisors. </a:t>
            </a:r>
          </a:p>
          <a:p>
            <a:pPr eaLnBrk="1" hangingPunct="1">
              <a:lnSpc>
                <a:spcPct val="90000"/>
              </a:lnSpc>
              <a:spcBef>
                <a:spcPct val="0"/>
              </a:spcBef>
            </a:pPr>
            <a:r>
              <a:rPr lang="en-US" i="1" smtClean="0">
                <a:latin typeface="Calibri" pitchFamily="34" charset="0"/>
              </a:rPr>
              <a:t>*Had to drop data collection on this Phase due to staff turnover and the need to re-work design.</a:t>
            </a:r>
          </a:p>
          <a:p>
            <a:pPr eaLnBrk="1" hangingPunct="1">
              <a:lnSpc>
                <a:spcPct val="90000"/>
              </a:lnSpc>
              <a:spcBef>
                <a:spcPct val="0"/>
              </a:spcBef>
            </a:pPr>
            <a:endParaRPr lang="en-US" sz="800" i="1"/>
          </a:p>
          <a:p>
            <a:pPr eaLnBrk="1" hangingPunct="1">
              <a:lnSpc>
                <a:spcPct val="90000"/>
              </a:lnSpc>
              <a:spcBef>
                <a:spcPct val="0"/>
              </a:spcBef>
            </a:pPr>
            <a:r>
              <a:rPr lang="en-US" b="1" smtClean="0">
                <a:latin typeface="Calibri" pitchFamily="34" charset="0"/>
              </a:rPr>
              <a:t>Phase 2:</a:t>
            </a:r>
            <a:r>
              <a:rPr lang="en-US" smtClean="0">
                <a:latin typeface="Calibri" pitchFamily="34" charset="0"/>
              </a:rPr>
              <a:t> Retrospective case study of an intervention in one Academy</a:t>
            </a:r>
          </a:p>
          <a:p>
            <a:pPr eaLnBrk="1" hangingPunct="1">
              <a:lnSpc>
                <a:spcPct val="90000"/>
              </a:lnSpc>
              <a:spcBef>
                <a:spcPct val="0"/>
              </a:spcBef>
            </a:pPr>
            <a:r>
              <a:rPr lang="en-US" smtClean="0">
                <a:latin typeface="Calibri" pitchFamily="34" charset="0"/>
              </a:rPr>
              <a:t>Focus group, interview, and survey data have indicated improvements in timeliness of court reports and increased use by supervisors of organizers such as a standard Court Control Log format in the unit and daily calendars for workers.  Feedback was mixed with respect to report quality. Also, both workers and supervisors felt that the tools provided by the mentors had helped make the supervisors’ review process more consistent and made it possible for one supervisor to pick up where another had left off when necessary. </a:t>
            </a:r>
            <a:br>
              <a:rPr lang="en-US" smtClean="0">
                <a:latin typeface="Calibri" pitchFamily="34" charset="0"/>
              </a:rPr>
            </a:br>
            <a:endParaRPr lang="en-US" smtClean="0">
              <a:latin typeface="Calibri" pitchFamily="34" charset="0"/>
            </a:endParaRPr>
          </a:p>
          <a:p>
            <a:pPr eaLnBrk="1" hangingPunct="1">
              <a:lnSpc>
                <a:spcPct val="90000"/>
              </a:lnSpc>
            </a:pPr>
            <a:r>
              <a:rPr lang="en-US" b="1" smtClean="0">
                <a:latin typeface="Calibri" pitchFamily="34" charset="0"/>
              </a:rPr>
              <a:t>Outside of Framework: IUC (CSULB &amp; LA DCFS)</a:t>
            </a:r>
          </a:p>
          <a:p>
            <a:pPr eaLnBrk="1" hangingPunct="1">
              <a:lnSpc>
                <a:spcPct val="90000"/>
              </a:lnSpc>
              <a:spcBef>
                <a:spcPct val="0"/>
              </a:spcBef>
            </a:pPr>
            <a:r>
              <a:rPr lang="en-US" smtClean="0">
                <a:latin typeface="Calibri" pitchFamily="34" charset="0"/>
              </a:rPr>
              <a:t>“Portfolio and Training Guide for New CSWs” is in initial stages of evaluation.</a:t>
            </a:r>
          </a:p>
          <a:p>
            <a:pPr eaLnBrk="1" hangingPunct="1">
              <a:lnSpc>
                <a:spcPct val="90000"/>
              </a:lnSpc>
            </a:pPr>
            <a:endParaRPr lang="en-US" b="1"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376945B5-1692-4466-85CA-00EFD8302F24}" type="slidenum">
              <a:rPr lang="en-US" smtClean="0"/>
              <a:pPr/>
              <a:t>26</a:t>
            </a:fld>
            <a:endParaRPr lang="en-US" smtClean="0"/>
          </a:p>
        </p:txBody>
      </p:sp>
      <p:sp>
        <p:nvSpPr>
          <p:cNvPr id="63491"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E5B920F9-712B-496F-9218-BA12106A14BD}" type="slidenum">
              <a:rPr lang="en-US" sz="1200"/>
              <a:pPr algn="r" eaLnBrk="1" hangingPunct="1"/>
              <a:t>26</a:t>
            </a:fld>
            <a:endParaRPr lang="en-US" sz="1200"/>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Allow 10-15 minutes for this part.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961C078B-125C-4518-8E32-201A67350177}" type="slidenum">
              <a:rPr lang="en-US" smtClean="0"/>
              <a:pPr/>
              <a:t>27</a:t>
            </a:fld>
            <a:endParaRPr lang="en-US" smtClean="0"/>
          </a:p>
        </p:txBody>
      </p:sp>
      <p:sp>
        <p:nvSpPr>
          <p:cNvPr id="64515"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2F9D5FE1-8B8C-4DD5-B23F-D01FFBD1C3B6}" type="slidenum">
              <a:rPr lang="en-US" sz="1200"/>
              <a:pPr algn="r" eaLnBrk="1" hangingPunct="1"/>
              <a:t>27</a:t>
            </a:fld>
            <a:endParaRPr lang="en-US" sz="120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D74C0777-27D9-4AF0-AD79-C4056B3096D7}" type="slidenum">
              <a:rPr lang="en-US" smtClean="0"/>
              <a:pPr/>
              <a:t>28</a:t>
            </a:fld>
            <a:endParaRPr lang="en-US" smtClean="0"/>
          </a:p>
        </p:txBody>
      </p:sp>
      <p:sp>
        <p:nvSpPr>
          <p:cNvPr id="65539"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47B580A3-7DB7-4806-B985-C1A9116E1B0C}" type="slidenum">
              <a:rPr lang="en-US" sz="1200"/>
              <a:pPr algn="r" eaLnBrk="1" hangingPunct="1"/>
              <a:t>28</a:t>
            </a:fld>
            <a:endParaRPr lang="en-US" sz="1200"/>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E04755DB-54B5-471D-838D-DAFF7E8E5AB5}" type="slidenum">
              <a:rPr lang="en-US" smtClean="0"/>
              <a:pPr/>
              <a:t>29</a:t>
            </a:fld>
            <a:endParaRPr lang="en-US" smtClean="0"/>
          </a:p>
        </p:txBody>
      </p:sp>
      <p:sp>
        <p:nvSpPr>
          <p:cNvPr id="66563"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2E212F57-5E92-404F-A866-A0A91BD5B58C}" type="slidenum">
              <a:rPr lang="en-US" sz="1200"/>
              <a:pPr algn="r" eaLnBrk="1" hangingPunct="1"/>
              <a:t>29</a:t>
            </a:fld>
            <a:endParaRPr lang="en-US" sz="120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37B1B042-4AD4-4064-925D-D1E080DE3432}" type="slidenum">
              <a:rPr lang="en-US" smtClean="0"/>
              <a:pPr/>
              <a:t>3</a:t>
            </a:fld>
            <a:endParaRPr lang="en-US" smtClean="0"/>
          </a:p>
        </p:txBody>
      </p:sp>
      <p:sp>
        <p:nvSpPr>
          <p:cNvPr id="41987"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E5A1B78E-6AB8-454A-BE21-7FE35DA2205C}" type="slidenum">
              <a:rPr lang="en-US" sz="1200"/>
              <a:pPr algn="r" eaLnBrk="1" hangingPunct="1"/>
              <a:t>3</a:t>
            </a:fld>
            <a:endParaRPr lang="en-US" sz="120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BA6B9602-9FFF-4F01-ACB8-F6CB5557BC1C}" type="slidenum">
              <a:rPr lang="en-US" smtClean="0"/>
              <a:pPr/>
              <a:t>30</a:t>
            </a:fld>
            <a:endParaRPr lang="en-US" smtClean="0"/>
          </a:p>
        </p:txBody>
      </p:sp>
      <p:sp>
        <p:nvSpPr>
          <p:cNvPr id="67587"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5B0EC7BB-7589-47F7-8FA3-21C44AD13AA0}" type="slidenum">
              <a:rPr lang="en-US" sz="1200"/>
              <a:pPr algn="r" eaLnBrk="1" hangingPunct="1"/>
              <a:t>30</a:t>
            </a:fld>
            <a:endParaRPr lang="en-US" sz="120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9144C6C5-7314-41BC-A641-772B15E712FF}" type="slidenum">
              <a:rPr lang="en-US" smtClean="0"/>
              <a:pPr/>
              <a:t>31</a:t>
            </a:fld>
            <a:endParaRPr lang="en-US" smtClean="0"/>
          </a:p>
        </p:txBody>
      </p:sp>
      <p:sp>
        <p:nvSpPr>
          <p:cNvPr id="68611"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3A3A9335-C824-4218-A0D9-124CE8FB141F}" type="slidenum">
              <a:rPr lang="en-US" sz="1200"/>
              <a:pPr algn="r" eaLnBrk="1" hangingPunct="1"/>
              <a:t>31</a:t>
            </a:fld>
            <a:endParaRPr lang="en-US" sz="1200"/>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960" indent="-227960" eaLnBrk="1" hangingPunct="1">
              <a:buFontTx/>
              <a:buAutoNum type="arabicPeriod"/>
            </a:pPr>
            <a:r>
              <a:rPr lang="en-US" b="1" smtClean="0">
                <a:latin typeface="Calibri" pitchFamily="34" charset="0"/>
              </a:rPr>
              <a:t>Differential Analysis</a:t>
            </a:r>
            <a:r>
              <a:rPr lang="en-US" smtClean="0">
                <a:latin typeface="Calibri" pitchFamily="34" charset="0"/>
              </a:rPr>
              <a:t>: Using the demographic data linked by a unique identifier code, CalSWEC analyzes the validity of test items to determine if particular demographic characteristics (such as race or gender) were associated with a correct or incorrect answer.  Test-takers who perform well on the tests as a whole should perform well on individual test items, and should perform well regardless of differences in demographics or the area of the state where they are trained and where they practice.  If performance on a test item is unrelated to general performance, or is interpreted and answered differently by subgroups of trainees, then that item is functioning poorly.  Test items with poor performance were either modified and re-administered or removed on subsequent tests.</a:t>
            </a:r>
          </a:p>
          <a:p>
            <a:pPr marL="227960" indent="-227960" eaLnBrk="1" hangingPunct="1"/>
            <a:r>
              <a:rPr lang="en-US" b="1" smtClean="0">
                <a:latin typeface="Calibri" pitchFamily="34" charset="0"/>
              </a:rPr>
              <a:t>	Differential Item Functioning (DIF): </a:t>
            </a:r>
            <a:r>
              <a:rPr lang="en-US" smtClean="0">
                <a:latin typeface="Calibri" pitchFamily="34" charset="0"/>
              </a:rPr>
              <a:t>This term refers to a situation where a disproportionate number of trainees from a focal group (e.g., based on race or gender) miss the test item in comparison to other trainees of similar overall ability.</a:t>
            </a:r>
          </a:p>
          <a:p>
            <a:pPr marL="227960" indent="-227960" eaLnBrk="1" hangingPunct="1"/>
            <a:endParaRPr lang="en-US" smtClean="0">
              <a:latin typeface="Calibri" pitchFamily="34" charset="0"/>
            </a:endParaRPr>
          </a:p>
          <a:p>
            <a:pPr marL="227960" indent="-227960" eaLnBrk="1" hangingPunct="1"/>
            <a:r>
              <a:rPr lang="en-US" b="1" smtClean="0">
                <a:latin typeface="Calibri" pitchFamily="34" charset="0"/>
              </a:rPr>
              <a:t>2. Definition of Stereotype Threat: </a:t>
            </a:r>
          </a:p>
          <a:p>
            <a:pPr marL="227960" indent="-227960" eaLnBrk="1" hangingPunct="1">
              <a:spcBef>
                <a:spcPct val="0"/>
              </a:spcBef>
            </a:pPr>
            <a:r>
              <a:rPr lang="en-US" smtClean="0">
                <a:latin typeface="Calibri" pitchFamily="34" charset="0"/>
              </a:rPr>
              <a:t>	“Is being at risk of confirming, as self-characteristic, a negative stereotype about one’s group” (Steele &amp; Aronson, 1995).  This is a situational threat, meaning that it is not dependent on an internalized belief in the stereotype, just a fear that one will be judged by others through the lens of a given negative stereotype. </a:t>
            </a:r>
          </a:p>
          <a:p>
            <a:pPr marL="227960" indent="-227960" eaLnBrk="1" hangingPunct="1">
              <a:spcBef>
                <a:spcPct val="0"/>
              </a:spcBef>
            </a:pPr>
            <a:endParaRPr lang="en-US"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06101FCD-3234-4E80-9C07-493868FE4250}" type="slidenum">
              <a:rPr lang="en-US" smtClean="0"/>
              <a:pPr/>
              <a:t>32</a:t>
            </a:fld>
            <a:endParaRPr lang="en-US" smtClean="0"/>
          </a:p>
        </p:txBody>
      </p:sp>
      <p:sp>
        <p:nvSpPr>
          <p:cNvPr id="69635"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000D084A-69E4-4524-BFC5-E6E6DF55D7BD}" type="slidenum">
              <a:rPr lang="en-US" sz="1200"/>
              <a:pPr algn="r" eaLnBrk="1" hangingPunct="1"/>
              <a:t>32</a:t>
            </a:fld>
            <a:endParaRPr lang="en-US" sz="1200"/>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4E7FBAD4-135C-4558-AB62-B4CD0CED9A37}" type="slidenum">
              <a:rPr lang="en-US" smtClean="0"/>
              <a:pPr/>
              <a:t>33</a:t>
            </a:fld>
            <a:endParaRPr lang="en-US" smtClean="0"/>
          </a:p>
        </p:txBody>
      </p:sp>
      <p:sp>
        <p:nvSpPr>
          <p:cNvPr id="70659"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E8A033F8-0523-4B4C-8C17-B38C9DE9B17E}" type="slidenum">
              <a:rPr lang="en-US" sz="1200"/>
              <a:pPr algn="r" eaLnBrk="1" hangingPunct="1"/>
              <a:t>33</a:t>
            </a:fld>
            <a:endParaRPr lang="en-US" sz="1200"/>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8C66FDEA-9627-4FF3-B3DA-4851C5F872AB}" type="slidenum">
              <a:rPr lang="en-US" smtClean="0"/>
              <a:pPr/>
              <a:t>34</a:t>
            </a:fld>
            <a:endParaRPr lang="en-US" smtClean="0"/>
          </a:p>
        </p:txBody>
      </p:sp>
      <p:sp>
        <p:nvSpPr>
          <p:cNvPr id="71683"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5F5A1399-7F11-4EA5-96CF-D7E7604680D5}" type="slidenum">
              <a:rPr lang="en-US" sz="1200"/>
              <a:pPr algn="r" eaLnBrk="1" hangingPunct="1"/>
              <a:t>34</a:t>
            </a:fld>
            <a:endParaRPr lang="en-US" sz="1200"/>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960" indent="-227960" eaLnBrk="1" hangingPunct="1">
              <a:buFontTx/>
              <a:buAutoNum type="arabicPeriod"/>
            </a:pPr>
            <a:r>
              <a:rPr lang="en-US" smtClean="0">
                <a:latin typeface="Calibri" pitchFamily="34" charset="0"/>
              </a:rPr>
              <a:t>Attitudes/Values Evaluation re: CMI 1: The Public Child Welfare Training Academy (PCWTA) plans to pilot a neglect scenario as part of an embedded evaluation and study of the effects of demographics and other trainee background differences with respect to CMI 1 decisions (on whether or not maltreatment occurred in a given scenario).</a:t>
            </a:r>
          </a:p>
          <a:p>
            <a:pPr marL="227960" indent="-227960" eaLnBrk="1" hangingPunct="1">
              <a:buFontTx/>
              <a:buAutoNum type="arabicPeriod"/>
            </a:pPr>
            <a:r>
              <a:rPr lang="en-US" smtClean="0">
                <a:latin typeface="Calibri" pitchFamily="34" charset="0"/>
              </a:rPr>
              <a:t>Attitudes/Values Evaluation re: CMI 2: In collaboration with the University of North Carolina (UNC) School of Medicine, CalSWEC and several of the regions hope to link the CMI 2 data to the Child Forensic Attitude Scale (CFAS), a measure developed by UNC that assesses social workers’ attitudes toward child sexual abuse disclosures.  </a:t>
            </a:r>
          </a:p>
          <a:p>
            <a:pPr marL="227960" indent="-227960" eaLnBrk="1" hangingPunct="1">
              <a:buFontTx/>
              <a:buAutoNum type="arabicPeriod"/>
            </a:pPr>
            <a:r>
              <a:rPr lang="en-US" smtClean="0">
                <a:latin typeface="Calibri" pitchFamily="34" charset="0"/>
              </a:rPr>
              <a:t>Trainer Evaluation: Identify trainer-related differences in test item difficulty.  Develop &amp; obtain feedback on model of trainer evaluation.</a:t>
            </a:r>
          </a:p>
          <a:p>
            <a:pPr marL="227960" indent="-227960" eaLnBrk="1" hangingPunct="1">
              <a:buFontTx/>
              <a:buAutoNum type="arabicPeriod"/>
            </a:pPr>
            <a:r>
              <a:rPr lang="en-US" smtClean="0">
                <a:latin typeface="Calibri" pitchFamily="34" charset="0"/>
              </a:rPr>
              <a:t>Quality Assurance: Convene small group of representatives from around the state.  The same small group observes one Phase 1 training (curriculum up for revision) and one Phase 2 training (LOs up for revision) in each region.  Analyze feedback from observers and provide information to Content Development Oversight Group and Statewide Training &amp; Education Committee as part of curriculum/LO revisions and simultaneous trainer development activities.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A8C99C37-2E4C-4094-9A2C-7AF9A4809077}" type="slidenum">
              <a:rPr lang="en-US" smtClean="0"/>
              <a:pPr/>
              <a:t>35</a:t>
            </a:fld>
            <a:endParaRPr lang="en-US" smtClean="0"/>
          </a:p>
        </p:txBody>
      </p:sp>
      <p:sp>
        <p:nvSpPr>
          <p:cNvPr id="72707"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14FEE0E0-911B-4925-9494-BA24C33A3044}" type="slidenum">
              <a:rPr lang="en-US" sz="1200"/>
              <a:pPr algn="r" eaLnBrk="1" hangingPunct="1"/>
              <a:t>35</a:t>
            </a:fld>
            <a:endParaRPr lang="en-US" sz="120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Allow 30 min for this part.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7C65336C-013B-409A-AB33-4FBA0778B23C}" type="slidenum">
              <a:rPr lang="en-US" smtClean="0"/>
              <a:pPr/>
              <a:t>36</a:t>
            </a:fld>
            <a:endParaRPr lang="en-US" smtClean="0"/>
          </a:p>
        </p:txBody>
      </p:sp>
      <p:sp>
        <p:nvSpPr>
          <p:cNvPr id="73731"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3A39E874-C6E1-46A5-B5FC-89103D91675D}" type="slidenum">
              <a:rPr lang="en-US" sz="1200"/>
              <a:pPr algn="r" eaLnBrk="1" hangingPunct="1"/>
              <a:t>36</a:t>
            </a:fld>
            <a:endParaRPr lang="en-US" sz="1200"/>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6ACDD638-E581-40C5-B326-2579DD14DBD8}" type="slidenum">
              <a:rPr lang="en-US" smtClean="0"/>
              <a:pPr/>
              <a:t>37</a:t>
            </a:fld>
            <a:endParaRPr lang="en-US" smtClean="0"/>
          </a:p>
        </p:txBody>
      </p:sp>
      <p:sp>
        <p:nvSpPr>
          <p:cNvPr id="74755"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9C184E4A-D79A-479F-AE95-5E08BBB6A747}" type="slidenum">
              <a:rPr lang="en-US" sz="1200"/>
              <a:pPr algn="r" eaLnBrk="1" hangingPunct="1"/>
              <a:t>37</a:t>
            </a:fld>
            <a:endParaRPr lang="en-US" sz="120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C50A9252-DFB6-411A-97E6-F0ADBBE58C78}" type="slidenum">
              <a:rPr lang="en-US" smtClean="0"/>
              <a:pPr/>
              <a:t>4</a:t>
            </a:fld>
            <a:endParaRPr lang="en-US" smtClean="0"/>
          </a:p>
        </p:txBody>
      </p:sp>
      <p:sp>
        <p:nvSpPr>
          <p:cNvPr id="43011"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0938458F-C88C-4E65-BD29-550083C9777B}" type="slidenum">
              <a:rPr lang="en-US" sz="1200"/>
              <a:pPr algn="r" eaLnBrk="1" hangingPunct="1"/>
              <a:t>4</a:t>
            </a:fld>
            <a:endParaRPr lang="en-US" sz="12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3B4D17E0-1D67-4552-93C9-20C239B0BBE4}" type="slidenum">
              <a:rPr lang="en-US" smtClean="0"/>
              <a:pPr/>
              <a:t>5</a:t>
            </a:fld>
            <a:endParaRPr lang="en-US" smtClean="0"/>
          </a:p>
        </p:txBody>
      </p:sp>
      <p:sp>
        <p:nvSpPr>
          <p:cNvPr id="44035"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FCD450DB-82EE-461D-B625-BA4677E8D5A2}" type="slidenum">
              <a:rPr lang="en-US" sz="1200"/>
              <a:pPr algn="r" eaLnBrk="1" hangingPunct="1"/>
              <a:t>5</a:t>
            </a:fld>
            <a:endParaRPr lang="en-US" sz="120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a:t>Why are training evaluation efforts important to counties?</a:t>
            </a:r>
          </a:p>
          <a:p>
            <a:pPr lvl="1" eaLnBrk="1" hangingPunct="1"/>
            <a:r>
              <a:rPr lang="en-US" smtClean="0">
                <a:latin typeface="Calibri" pitchFamily="34" charset="0"/>
              </a:rPr>
              <a:t>1. Statewide training regulations adopted in July 2008 </a:t>
            </a:r>
            <a:r>
              <a:rPr lang="en-US" i="1" smtClean="0">
                <a:latin typeface="Calibri" pitchFamily="34" charset="0"/>
              </a:rPr>
              <a:t>(tracking training)</a:t>
            </a:r>
          </a:p>
          <a:p>
            <a:pPr lvl="1" eaLnBrk="1" hangingPunct="1"/>
            <a:r>
              <a:rPr lang="en-US" smtClean="0">
                <a:latin typeface="Calibri" pitchFamily="34" charset="0"/>
              </a:rPr>
              <a:t>2. County staff development participation in curriculum/training revisions</a:t>
            </a:r>
          </a:p>
          <a:p>
            <a:pPr lvl="1" eaLnBrk="1" hangingPunct="1"/>
            <a:r>
              <a:rPr lang="en-US" smtClean="0">
                <a:latin typeface="Calibri" pitchFamily="34" charset="0"/>
              </a:rPr>
              <a:t>3. Allows for adjustments to the breadth and/or depth of training content </a:t>
            </a:r>
            <a:r>
              <a:rPr lang="en-US" i="1" smtClean="0">
                <a:latin typeface="Calibri" pitchFamily="34" charset="0"/>
              </a:rPr>
              <a:t>(affects applicability to the job)</a:t>
            </a:r>
          </a:p>
          <a:p>
            <a:pPr lvl="1" eaLnBrk="1" hangingPunct="1"/>
            <a:r>
              <a:rPr lang="en-US" smtClean="0">
                <a:latin typeface="Calibri" pitchFamily="34" charset="0"/>
              </a:rPr>
              <a:t>4. County staff want to know that their workers are adequately prepared to meet demands of CW work with basic set of knowledge and skills.</a:t>
            </a:r>
          </a:p>
          <a:p>
            <a:pPr lvl="1" eaLnBrk="1" hangingPunct="1"/>
            <a:r>
              <a:rPr lang="en-US" smtClean="0">
                <a:latin typeface="Calibri" pitchFamily="34" charset="0"/>
              </a:rPr>
              <a:t>5. County staff may want to know how to support TOL </a:t>
            </a:r>
            <a:r>
              <a:rPr lang="en-US" i="1" smtClean="0">
                <a:latin typeface="Calibri" pitchFamily="34" charset="0"/>
              </a:rPr>
              <a:t>(transfer of learning)</a:t>
            </a:r>
            <a:r>
              <a:rPr lang="en-US" smtClean="0">
                <a:latin typeface="Calibri" pitchFamily="34" charset="0"/>
              </a:rPr>
              <a:t> efforts and determine which TOL strategies are most effective.</a:t>
            </a:r>
          </a:p>
          <a:p>
            <a:pPr lvl="1" eaLnBrk="1" hangingPunct="1"/>
            <a:r>
              <a:rPr lang="en-US" smtClean="0">
                <a:latin typeface="Calibri" pitchFamily="34" charset="0"/>
              </a:rPr>
              <a:t>6. County staff want to understand the impact of training on outcomes</a:t>
            </a:r>
            <a:r>
              <a:rPr lang="en-US" i="1" smtClean="0">
                <a:latin typeface="Calibri" pitchFamily="34" charset="0"/>
              </a:rPr>
              <a:t>…(see more about linking training to outcomes in further slides)</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2EE41C42-09BA-4AE4-BCF1-FB2A4BEEB9E3}" type="slidenum">
              <a:rPr lang="en-US" smtClean="0"/>
              <a:pPr/>
              <a:t>6</a:t>
            </a:fld>
            <a:endParaRPr lang="en-US" smtClean="0"/>
          </a:p>
        </p:txBody>
      </p:sp>
      <p:sp>
        <p:nvSpPr>
          <p:cNvPr id="45059"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D43D6EF5-4D00-46F8-94BD-8C0D4DF2AB36}" type="slidenum">
              <a:rPr lang="en-US" sz="1200"/>
              <a:pPr algn="r" eaLnBrk="1" hangingPunct="1"/>
              <a:t>6</a:t>
            </a:fld>
            <a:endParaRPr lang="en-US" sz="120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F5CC045F-3EDE-4BEF-8D5B-E9B1460D3576}" type="slidenum">
              <a:rPr lang="en-US" smtClean="0"/>
              <a:pPr/>
              <a:t>7</a:t>
            </a:fld>
            <a:endParaRPr lang="en-US" smtClean="0"/>
          </a:p>
        </p:txBody>
      </p:sp>
      <p:sp>
        <p:nvSpPr>
          <p:cNvPr id="46083"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95DE011F-C486-496B-B4AB-1CC04FA420F3}" type="slidenum">
              <a:rPr lang="en-US" sz="1200"/>
              <a:pPr algn="r" eaLnBrk="1" hangingPunct="1"/>
              <a:t>7</a:t>
            </a:fld>
            <a:endParaRPr lang="en-US" sz="120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7C2260CA-11B6-42D5-B95B-71308D37B594}" type="slidenum">
              <a:rPr lang="en-US" smtClean="0"/>
              <a:pPr/>
              <a:t>8</a:t>
            </a:fld>
            <a:endParaRPr lang="en-US" smtClean="0"/>
          </a:p>
        </p:txBody>
      </p:sp>
      <p:sp>
        <p:nvSpPr>
          <p:cNvPr id="47107"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77053DC0-5A07-4475-9F0D-0E0C2F1C1D08}" type="slidenum">
              <a:rPr lang="en-US" sz="1200"/>
              <a:pPr algn="r" eaLnBrk="1" hangingPunct="1"/>
              <a:t>8</a:t>
            </a:fld>
            <a:endParaRPr lang="en-US" sz="1200"/>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836">
              <a:defRPr>
                <a:solidFill>
                  <a:schemeClr val="tx1"/>
                </a:solidFill>
                <a:latin typeface="Arial" charset="0"/>
              </a:defRPr>
            </a:lvl1pPr>
            <a:lvl2pPr marL="740870" indent="-284950" defTabSz="930836">
              <a:defRPr>
                <a:solidFill>
                  <a:schemeClr val="tx1"/>
                </a:solidFill>
                <a:latin typeface="Arial" charset="0"/>
              </a:defRPr>
            </a:lvl2pPr>
            <a:lvl3pPr marL="1139800" indent="-227960" defTabSz="930836">
              <a:defRPr>
                <a:solidFill>
                  <a:schemeClr val="tx1"/>
                </a:solidFill>
                <a:latin typeface="Arial" charset="0"/>
              </a:defRPr>
            </a:lvl3pPr>
            <a:lvl4pPr marL="1595719" indent="-227960" defTabSz="930836">
              <a:defRPr>
                <a:solidFill>
                  <a:schemeClr val="tx1"/>
                </a:solidFill>
                <a:latin typeface="Arial" charset="0"/>
              </a:defRPr>
            </a:lvl4pPr>
            <a:lvl5pPr marL="2051639" indent="-227960" defTabSz="930836">
              <a:defRPr>
                <a:solidFill>
                  <a:schemeClr val="tx1"/>
                </a:solidFill>
                <a:latin typeface="Arial" charset="0"/>
              </a:defRPr>
            </a:lvl5pPr>
            <a:lvl6pPr marL="2507559" indent="-227960" defTabSz="930836" eaLnBrk="0" fontAlgn="base" hangingPunct="0">
              <a:spcBef>
                <a:spcPct val="0"/>
              </a:spcBef>
              <a:spcAft>
                <a:spcPct val="0"/>
              </a:spcAft>
              <a:defRPr>
                <a:solidFill>
                  <a:schemeClr val="tx1"/>
                </a:solidFill>
                <a:latin typeface="Arial" charset="0"/>
              </a:defRPr>
            </a:lvl6pPr>
            <a:lvl7pPr marL="2963479" indent="-227960" defTabSz="930836" eaLnBrk="0" fontAlgn="base" hangingPunct="0">
              <a:spcBef>
                <a:spcPct val="0"/>
              </a:spcBef>
              <a:spcAft>
                <a:spcPct val="0"/>
              </a:spcAft>
              <a:defRPr>
                <a:solidFill>
                  <a:schemeClr val="tx1"/>
                </a:solidFill>
                <a:latin typeface="Arial" charset="0"/>
              </a:defRPr>
            </a:lvl7pPr>
            <a:lvl8pPr marL="3419399" indent="-227960" defTabSz="930836" eaLnBrk="0" fontAlgn="base" hangingPunct="0">
              <a:spcBef>
                <a:spcPct val="0"/>
              </a:spcBef>
              <a:spcAft>
                <a:spcPct val="0"/>
              </a:spcAft>
              <a:defRPr>
                <a:solidFill>
                  <a:schemeClr val="tx1"/>
                </a:solidFill>
                <a:latin typeface="Arial" charset="0"/>
              </a:defRPr>
            </a:lvl8pPr>
            <a:lvl9pPr marL="3875319" indent="-227960" defTabSz="930836" eaLnBrk="0" fontAlgn="base" hangingPunct="0">
              <a:spcBef>
                <a:spcPct val="0"/>
              </a:spcBef>
              <a:spcAft>
                <a:spcPct val="0"/>
              </a:spcAft>
              <a:defRPr>
                <a:solidFill>
                  <a:schemeClr val="tx1"/>
                </a:solidFill>
                <a:latin typeface="Arial" charset="0"/>
              </a:defRPr>
            </a:lvl9pPr>
          </a:lstStyle>
          <a:p>
            <a:fld id="{25D5CBFE-4AEB-4241-84A5-66B4789322CA}" type="slidenum">
              <a:rPr lang="en-US" smtClean="0"/>
              <a:pPr/>
              <a:t>9</a:t>
            </a:fld>
            <a:endParaRPr lang="en-US" smtClean="0"/>
          </a:p>
        </p:txBody>
      </p:sp>
      <p:sp>
        <p:nvSpPr>
          <p:cNvPr id="48131" name="Rectangle 7"/>
          <p:cNvSpPr txBox="1">
            <a:spLocks noGrp="1" noChangeArrowheads="1"/>
          </p:cNvSpPr>
          <p:nvPr/>
        </p:nvSpPr>
        <p:spPr bwMode="auto">
          <a:xfrm>
            <a:off x="3967275" y="8824439"/>
            <a:ext cx="3035194" cy="46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9" tIns="46549" rIns="93099" bIns="46549" anchor="b"/>
          <a:lstStyle>
            <a:lvl1pPr defTabSz="933450">
              <a:defRPr>
                <a:solidFill>
                  <a:schemeClr val="tx1"/>
                </a:solidFill>
                <a:latin typeface="Arial" charset="0"/>
              </a:defRPr>
            </a:lvl1pPr>
            <a:lvl2pPr marL="742950" indent="-285750" defTabSz="933450">
              <a:defRPr>
                <a:solidFill>
                  <a:schemeClr val="tx1"/>
                </a:solidFill>
                <a:latin typeface="Arial" charset="0"/>
              </a:defRPr>
            </a:lvl2pPr>
            <a:lvl3pPr marL="1143000" indent="-228600" defTabSz="933450">
              <a:defRPr>
                <a:solidFill>
                  <a:schemeClr val="tx1"/>
                </a:solidFill>
                <a:latin typeface="Arial" charset="0"/>
              </a:defRPr>
            </a:lvl3pPr>
            <a:lvl4pPr marL="1600200" indent="-228600" defTabSz="933450">
              <a:defRPr>
                <a:solidFill>
                  <a:schemeClr val="tx1"/>
                </a:solidFill>
                <a:latin typeface="Arial" charset="0"/>
              </a:defRPr>
            </a:lvl4pPr>
            <a:lvl5pPr marL="2057400" indent="-228600" defTabSz="933450">
              <a:defRPr>
                <a:solidFill>
                  <a:schemeClr val="tx1"/>
                </a:solidFill>
                <a:latin typeface="Arial" charset="0"/>
              </a:defRPr>
            </a:lvl5pPr>
            <a:lvl6pPr marL="2514600" indent="-228600" defTabSz="933450" eaLnBrk="0" fontAlgn="base" hangingPunct="0">
              <a:spcBef>
                <a:spcPct val="0"/>
              </a:spcBef>
              <a:spcAft>
                <a:spcPct val="0"/>
              </a:spcAft>
              <a:defRPr>
                <a:solidFill>
                  <a:schemeClr val="tx1"/>
                </a:solidFill>
                <a:latin typeface="Arial" charset="0"/>
              </a:defRPr>
            </a:lvl6pPr>
            <a:lvl7pPr marL="2971800" indent="-228600" defTabSz="933450" eaLnBrk="0" fontAlgn="base" hangingPunct="0">
              <a:spcBef>
                <a:spcPct val="0"/>
              </a:spcBef>
              <a:spcAft>
                <a:spcPct val="0"/>
              </a:spcAft>
              <a:defRPr>
                <a:solidFill>
                  <a:schemeClr val="tx1"/>
                </a:solidFill>
                <a:latin typeface="Arial" charset="0"/>
              </a:defRPr>
            </a:lvl7pPr>
            <a:lvl8pPr marL="3429000" indent="-228600" defTabSz="933450" eaLnBrk="0" fontAlgn="base" hangingPunct="0">
              <a:spcBef>
                <a:spcPct val="0"/>
              </a:spcBef>
              <a:spcAft>
                <a:spcPct val="0"/>
              </a:spcAft>
              <a:defRPr>
                <a:solidFill>
                  <a:schemeClr val="tx1"/>
                </a:solidFill>
                <a:latin typeface="Arial" charset="0"/>
              </a:defRPr>
            </a:lvl8pPr>
            <a:lvl9pPr marL="3886200" indent="-228600" defTabSz="933450" eaLnBrk="0" fontAlgn="base" hangingPunct="0">
              <a:spcBef>
                <a:spcPct val="0"/>
              </a:spcBef>
              <a:spcAft>
                <a:spcPct val="0"/>
              </a:spcAft>
              <a:defRPr>
                <a:solidFill>
                  <a:schemeClr val="tx1"/>
                </a:solidFill>
                <a:latin typeface="Arial" charset="0"/>
              </a:defRPr>
            </a:lvl9pPr>
          </a:lstStyle>
          <a:p>
            <a:pPr algn="r" eaLnBrk="1" hangingPunct="1"/>
            <a:fld id="{425A8CA3-F5B1-4D04-839E-E0812F529795}" type="slidenum">
              <a:rPr lang="en-US" sz="1200"/>
              <a:pPr algn="r" eaLnBrk="1" hangingPunct="1"/>
              <a:t>9</a:t>
            </a:fld>
            <a:endParaRPr lang="en-US" sz="120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5EF46626-D4DE-4C13-BE6A-1B790BFA7BE9}" type="datetimeFigureOut">
              <a:rPr lang="en-US"/>
              <a:pPr>
                <a:defRPr/>
              </a:pPr>
              <a:t>8/18/2011</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D6DC5958-D1AD-4C33-B44A-82AC7B8A774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EA45D74-36A1-461F-A42F-CA1956463CBE}" type="datetimeFigureOut">
              <a:rPr lang="en-US"/>
              <a:pPr>
                <a:defRPr/>
              </a:pPr>
              <a:t>8/18/2011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78E90E7-1022-4AE4-95AB-2ABEFBF6FA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B2C7CCF-1216-46F1-9ABE-E37D270291F5}" type="datetimeFigureOut">
              <a:rPr lang="en-US"/>
              <a:pPr>
                <a:defRPr/>
              </a:pPr>
              <a:t>8/18/2011</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A5EB9070-9A57-4977-9F6D-40B31D8AC38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a:t>Click to edit Master title style</a:t>
            </a:r>
          </a:p>
        </p:txBody>
      </p:sp>
      <p:sp>
        <p:nvSpPr>
          <p:cNvPr id="3" name="Text Placeholder 2"/>
          <p:cNvSpPr>
            <a:spLocks noGrp="1"/>
          </p:cNvSpPr>
          <p:nvPr>
            <p:ph type="body" sz="half" idx="1"/>
          </p:nvPr>
        </p:nvSpPr>
        <p:spPr>
          <a:xfrm>
            <a:off x="6127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600200"/>
            <a:ext cx="40005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37EB2699-3CA2-46D7-A969-AD0A35257364}" type="datetimeFigureOut">
              <a:rPr lang="en-US"/>
              <a:pPr>
                <a:defRPr/>
              </a:pPr>
              <a:t>8/18/2011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5AF600B-9A76-4291-A7C8-3A63094108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570D846-FF7A-4C9F-BBF2-5BB7EC734E6C}" type="datetimeFigureOut">
              <a:rPr lang="en-US"/>
              <a:pPr>
                <a:defRPr/>
              </a:pPr>
              <a:t>8/18/2011</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BAF1855A-C680-473A-A574-1D21D13FFC5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731FF2A4-CB94-4B26-BF26-E827A6BA413E}" type="datetimeFigureOut">
              <a:rPr lang="en-US"/>
              <a:pPr>
                <a:defRPr/>
              </a:pPr>
              <a:t>8/18/2011</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ADB9FBB8-6630-4F08-AA30-D93C4700467D}"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0A6E0B37-3694-450D-B69C-89311BFFA699}" type="datetimeFigureOut">
              <a:rPr lang="en-US"/>
              <a:pPr>
                <a:defRPr/>
              </a:pPr>
              <a:t>8/18/2011</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6DDC7B33-1C2E-492F-B4A7-E34A27CD718E}"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1AF84E9A-5B17-4205-8591-1BE16E316D67}" type="datetimeFigureOut">
              <a:rPr lang="en-US"/>
              <a:pPr>
                <a:defRPr/>
              </a:pPr>
              <a:t>8/18/2011</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11100834-0738-432F-A0FF-E7F195019188}"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57B366A7-F162-4F7B-BE4F-C810B06DDCF9}" type="datetimeFigureOut">
              <a:rPr lang="en-US"/>
              <a:pPr>
                <a:defRPr/>
              </a:pPr>
              <a:t>8/18/2011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D2C6E6A-5169-427F-BBCE-62CFE0F5DD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5E6BCD7-B4D3-45E9-A122-CF86AE9BF611}" type="datetimeFigureOut">
              <a:rPr lang="en-US"/>
              <a:pPr>
                <a:defRPr/>
              </a:pPr>
              <a:t>8/18/2011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F273564B-C8FE-4A82-B124-FD7BE90DFA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D8CA357-58FA-4ECF-B0AB-287612138555}" type="datetimeFigureOut">
              <a:rPr lang="en-US"/>
              <a:pPr>
                <a:defRPr/>
              </a:pPr>
              <a:t>8/18/2011</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8DBB6F3-96E6-4F6F-AB9C-4C5C5795E38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18A85FB3-CCF1-4DCF-961A-5CCA9C2B3699}" type="datetimeFigureOut">
              <a:rPr lang="en-US"/>
              <a:pPr>
                <a:defRPr/>
              </a:pPr>
              <a:t>8/18/2011</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97655996-BD43-4FE1-ACB2-2939474B1E82}"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defRPr>
            </a:lvl1pPr>
          </a:lstStyle>
          <a:p>
            <a:pPr>
              <a:defRPr/>
            </a:pPr>
            <a:fld id="{38BB2857-167D-4E3D-8FA9-323596D0C563}" type="datetimeFigureOut">
              <a:rPr lang="en-US"/>
              <a:pPr>
                <a:defRPr/>
              </a:pPr>
              <a:t>8/18/2011</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defRPr>
            </a:lvl1pPr>
          </a:lstStyle>
          <a:p>
            <a:pPr>
              <a:defRPr/>
            </a:pPr>
            <a:fld id="{A733CBBA-E709-41BC-B015-EB3ACFEEA1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5" r:id="rId4"/>
    <p:sldLayoutId id="2147483676" r:id="rId5"/>
    <p:sldLayoutId id="2147483671" r:id="rId6"/>
    <p:sldLayoutId id="2147483677" r:id="rId7"/>
    <p:sldLayoutId id="2147483670" r:id="rId8"/>
    <p:sldLayoutId id="2147483678" r:id="rId9"/>
    <p:sldLayoutId id="2147483669" r:id="rId10"/>
    <p:sldLayoutId id="2147483679" r:id="rId11"/>
    <p:sldLayoutId id="2147483668"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0BD0D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10CF9B"/>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barrettj@berkeley.edu" TargetMode="External"/><Relationship Id="rId2" Type="http://schemas.openxmlformats.org/officeDocument/2006/relationships/hyperlink" Target="http://calswec.berkeley.edu/"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mailto:CFParry@msn.com" TargetMode="External"/><Relationship Id="rId4" Type="http://schemas.openxmlformats.org/officeDocument/2006/relationships/hyperlink" Target="mailto:lzeitler@berkeley.edu"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emf"/><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1295400"/>
            <a:ext cx="8153400" cy="2133599"/>
          </a:xfrm>
        </p:spPr>
        <p:txBody>
          <a:bodyPr/>
          <a:lstStyle/>
          <a:p>
            <a:pPr algn="ctr"/>
            <a:r>
              <a:rPr lang="en-US" sz="3800" dirty="0" smtClean="0">
                <a:latin typeface="Calibri" pitchFamily="34" charset="0"/>
                <a:cs typeface="Calibri" pitchFamily="34" charset="0"/>
              </a:rPr>
              <a:t>Assuring that Training Has Impact: </a:t>
            </a:r>
            <a:r>
              <a:rPr lang="en-US" sz="3800" i="1" dirty="0" smtClean="0">
                <a:latin typeface="Calibri" pitchFamily="34" charset="0"/>
                <a:cs typeface="Calibri" pitchFamily="34" charset="0"/>
              </a:rPr>
              <a:t>Evaluating a Large and Complex Training System</a:t>
            </a:r>
          </a:p>
        </p:txBody>
      </p:sp>
      <p:sp>
        <p:nvSpPr>
          <p:cNvPr id="3075" name="Rectangle 3"/>
          <p:cNvSpPr>
            <a:spLocks noGrp="1" noChangeArrowheads="1"/>
          </p:cNvSpPr>
          <p:nvPr>
            <p:ph type="subTitle" idx="1"/>
          </p:nvPr>
        </p:nvSpPr>
        <p:spPr>
          <a:xfrm>
            <a:off x="685800" y="3886200"/>
            <a:ext cx="7696200" cy="1981200"/>
          </a:xfrm>
        </p:spPr>
        <p:txBody>
          <a:bodyPr/>
          <a:lstStyle/>
          <a:p>
            <a:pPr algn="ctr" eaLnBrk="1" hangingPunct="1">
              <a:lnSpc>
                <a:spcPct val="80000"/>
              </a:lnSpc>
            </a:pPr>
            <a:r>
              <a:rPr lang="en-US" sz="1800" i="1" dirty="0" smtClean="0">
                <a:latin typeface="Calibri" pitchFamily="34" charset="0"/>
              </a:rPr>
              <a:t>Child Welfare Evaluation Summit</a:t>
            </a:r>
          </a:p>
          <a:p>
            <a:pPr algn="ctr" eaLnBrk="1" hangingPunct="1">
              <a:lnSpc>
                <a:spcPct val="80000"/>
              </a:lnSpc>
            </a:pPr>
            <a:r>
              <a:rPr lang="en-US" sz="1800" dirty="0" smtClean="0">
                <a:latin typeface="Calibri" pitchFamily="34" charset="0"/>
              </a:rPr>
              <a:t>Washington, D.C. |  August 30</a:t>
            </a:r>
            <a:r>
              <a:rPr lang="en-US" sz="1800" baseline="30000" dirty="0" smtClean="0">
                <a:latin typeface="Calibri" pitchFamily="34" charset="0"/>
              </a:rPr>
              <a:t>th</a:t>
            </a:r>
            <a:r>
              <a:rPr lang="en-US" sz="1800" dirty="0" smtClean="0">
                <a:latin typeface="Calibri" pitchFamily="34" charset="0"/>
              </a:rPr>
              <a:t>, 2011</a:t>
            </a:r>
          </a:p>
          <a:p>
            <a:pPr algn="ctr" eaLnBrk="1" hangingPunct="1">
              <a:lnSpc>
                <a:spcPct val="80000"/>
              </a:lnSpc>
            </a:pPr>
            <a:endParaRPr lang="en-US" sz="1800" i="1" dirty="0" smtClean="0">
              <a:latin typeface="Calibri" pitchFamily="34" charset="0"/>
            </a:endParaRPr>
          </a:p>
          <a:p>
            <a:pPr algn="ctr" eaLnBrk="1" hangingPunct="1">
              <a:lnSpc>
                <a:spcPct val="80000"/>
              </a:lnSpc>
            </a:pPr>
            <a:r>
              <a:rPr lang="en-US" sz="1800" b="1" dirty="0" smtClean="0">
                <a:latin typeface="Calibri" pitchFamily="34" charset="0"/>
              </a:rPr>
              <a:t>Barrett L. Johnson, LCSW, Cynthia F. Parry, Ph.D., &amp; Leslie W. </a:t>
            </a:r>
            <a:r>
              <a:rPr lang="en-US" sz="1800" b="1" dirty="0" err="1" smtClean="0">
                <a:latin typeface="Calibri" pitchFamily="34" charset="0"/>
              </a:rPr>
              <a:t>Zeitler</a:t>
            </a:r>
            <a:r>
              <a:rPr lang="en-US" sz="1800" b="1" dirty="0" smtClean="0">
                <a:latin typeface="Calibri" pitchFamily="34" charset="0"/>
              </a:rPr>
              <a:t>, LCSW</a:t>
            </a:r>
          </a:p>
          <a:p>
            <a:pPr algn="ctr" eaLnBrk="1" hangingPunct="1">
              <a:lnSpc>
                <a:spcPct val="80000"/>
              </a:lnSpc>
            </a:pPr>
            <a:r>
              <a:rPr lang="en-US" sz="1800" dirty="0" smtClean="0">
                <a:latin typeface="Calibri" pitchFamily="34" charset="0"/>
              </a:rPr>
              <a:t>California Social Work Education Center (</a:t>
            </a:r>
            <a:r>
              <a:rPr lang="en-US" sz="1800" dirty="0" err="1" smtClean="0">
                <a:latin typeface="Calibri" pitchFamily="34" charset="0"/>
              </a:rPr>
              <a:t>CalSWEC</a:t>
            </a:r>
            <a:r>
              <a:rPr lang="en-US" sz="1800" dirty="0" smtClean="0">
                <a:latin typeface="Calibri" pitchFamily="34" charset="0"/>
              </a:rPr>
              <a:t>)</a:t>
            </a:r>
          </a:p>
        </p:txBody>
      </p:sp>
      <p:sp>
        <p:nvSpPr>
          <p:cNvPr id="4" name="Subtitle 2"/>
          <p:cNvSpPr txBox="1">
            <a:spLocks/>
          </p:cNvSpPr>
          <p:nvPr/>
        </p:nvSpPr>
        <p:spPr bwMode="auto">
          <a:xfrm>
            <a:off x="2362200" y="6049963"/>
            <a:ext cx="5105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marL="0" indent="0" algn="l" rtl="0" eaLnBrk="0" fontAlgn="base" hangingPunct="0">
              <a:spcBef>
                <a:spcPts val="700"/>
              </a:spcBef>
              <a:spcAft>
                <a:spcPct val="0"/>
              </a:spcAft>
              <a:buClr>
                <a:schemeClr val="accent2"/>
              </a:buClr>
              <a:buSzPct val="60000"/>
              <a:buFont typeface="Wingdings" pitchFamily="2" charset="2"/>
              <a:buNone/>
              <a:defRPr sz="2600" kern="1200">
                <a:solidFill>
                  <a:srgbClr val="FFFFFF"/>
                </a:solidFill>
                <a:latin typeface="+mn-lt"/>
                <a:ea typeface="+mn-ea"/>
                <a:cs typeface="+mn-cs"/>
              </a:defRPr>
            </a:lvl1pPr>
            <a:lvl2pPr marL="457200" indent="0" algn="ctr" rtl="0" eaLnBrk="0" fontAlgn="base" hangingPunct="0">
              <a:spcBef>
                <a:spcPts val="550"/>
              </a:spcBef>
              <a:spcAft>
                <a:spcPct val="0"/>
              </a:spcAft>
              <a:buClr>
                <a:schemeClr val="accent1"/>
              </a:buClr>
              <a:buSzPct val="70000"/>
              <a:buFont typeface="Wingdings 2" pitchFamily="18" charset="2"/>
              <a:buNone/>
              <a:defRPr sz="2600" kern="1200">
                <a:solidFill>
                  <a:schemeClr val="tx1"/>
                </a:solidFill>
                <a:latin typeface="+mn-lt"/>
                <a:ea typeface="+mn-ea"/>
                <a:cs typeface="+mn-cs"/>
              </a:defRPr>
            </a:lvl2pPr>
            <a:lvl3pPr marL="914400" indent="0" algn="ctr" rtl="0" eaLnBrk="0" fontAlgn="base" hangingPunct="0">
              <a:spcBef>
                <a:spcPts val="500"/>
              </a:spcBef>
              <a:spcAft>
                <a:spcPct val="0"/>
              </a:spcAft>
              <a:buClr>
                <a:schemeClr val="accent2"/>
              </a:buClr>
              <a:buSzPct val="75000"/>
              <a:buFont typeface="Wingdings" pitchFamily="2" charset="2"/>
              <a:buNone/>
              <a:defRPr sz="2300" kern="1200">
                <a:solidFill>
                  <a:schemeClr val="tx1"/>
                </a:solidFill>
                <a:latin typeface="+mn-lt"/>
                <a:ea typeface="+mn-ea"/>
                <a:cs typeface="+mn-cs"/>
              </a:defRPr>
            </a:lvl3pPr>
            <a:lvl4pPr marL="1371600" indent="0" algn="ctr" rtl="0" eaLnBrk="0" fontAlgn="base" hangingPunct="0">
              <a:spcBef>
                <a:spcPts val="400"/>
              </a:spcBef>
              <a:spcAft>
                <a:spcPct val="0"/>
              </a:spcAft>
              <a:buClr>
                <a:srgbClr val="0BD0D9"/>
              </a:buClr>
              <a:buSzPct val="75000"/>
              <a:buFont typeface="Wingdings" pitchFamily="2" charset="2"/>
              <a:buNone/>
              <a:defRPr sz="2000" kern="1200">
                <a:solidFill>
                  <a:schemeClr val="tx1"/>
                </a:solidFill>
                <a:latin typeface="+mn-lt"/>
                <a:ea typeface="+mn-ea"/>
                <a:cs typeface="+mn-cs"/>
              </a:defRPr>
            </a:lvl4pPr>
            <a:lvl5pPr marL="1828800" indent="0" algn="ctr" rtl="0" eaLnBrk="0" fontAlgn="base" hangingPunct="0">
              <a:spcBef>
                <a:spcPts val="400"/>
              </a:spcBef>
              <a:spcAft>
                <a:spcPct val="0"/>
              </a:spcAft>
              <a:buClr>
                <a:srgbClr val="10CF9B"/>
              </a:buClr>
              <a:buSzPct val="65000"/>
              <a:buFont typeface="Wingdings" pitchFamily="2"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eaLnBrk="1" hangingPunct="1"/>
            <a:r>
              <a:rPr lang="en-US" dirty="0" smtClean="0"/>
              <a:t>  </a:t>
            </a:r>
            <a:r>
              <a:rPr lang="en-US" sz="2400" dirty="0" smtClean="0"/>
              <a:t>UC Berkeley School of Social Welfare</a:t>
            </a:r>
          </a:p>
        </p:txBody>
      </p:sp>
      <p:pic>
        <p:nvPicPr>
          <p:cNvPr id="5" name="Picture 5" descr="CalSWEC_ucseal_nobkgrnd"/>
          <p:cNvPicPr>
            <a:picLocks noChangeAspect="1" noChangeArrowheads="1"/>
          </p:cNvPicPr>
          <p:nvPr/>
        </p:nvPicPr>
        <p:blipFill>
          <a:blip r:embed="rId3" cstate="print"/>
          <a:srcRect/>
          <a:stretch>
            <a:fillRect/>
          </a:stretch>
        </p:blipFill>
        <p:spPr bwMode="auto">
          <a:xfrm>
            <a:off x="7772400" y="6096000"/>
            <a:ext cx="609600" cy="609600"/>
          </a:xfrm>
          <a:prstGeom prst="rect">
            <a:avLst/>
          </a:prstGeom>
          <a:noFill/>
          <a:ln w="9525">
            <a:noFill/>
            <a:miter lim="800000"/>
            <a:headEnd/>
            <a:tailEnd/>
          </a:ln>
        </p:spPr>
      </p:pic>
      <p:pic>
        <p:nvPicPr>
          <p:cNvPr id="6" name="Picture 4" descr="CalSWEC_notype_new_nobkgrd"/>
          <p:cNvPicPr>
            <a:picLocks noChangeAspect="1" noChangeArrowheads="1"/>
          </p:cNvPicPr>
          <p:nvPr/>
        </p:nvPicPr>
        <p:blipFill>
          <a:blip r:embed="rId4" cstate="print"/>
          <a:srcRect/>
          <a:stretch>
            <a:fillRect/>
          </a:stretch>
        </p:blipFill>
        <p:spPr bwMode="auto">
          <a:xfrm>
            <a:off x="914400" y="6116266"/>
            <a:ext cx="533136" cy="639763"/>
          </a:xfrm>
          <a:prstGeom prst="rect">
            <a:avLst/>
          </a:prstGeom>
          <a:noFill/>
          <a:ln w="9525">
            <a:noFill/>
            <a:miter lim="800000"/>
            <a:headEnd/>
            <a:tailEnd/>
          </a:ln>
        </p:spPr>
      </p:pic>
    </p:spTree>
    <p:extLst>
      <p:ext uri="{BB962C8B-B14F-4D97-AF65-F5344CB8AC3E}">
        <p14:creationId xmlns:p14="http://schemas.microsoft.com/office/powerpoint/2010/main" val="153761869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pPr eaLnBrk="1" hangingPunct="1"/>
            <a:r>
              <a:rPr lang="en-US" sz="4000" smtClean="0">
                <a:latin typeface="Calibri" pitchFamily="34" charset="0"/>
              </a:rPr>
              <a:t>Framework Decision Points (cont.)</a:t>
            </a:r>
          </a:p>
        </p:txBody>
      </p:sp>
      <p:sp>
        <p:nvSpPr>
          <p:cNvPr id="3" name="Content Placeholder 2"/>
          <p:cNvSpPr>
            <a:spLocks noGrp="1"/>
          </p:cNvSpPr>
          <p:nvPr>
            <p:ph sz="quarter" idx="1"/>
          </p:nvPr>
        </p:nvSpPr>
        <p:spPr>
          <a:xfrm>
            <a:off x="612648" y="1752600"/>
            <a:ext cx="8153400" cy="4724400"/>
          </a:xfrm>
        </p:spPr>
        <p:txBody>
          <a:bodyPr>
            <a:normAutofit/>
          </a:bodyPr>
          <a:lstStyle/>
          <a:p>
            <a:pPr eaLnBrk="1" hangingPunct="1">
              <a:lnSpc>
                <a:spcPct val="70000"/>
              </a:lnSpc>
              <a:defRPr/>
            </a:pPr>
            <a:r>
              <a:rPr lang="en-US" sz="2800" b="1" dirty="0" smtClean="0"/>
              <a:t>What level(s) of evaluation are desired?</a:t>
            </a:r>
          </a:p>
          <a:p>
            <a:pPr eaLnBrk="1" hangingPunct="1">
              <a:lnSpc>
                <a:spcPct val="70000"/>
              </a:lnSpc>
              <a:defRPr/>
            </a:pPr>
            <a:endParaRPr lang="en-US" sz="1100" b="1" dirty="0" smtClean="0"/>
          </a:p>
          <a:p>
            <a:pPr eaLnBrk="1" hangingPunct="1">
              <a:lnSpc>
                <a:spcPct val="70000"/>
              </a:lnSpc>
              <a:spcBef>
                <a:spcPts val="1200"/>
              </a:spcBef>
              <a:defRPr/>
            </a:pPr>
            <a:r>
              <a:rPr lang="en-US" sz="2800" b="1" dirty="0" smtClean="0"/>
              <a:t>What level of standardization is desired or required?</a:t>
            </a:r>
          </a:p>
          <a:p>
            <a:pPr eaLnBrk="1" hangingPunct="1">
              <a:lnSpc>
                <a:spcPct val="70000"/>
              </a:lnSpc>
              <a:spcBef>
                <a:spcPts val="1200"/>
              </a:spcBef>
              <a:defRPr/>
            </a:pPr>
            <a:endParaRPr lang="en-US" sz="1000" dirty="0" smtClean="0"/>
          </a:p>
          <a:p>
            <a:pPr eaLnBrk="1" hangingPunct="1">
              <a:lnSpc>
                <a:spcPct val="70000"/>
              </a:lnSpc>
              <a:spcBef>
                <a:spcPts val="1200"/>
              </a:spcBef>
              <a:defRPr/>
            </a:pPr>
            <a:r>
              <a:rPr lang="en-US" sz="2800" b="1" dirty="0" smtClean="0"/>
              <a:t>How will results be disseminated, to whom, how often and for what purposes?</a:t>
            </a:r>
          </a:p>
          <a:p>
            <a:pPr lvl="1" eaLnBrk="1" hangingPunct="1">
              <a:lnSpc>
                <a:spcPct val="70000"/>
              </a:lnSpc>
              <a:defRPr/>
            </a:pPr>
            <a:r>
              <a:rPr lang="en-US" sz="2400" dirty="0" smtClean="0"/>
              <a:t>Who are the audiences for the information?</a:t>
            </a:r>
          </a:p>
          <a:p>
            <a:pPr lvl="1" eaLnBrk="1" hangingPunct="1">
              <a:lnSpc>
                <a:spcPct val="70000"/>
              </a:lnSpc>
              <a:defRPr/>
            </a:pPr>
            <a:r>
              <a:rPr lang="en-US" sz="2400" dirty="0" smtClean="0"/>
              <a:t>What are the best methods for dissemination? Best timetables? </a:t>
            </a:r>
          </a:p>
          <a:p>
            <a:pPr lvl="1" eaLnBrk="1" hangingPunct="1">
              <a:lnSpc>
                <a:spcPct val="70000"/>
              </a:lnSpc>
              <a:defRPr/>
            </a:pPr>
            <a:r>
              <a:rPr lang="en-US" sz="2400" dirty="0" smtClean="0"/>
              <a:t>What are appropriate and inappropriate uses for the data?</a:t>
            </a:r>
          </a:p>
          <a:p>
            <a:pPr lvl="1" eaLnBrk="1" hangingPunct="1">
              <a:lnSpc>
                <a:spcPct val="70000"/>
              </a:lnSpc>
              <a:defRPr/>
            </a:pPr>
            <a:r>
              <a:rPr lang="en-US" sz="2400" dirty="0" smtClean="0"/>
              <a:t>How will confidentiality and/or protection of human subjects be addressed?</a:t>
            </a:r>
          </a:p>
        </p:txBody>
      </p:sp>
      <p:sp>
        <p:nvSpPr>
          <p:cNvPr id="12290"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0DF4BD-00D8-47E1-A952-C3F17D2A5834}" type="slidenum">
              <a:rPr lang="en-US" smtClean="0">
                <a:latin typeface="Arial Black" pitchFamily="34" charset="0"/>
              </a:rPr>
              <a:pPr/>
              <a:t>10</a:t>
            </a:fld>
            <a:endParaRPr lang="en-US" smtClean="0">
              <a:latin typeface="Arial Black" pitchFamily="34" charset="0"/>
            </a:endParaRPr>
          </a:p>
        </p:txBody>
      </p:sp>
    </p:spTree>
    <p:extLst>
      <p:ext uri="{BB962C8B-B14F-4D97-AF65-F5344CB8AC3E}">
        <p14:creationId xmlns:p14="http://schemas.microsoft.com/office/powerpoint/2010/main" val="10522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2C020A-94C7-43B1-90B3-3D18FFB73027}" type="slidenum">
              <a:rPr lang="en-US" smtClean="0">
                <a:latin typeface="Arial Black" pitchFamily="34" charset="0"/>
              </a:rPr>
              <a:pPr/>
              <a:t>11</a:t>
            </a:fld>
            <a:endParaRPr lang="en-US" smtClean="0">
              <a:latin typeface="Arial Black" pitchFamily="34" charset="0"/>
            </a:endParaRPr>
          </a:p>
        </p:txBody>
      </p:sp>
      <p:sp>
        <p:nvSpPr>
          <p:cNvPr id="13315" name="Title 1"/>
          <p:cNvSpPr>
            <a:spLocks noGrp="1"/>
          </p:cNvSpPr>
          <p:nvPr>
            <p:ph type="title"/>
          </p:nvPr>
        </p:nvSpPr>
        <p:spPr/>
        <p:txBody>
          <a:bodyPr/>
          <a:lstStyle/>
          <a:p>
            <a:pPr eaLnBrk="1" hangingPunct="1"/>
            <a:r>
              <a:rPr lang="en-US" sz="4000" smtClean="0">
                <a:latin typeface="Calibri" pitchFamily="34" charset="0"/>
              </a:rPr>
              <a:t>Framework Decision Points (cont.)</a:t>
            </a:r>
          </a:p>
        </p:txBody>
      </p:sp>
      <p:sp>
        <p:nvSpPr>
          <p:cNvPr id="13316" name="Content Placeholder 2"/>
          <p:cNvSpPr>
            <a:spLocks noGrp="1"/>
          </p:cNvSpPr>
          <p:nvPr>
            <p:ph sz="quarter" idx="1"/>
          </p:nvPr>
        </p:nvSpPr>
        <p:spPr/>
        <p:txBody>
          <a:bodyPr/>
          <a:lstStyle/>
          <a:p>
            <a:pPr eaLnBrk="1" hangingPunct="1">
              <a:lnSpc>
                <a:spcPct val="70000"/>
              </a:lnSpc>
              <a:spcBef>
                <a:spcPts val="1200"/>
              </a:spcBef>
            </a:pPr>
            <a:endParaRPr lang="en-US" sz="2800" b="1" dirty="0" smtClean="0">
              <a:latin typeface="Calibri" pitchFamily="34" charset="0"/>
            </a:endParaRPr>
          </a:p>
          <a:p>
            <a:pPr eaLnBrk="1" hangingPunct="1">
              <a:lnSpc>
                <a:spcPct val="70000"/>
              </a:lnSpc>
              <a:spcBef>
                <a:spcPts val="1200"/>
              </a:spcBef>
            </a:pPr>
            <a:r>
              <a:rPr lang="en-US" sz="2800" b="1" dirty="0" smtClean="0"/>
              <a:t>What resources are available/needed?</a:t>
            </a:r>
          </a:p>
          <a:p>
            <a:pPr lvl="1" eaLnBrk="1" hangingPunct="1">
              <a:lnSpc>
                <a:spcPct val="70000"/>
              </a:lnSpc>
            </a:pPr>
            <a:r>
              <a:rPr lang="en-US" sz="2800" dirty="0" smtClean="0"/>
              <a:t>Dollars</a:t>
            </a:r>
          </a:p>
          <a:p>
            <a:pPr lvl="1" eaLnBrk="1" hangingPunct="1">
              <a:lnSpc>
                <a:spcPct val="70000"/>
              </a:lnSpc>
            </a:pPr>
            <a:r>
              <a:rPr lang="en-US" sz="2800" dirty="0" smtClean="0"/>
              <a:t>Evaluator skills </a:t>
            </a:r>
          </a:p>
          <a:p>
            <a:pPr lvl="1" eaLnBrk="1" hangingPunct="1">
              <a:lnSpc>
                <a:spcPct val="70000"/>
              </a:lnSpc>
            </a:pPr>
            <a:r>
              <a:rPr lang="en-US" sz="2800" dirty="0" smtClean="0"/>
              <a:t>Staff time</a:t>
            </a:r>
          </a:p>
          <a:p>
            <a:pPr lvl="1" eaLnBrk="1" hangingPunct="1">
              <a:lnSpc>
                <a:spcPct val="70000"/>
              </a:lnSpc>
            </a:pPr>
            <a:r>
              <a:rPr lang="en-US" sz="2800" dirty="0" smtClean="0"/>
              <a:t>Training related to implementation of the evaluation</a:t>
            </a:r>
          </a:p>
          <a:p>
            <a:pPr lvl="1" eaLnBrk="1" hangingPunct="1">
              <a:lnSpc>
                <a:spcPct val="70000"/>
              </a:lnSpc>
            </a:pPr>
            <a:r>
              <a:rPr lang="en-US" sz="2800" dirty="0" smtClean="0"/>
              <a:t>Data tracking, entry, storage, QA </a:t>
            </a:r>
          </a:p>
        </p:txBody>
      </p:sp>
    </p:spTree>
    <p:extLst>
      <p:ext uri="{BB962C8B-B14F-4D97-AF65-F5344CB8AC3E}">
        <p14:creationId xmlns:p14="http://schemas.microsoft.com/office/powerpoint/2010/main" val="239013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7E8220-3A12-4DF3-B444-0CCC8D7C2C3A}" type="slidenum">
              <a:rPr lang="en-US" smtClean="0">
                <a:latin typeface="Arial Black" pitchFamily="34" charset="0"/>
              </a:rPr>
              <a:pPr/>
              <a:t>12</a:t>
            </a:fld>
            <a:endParaRPr lang="en-US" smtClean="0">
              <a:latin typeface="Arial Black" pitchFamily="34" charset="0"/>
            </a:endParaRPr>
          </a:p>
        </p:txBody>
      </p:sp>
      <p:sp>
        <p:nvSpPr>
          <p:cNvPr id="14339" name="Rectangle 2"/>
          <p:cNvSpPr>
            <a:spLocks noGrp="1" noChangeArrowheads="1"/>
          </p:cNvSpPr>
          <p:nvPr>
            <p:ph type="title"/>
          </p:nvPr>
        </p:nvSpPr>
        <p:spPr/>
        <p:txBody>
          <a:bodyPr/>
          <a:lstStyle/>
          <a:p>
            <a:pPr eaLnBrk="1" hangingPunct="1"/>
            <a:r>
              <a:rPr lang="en-US" sz="4000" dirty="0" smtClean="0">
                <a:latin typeface="Calibri" pitchFamily="34" charset="0"/>
              </a:rPr>
              <a:t>Framework Decisions in California</a:t>
            </a:r>
          </a:p>
        </p:txBody>
      </p:sp>
      <p:sp>
        <p:nvSpPr>
          <p:cNvPr id="14340" name="Rectangle 3"/>
          <p:cNvSpPr>
            <a:spLocks noGrp="1" noChangeArrowheads="1"/>
          </p:cNvSpPr>
          <p:nvPr>
            <p:ph sz="quarter" idx="1"/>
          </p:nvPr>
        </p:nvSpPr>
        <p:spPr>
          <a:xfrm>
            <a:off x="533400" y="1828800"/>
            <a:ext cx="7848600" cy="4800600"/>
          </a:xfrm>
        </p:spPr>
        <p:txBody>
          <a:bodyPr/>
          <a:lstStyle/>
          <a:p>
            <a:pPr eaLnBrk="1" hangingPunct="1">
              <a:lnSpc>
                <a:spcPct val="70000"/>
              </a:lnSpc>
            </a:pPr>
            <a:r>
              <a:rPr lang="en-US" sz="2800" b="1" dirty="0" smtClean="0"/>
              <a:t>Purpose/Use = Program/course improvement</a:t>
            </a:r>
          </a:p>
          <a:p>
            <a:pPr eaLnBrk="1" hangingPunct="1">
              <a:lnSpc>
                <a:spcPct val="70000"/>
              </a:lnSpc>
              <a:spcBef>
                <a:spcPts val="1200"/>
              </a:spcBef>
            </a:pPr>
            <a:endParaRPr lang="en-US" sz="1400" b="1" dirty="0" smtClean="0"/>
          </a:p>
          <a:p>
            <a:pPr eaLnBrk="1" hangingPunct="1">
              <a:lnSpc>
                <a:spcPct val="70000"/>
              </a:lnSpc>
              <a:spcBef>
                <a:spcPts val="1200"/>
              </a:spcBef>
            </a:pPr>
            <a:r>
              <a:rPr lang="en-US" sz="2800" b="1" dirty="0" smtClean="0"/>
              <a:t>Focus/scope = Content area</a:t>
            </a:r>
          </a:p>
          <a:p>
            <a:pPr lvl="1" eaLnBrk="1" hangingPunct="1">
              <a:lnSpc>
                <a:spcPct val="70000"/>
              </a:lnSpc>
            </a:pPr>
            <a:r>
              <a:rPr lang="en-US" sz="2800" dirty="0" smtClean="0"/>
              <a:t>Priority content areas:</a:t>
            </a:r>
          </a:p>
          <a:p>
            <a:pPr lvl="2" eaLnBrk="1" hangingPunct="1">
              <a:lnSpc>
                <a:spcPct val="70000"/>
              </a:lnSpc>
            </a:pPr>
            <a:r>
              <a:rPr lang="en-US" sz="2800" dirty="0" smtClean="0"/>
              <a:t>Assessment of Safety, Risk &amp; Protective Capacity</a:t>
            </a:r>
          </a:p>
          <a:p>
            <a:pPr lvl="2" eaLnBrk="1" hangingPunct="1">
              <a:lnSpc>
                <a:spcPct val="70000"/>
              </a:lnSpc>
            </a:pPr>
            <a:r>
              <a:rPr lang="en-US" sz="2800" dirty="0" smtClean="0"/>
              <a:t>Engaging Families in Case Planning &amp; </a:t>
            </a:r>
            <a:r>
              <a:rPr lang="en-US" sz="2800" dirty="0" err="1" smtClean="0"/>
              <a:t>Mgmt</a:t>
            </a:r>
            <a:endParaRPr lang="en-US" sz="2800" dirty="0" smtClean="0"/>
          </a:p>
          <a:p>
            <a:pPr lvl="2" eaLnBrk="1" hangingPunct="1">
              <a:lnSpc>
                <a:spcPct val="70000"/>
              </a:lnSpc>
            </a:pPr>
            <a:r>
              <a:rPr lang="en-US" sz="2800" dirty="0" smtClean="0"/>
              <a:t>Human Development</a:t>
            </a:r>
          </a:p>
          <a:p>
            <a:pPr lvl="2" eaLnBrk="1" hangingPunct="1">
              <a:lnSpc>
                <a:spcPct val="70000"/>
              </a:lnSpc>
            </a:pPr>
            <a:r>
              <a:rPr lang="en-US" sz="2800" dirty="0" smtClean="0"/>
              <a:t>Placement/Permanence</a:t>
            </a:r>
          </a:p>
          <a:p>
            <a:pPr lvl="2" eaLnBrk="1" hangingPunct="1">
              <a:lnSpc>
                <a:spcPct val="70000"/>
              </a:lnSpc>
            </a:pPr>
            <a:r>
              <a:rPr lang="en-US" sz="2800" dirty="0" smtClean="0"/>
              <a:t>Child Maltreatment Identification</a:t>
            </a:r>
          </a:p>
        </p:txBody>
      </p:sp>
    </p:spTree>
    <p:extLst>
      <p:ext uri="{BB962C8B-B14F-4D97-AF65-F5344CB8AC3E}">
        <p14:creationId xmlns:p14="http://schemas.microsoft.com/office/powerpoint/2010/main" val="188731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Rigor</a:t>
            </a:r>
            <a:endParaRPr lang="en-US" dirty="0"/>
          </a:p>
        </p:txBody>
      </p:sp>
      <p:sp>
        <p:nvSpPr>
          <p:cNvPr id="3" name="Content Placeholder 2"/>
          <p:cNvSpPr>
            <a:spLocks noGrp="1"/>
          </p:cNvSpPr>
          <p:nvPr>
            <p:ph sz="quarter" idx="1"/>
          </p:nvPr>
        </p:nvSpPr>
        <p:spPr>
          <a:xfrm>
            <a:off x="612648" y="1600200"/>
            <a:ext cx="8153400" cy="4648200"/>
          </a:xfrm>
        </p:spPr>
        <p:txBody>
          <a:bodyPr/>
          <a:lstStyle/>
          <a:p>
            <a:r>
              <a:rPr lang="en-US" sz="2800" dirty="0" smtClean="0"/>
              <a:t>No reporting of individual results except in LA</a:t>
            </a:r>
          </a:p>
          <a:p>
            <a:r>
              <a:rPr lang="en-US" sz="2800" dirty="0" smtClean="0"/>
              <a:t>No personnel consequences attached</a:t>
            </a:r>
          </a:p>
          <a:p>
            <a:r>
              <a:rPr lang="en-US" sz="2800" dirty="0" smtClean="0"/>
              <a:t>Careful attention to validity of measurement tools</a:t>
            </a:r>
          </a:p>
          <a:p>
            <a:pPr lvl="1"/>
            <a:r>
              <a:rPr lang="en-US" sz="2800" dirty="0" smtClean="0"/>
              <a:t>Multiple levels of item review</a:t>
            </a:r>
          </a:p>
          <a:p>
            <a:pPr lvl="1"/>
            <a:r>
              <a:rPr lang="en-US" sz="2800" dirty="0" smtClean="0"/>
              <a:t>Statistical item analysis</a:t>
            </a:r>
          </a:p>
          <a:p>
            <a:pPr lvl="1"/>
            <a:r>
              <a:rPr lang="en-US" sz="2800" dirty="0" smtClean="0"/>
              <a:t>Analysis of DIF</a:t>
            </a:r>
          </a:p>
          <a:p>
            <a:r>
              <a:rPr lang="en-US" sz="2800" dirty="0" err="1" smtClean="0"/>
              <a:t>Rasch</a:t>
            </a:r>
            <a:r>
              <a:rPr lang="en-US" sz="2800" dirty="0" smtClean="0"/>
              <a:t> Modeling used to build item bank and allow interpretation across multiple years, test and curriculum versions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782F511-947F-4E0B-A446-DC6C3AB489AB}" type="slidenum">
              <a:rPr lang="en-US" smtClean="0">
                <a:latin typeface="Arial Black" pitchFamily="34" charset="0"/>
              </a:rPr>
              <a:pPr/>
              <a:t>14</a:t>
            </a:fld>
            <a:endParaRPr lang="en-US" smtClean="0">
              <a:latin typeface="Arial Black" pitchFamily="34" charset="0"/>
            </a:endParaRPr>
          </a:p>
        </p:txBody>
      </p:sp>
      <p:sp>
        <p:nvSpPr>
          <p:cNvPr id="15364" name="Rectangle 2"/>
          <p:cNvSpPr>
            <a:spLocks noGrp="1" noChangeArrowheads="1"/>
          </p:cNvSpPr>
          <p:nvPr>
            <p:ph type="title"/>
          </p:nvPr>
        </p:nvSpPr>
        <p:spPr/>
        <p:txBody>
          <a:bodyPr/>
          <a:lstStyle/>
          <a:p>
            <a:pPr eaLnBrk="1" hangingPunct="1"/>
            <a:r>
              <a:rPr lang="en-US" sz="4000" dirty="0" smtClean="0">
                <a:latin typeface="Calibri" pitchFamily="34" charset="0"/>
              </a:rPr>
              <a:t>Framework Decisions in CA</a:t>
            </a:r>
          </a:p>
        </p:txBody>
      </p:sp>
      <p:sp>
        <p:nvSpPr>
          <p:cNvPr id="15365" name="Rectangle 3"/>
          <p:cNvSpPr>
            <a:spLocks noGrp="1" noChangeArrowheads="1"/>
          </p:cNvSpPr>
          <p:nvPr>
            <p:ph type="body" idx="1"/>
          </p:nvPr>
        </p:nvSpPr>
        <p:spPr>
          <a:xfrm>
            <a:off x="533400" y="1600200"/>
            <a:ext cx="7924800" cy="4953000"/>
          </a:xfrm>
        </p:spPr>
        <p:txBody>
          <a:bodyPr/>
          <a:lstStyle/>
          <a:p>
            <a:pPr eaLnBrk="1" hangingPunct="1">
              <a:lnSpc>
                <a:spcPct val="90000"/>
              </a:lnSpc>
            </a:pPr>
            <a:r>
              <a:rPr lang="en-US" sz="2400" b="1" dirty="0" smtClean="0"/>
              <a:t>Levels of Evaluation</a:t>
            </a:r>
          </a:p>
          <a:p>
            <a:pPr lvl="1" eaLnBrk="1" hangingPunct="1">
              <a:lnSpc>
                <a:spcPct val="90000"/>
              </a:lnSpc>
            </a:pPr>
            <a:r>
              <a:rPr lang="en-US" sz="2400" dirty="0" smtClean="0"/>
              <a:t>Level 1: Tracking attendance (Demographics) </a:t>
            </a:r>
          </a:p>
          <a:p>
            <a:pPr lvl="1" eaLnBrk="1" hangingPunct="1">
              <a:lnSpc>
                <a:spcPct val="90000"/>
              </a:lnSpc>
            </a:pPr>
            <a:r>
              <a:rPr lang="en-US" sz="2400" dirty="0" smtClean="0"/>
              <a:t>Level 2: Formative evaluation of training courses</a:t>
            </a:r>
          </a:p>
          <a:p>
            <a:pPr lvl="1" eaLnBrk="1" hangingPunct="1">
              <a:lnSpc>
                <a:spcPct val="90000"/>
              </a:lnSpc>
              <a:buFont typeface="Wingdings" pitchFamily="2" charset="2"/>
              <a:buNone/>
            </a:pPr>
            <a:r>
              <a:rPr lang="en-US" sz="2400" dirty="0" smtClean="0"/>
              <a:t>			(course level: curriculum content &amp; methods) </a:t>
            </a:r>
          </a:p>
          <a:p>
            <a:pPr lvl="1" eaLnBrk="1" hangingPunct="1">
              <a:lnSpc>
                <a:spcPct val="90000"/>
              </a:lnSpc>
            </a:pPr>
            <a:r>
              <a:rPr lang="en-US" sz="2400" dirty="0" smtClean="0"/>
              <a:t>Level 3: Satisfaction and opinion of the trainees</a:t>
            </a:r>
          </a:p>
          <a:p>
            <a:pPr lvl="1" eaLnBrk="1" hangingPunct="1">
              <a:lnSpc>
                <a:spcPct val="90000"/>
              </a:lnSpc>
            </a:pPr>
            <a:r>
              <a:rPr lang="en-US" sz="2400" dirty="0" smtClean="0"/>
              <a:t>Level 4: Trainee knowledge acquisition</a:t>
            </a:r>
          </a:p>
          <a:p>
            <a:pPr lvl="1" eaLnBrk="1" hangingPunct="1">
              <a:lnSpc>
                <a:spcPct val="90000"/>
              </a:lnSpc>
            </a:pPr>
            <a:r>
              <a:rPr lang="en-US" sz="2400" dirty="0" smtClean="0"/>
              <a:t>Level 5: Skills acquisition (as demonstrated in class) </a:t>
            </a:r>
          </a:p>
          <a:p>
            <a:pPr lvl="1" eaLnBrk="1" hangingPunct="1">
              <a:lnSpc>
                <a:spcPct val="90000"/>
              </a:lnSpc>
            </a:pPr>
            <a:r>
              <a:rPr lang="en-US" sz="2400" dirty="0" smtClean="0"/>
              <a:t>Level 6: Transfer of learning (TOL: use of knowledge and</a:t>
            </a:r>
          </a:p>
          <a:p>
            <a:pPr lvl="2" eaLnBrk="1" hangingPunct="1">
              <a:lnSpc>
                <a:spcPct val="90000"/>
              </a:lnSpc>
              <a:buFont typeface="Wingdings" pitchFamily="2" charset="2"/>
              <a:buNone/>
            </a:pPr>
            <a:r>
              <a:rPr lang="en-US" dirty="0" smtClean="0"/>
              <a:t>		skill on the job)</a:t>
            </a:r>
          </a:p>
          <a:p>
            <a:pPr lvl="1" eaLnBrk="1" hangingPunct="1">
              <a:lnSpc>
                <a:spcPct val="90000"/>
              </a:lnSpc>
            </a:pPr>
            <a:r>
              <a:rPr lang="en-US" sz="2400" dirty="0" smtClean="0"/>
              <a:t>Level 7: Agency/client outcomes (degree to which training affects achievement of specific agency goals or client outcomes)</a:t>
            </a:r>
          </a:p>
        </p:txBody>
      </p:sp>
    </p:spTree>
    <p:extLst>
      <p:ext uri="{BB962C8B-B14F-4D97-AF65-F5344CB8AC3E}">
        <p14:creationId xmlns:p14="http://schemas.microsoft.com/office/powerpoint/2010/main" val="1054806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F596E41-954C-4470-A5E4-801522C3C578}" type="slidenum">
              <a:rPr lang="en-US" smtClean="0">
                <a:latin typeface="Arial Black" pitchFamily="34" charset="0"/>
              </a:rPr>
              <a:pPr/>
              <a:t>15</a:t>
            </a:fld>
            <a:endParaRPr lang="en-US" smtClean="0">
              <a:latin typeface="Arial Black" pitchFamily="34" charset="0"/>
            </a:endParaRPr>
          </a:p>
        </p:txBody>
      </p:sp>
      <p:sp>
        <p:nvSpPr>
          <p:cNvPr id="16388" name="Rectangle 2"/>
          <p:cNvSpPr>
            <a:spLocks noGrp="1" noChangeArrowheads="1"/>
          </p:cNvSpPr>
          <p:nvPr>
            <p:ph type="title"/>
          </p:nvPr>
        </p:nvSpPr>
        <p:spPr/>
        <p:txBody>
          <a:bodyPr/>
          <a:lstStyle/>
          <a:p>
            <a:pPr eaLnBrk="1" hangingPunct="1"/>
            <a:r>
              <a:rPr lang="en-US" sz="4000" dirty="0" smtClean="0">
                <a:latin typeface="Calibri" pitchFamily="34" charset="0"/>
              </a:rPr>
              <a:t>Framework Decisions in CA</a:t>
            </a:r>
          </a:p>
        </p:txBody>
      </p:sp>
      <p:sp>
        <p:nvSpPr>
          <p:cNvPr id="19460" name="Rectangle 3"/>
          <p:cNvSpPr>
            <a:spLocks noGrp="1" noChangeArrowheads="1"/>
          </p:cNvSpPr>
          <p:nvPr>
            <p:ph type="body" idx="1"/>
          </p:nvPr>
        </p:nvSpPr>
        <p:spPr/>
        <p:txBody>
          <a:bodyPr/>
          <a:lstStyle/>
          <a:p>
            <a:pPr eaLnBrk="1" hangingPunct="1">
              <a:defRPr/>
            </a:pPr>
            <a:r>
              <a:rPr lang="en-US" sz="2800" b="1" dirty="0" smtClean="0"/>
              <a:t>Levels of Training Evaluation (cont.)</a:t>
            </a:r>
          </a:p>
          <a:p>
            <a:pPr lvl="1" eaLnBrk="1" hangingPunct="1">
              <a:defRPr/>
            </a:pPr>
            <a:r>
              <a:rPr lang="en-US" b="1" dirty="0" smtClean="0"/>
              <a:t>Key concept: Chain of Evidence </a:t>
            </a:r>
          </a:p>
          <a:p>
            <a:pPr marL="741363" lvl="1" indent="0" eaLnBrk="1" hangingPunct="1">
              <a:buFont typeface="Wingdings" pitchFamily="2" charset="2"/>
              <a:buNone/>
              <a:defRPr/>
            </a:pPr>
            <a:r>
              <a:rPr lang="en-US" dirty="0" smtClean="0"/>
              <a:t>Establishes a linkage between training and desired outcomes for the participant, the agency, and the client such that a reasonable person would agree that training played a part in producing the desired outcome.</a:t>
            </a:r>
          </a:p>
        </p:txBody>
      </p:sp>
    </p:spTree>
    <p:extLst>
      <p:ext uri="{BB962C8B-B14F-4D97-AF65-F5344CB8AC3E}">
        <p14:creationId xmlns:p14="http://schemas.microsoft.com/office/powerpoint/2010/main" val="2550793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113E2BC-16C5-452F-9889-14418893A4D4}" type="slidenum">
              <a:rPr lang="en-US" smtClean="0">
                <a:latin typeface="Arial Black" pitchFamily="34" charset="0"/>
              </a:rPr>
              <a:pPr/>
              <a:t>16</a:t>
            </a:fld>
            <a:endParaRPr lang="en-US" smtClean="0">
              <a:latin typeface="Arial Black" pitchFamily="34" charset="0"/>
            </a:endParaRPr>
          </a:p>
        </p:txBody>
      </p:sp>
      <p:sp>
        <p:nvSpPr>
          <p:cNvPr id="17412" name="Rectangle 2"/>
          <p:cNvSpPr>
            <a:spLocks noGrp="1" noChangeArrowheads="1"/>
          </p:cNvSpPr>
          <p:nvPr>
            <p:ph type="title"/>
          </p:nvPr>
        </p:nvSpPr>
        <p:spPr/>
        <p:txBody>
          <a:bodyPr/>
          <a:lstStyle/>
          <a:p>
            <a:pPr eaLnBrk="1" hangingPunct="1"/>
            <a:r>
              <a:rPr lang="en-US" sz="4000" dirty="0" smtClean="0">
                <a:latin typeface="Calibri" pitchFamily="34" charset="0"/>
              </a:rPr>
              <a:t>Framework Decisions in CA</a:t>
            </a:r>
          </a:p>
        </p:txBody>
      </p:sp>
      <p:sp>
        <p:nvSpPr>
          <p:cNvPr id="17413" name="Rectangle 3"/>
          <p:cNvSpPr>
            <a:spLocks noGrp="1" noChangeArrowheads="1"/>
          </p:cNvSpPr>
          <p:nvPr>
            <p:ph type="body" idx="1"/>
          </p:nvPr>
        </p:nvSpPr>
        <p:spPr>
          <a:xfrm>
            <a:off x="381000" y="1752600"/>
            <a:ext cx="7924800" cy="3429000"/>
          </a:xfrm>
        </p:spPr>
        <p:txBody>
          <a:bodyPr/>
          <a:lstStyle/>
          <a:p>
            <a:pPr eaLnBrk="1" hangingPunct="1">
              <a:lnSpc>
                <a:spcPct val="90000"/>
              </a:lnSpc>
              <a:buFont typeface="Wingdings" pitchFamily="2" charset="2"/>
              <a:buNone/>
            </a:pPr>
            <a:r>
              <a:rPr lang="en-US" sz="2800" b="1" dirty="0" smtClean="0"/>
              <a:t>Levels of Standardization</a:t>
            </a:r>
          </a:p>
          <a:p>
            <a:pPr eaLnBrk="1" hangingPunct="1">
              <a:lnSpc>
                <a:spcPct val="90000"/>
              </a:lnSpc>
            </a:pPr>
            <a:r>
              <a:rPr lang="en-US" sz="2800" dirty="0" smtClean="0"/>
              <a:t>Establishes standard competencies and learning objectives for the whole core</a:t>
            </a:r>
          </a:p>
          <a:p>
            <a:pPr eaLnBrk="1" hangingPunct="1">
              <a:lnSpc>
                <a:spcPct val="90000"/>
              </a:lnSpc>
            </a:pPr>
            <a:r>
              <a:rPr lang="en-US" sz="2800" dirty="0" smtClean="0"/>
              <a:t>Establishes six core areas where information is standard (5 are evaluated at knowledge level) </a:t>
            </a:r>
          </a:p>
          <a:p>
            <a:pPr eaLnBrk="1" hangingPunct="1">
              <a:lnSpc>
                <a:spcPct val="90000"/>
              </a:lnSpc>
            </a:pPr>
            <a:r>
              <a:rPr lang="en-US" sz="2800" dirty="0" smtClean="0"/>
              <a:t>Establishes one core area (Child Maltreatment Identification) where delivery and information is standard (Evaluated at skill level)</a:t>
            </a:r>
          </a:p>
        </p:txBody>
      </p:sp>
    </p:spTree>
    <p:extLst>
      <p:ext uri="{BB962C8B-B14F-4D97-AF65-F5344CB8AC3E}">
        <p14:creationId xmlns:p14="http://schemas.microsoft.com/office/powerpoint/2010/main" val="1588913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smtClean="0">
                <a:latin typeface="Calibri" pitchFamily="34" charset="0"/>
                <a:cs typeface="Calibri" pitchFamily="34" charset="0"/>
              </a:rPr>
              <a:t>Venn Diagram of Standardization</a:t>
            </a:r>
            <a:endParaRPr lang="en-US" sz="4000" dirty="0">
              <a:latin typeface="Calibri" pitchFamily="34" charset="0"/>
              <a:cs typeface="Calibri" pitchFamily="34" charset="0"/>
            </a:endParaRPr>
          </a:p>
        </p:txBody>
      </p:sp>
      <p:sp>
        <p:nvSpPr>
          <p:cNvPr id="18434"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636CB44-6F2B-415A-AFDD-C894298CE207}" type="slidenum">
              <a:rPr lang="en-US" smtClean="0">
                <a:latin typeface="Arial Black" pitchFamily="34" charset="0"/>
              </a:rPr>
              <a:pPr/>
              <a:t>17</a:t>
            </a:fld>
            <a:endParaRPr lang="en-US" smtClean="0">
              <a:latin typeface="Arial Black" pitchFamily="34" charset="0"/>
            </a:endParaRPr>
          </a:p>
        </p:txBody>
      </p:sp>
      <p:sp>
        <p:nvSpPr>
          <p:cNvPr id="18437" name="AutoShape 3"/>
          <p:cNvSpPr>
            <a:spLocks noChangeAspect="1" noChangeArrowheads="1" noTextEdit="1"/>
          </p:cNvSpPr>
          <p:nvPr/>
        </p:nvSpPr>
        <p:spPr bwMode="auto">
          <a:xfrm>
            <a:off x="914400" y="1371600"/>
            <a:ext cx="72009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8" name="Text Box 4"/>
          <p:cNvSpPr txBox="1">
            <a:spLocks noChangeArrowheads="1"/>
          </p:cNvSpPr>
          <p:nvPr/>
        </p:nvSpPr>
        <p:spPr bwMode="auto">
          <a:xfrm>
            <a:off x="1066800" y="3657600"/>
            <a:ext cx="2171700" cy="1600200"/>
          </a:xfrm>
          <a:prstGeom prst="rect">
            <a:avLst/>
          </a:prstGeom>
          <a:solidFill>
            <a:srgbClr val="99CCFF"/>
          </a:solidFill>
          <a:ln w="9525">
            <a:solidFill>
              <a:srgbClr val="000000"/>
            </a:solidFill>
            <a:miter lim="800000"/>
            <a:headEnd/>
            <a:tailEnd/>
          </a:ln>
        </p:spPr>
        <p:txBody>
          <a:bodyPr/>
          <a:lstStyle>
            <a:lvl1pPr marL="114300" indent="-1143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b="1" dirty="0">
                <a:latin typeface="Calibri" pitchFamily="34" charset="0"/>
                <a:ea typeface="Times New Roman" pitchFamily="18" charset="0"/>
                <a:cs typeface="Arial" charset="0"/>
              </a:rPr>
              <a:t>5 Other Priority Areas</a:t>
            </a:r>
            <a:endParaRPr lang="en-US" sz="1200" dirty="0">
              <a:latin typeface="Calibri" pitchFamily="34" charset="0"/>
              <a:ea typeface="Times New Roman" pitchFamily="18" charset="0"/>
              <a:cs typeface="Arial" charset="0"/>
            </a:endParaRPr>
          </a:p>
          <a:p>
            <a:pPr>
              <a:buFontTx/>
              <a:buChar char="•"/>
            </a:pPr>
            <a:r>
              <a:rPr lang="en-US" sz="1200" dirty="0">
                <a:latin typeface="Calibri" pitchFamily="34" charset="0"/>
                <a:ea typeface="Times New Roman" pitchFamily="18" charset="0"/>
                <a:cs typeface="Arial" charset="0"/>
              </a:rPr>
              <a:t>Standard learning objectives and competencies</a:t>
            </a:r>
          </a:p>
          <a:p>
            <a:pPr>
              <a:buFontTx/>
              <a:buChar char="•"/>
            </a:pPr>
            <a:r>
              <a:rPr lang="en-US" sz="1200" dirty="0">
                <a:latin typeface="Calibri" pitchFamily="34" charset="0"/>
                <a:ea typeface="Times New Roman" pitchFamily="18" charset="0"/>
                <a:cs typeface="Arial" charset="0"/>
              </a:rPr>
              <a:t>Standardized information</a:t>
            </a:r>
          </a:p>
          <a:p>
            <a:pPr>
              <a:buFontTx/>
              <a:buChar char="•"/>
            </a:pPr>
            <a:r>
              <a:rPr lang="en-US" sz="1200" dirty="0">
                <a:latin typeface="Calibri" pitchFamily="34" charset="0"/>
                <a:ea typeface="Times New Roman" pitchFamily="18" charset="0"/>
                <a:cs typeface="Arial" charset="0"/>
              </a:rPr>
              <a:t>Knowledge evaluation</a:t>
            </a:r>
          </a:p>
          <a:p>
            <a:endParaRPr lang="en-US" dirty="0">
              <a:ea typeface="Times New Roman" pitchFamily="18" charset="0"/>
              <a:cs typeface="Arial" charset="0"/>
            </a:endParaRPr>
          </a:p>
        </p:txBody>
      </p:sp>
      <p:sp>
        <p:nvSpPr>
          <p:cNvPr id="18439" name="Text Box 5"/>
          <p:cNvSpPr txBox="1">
            <a:spLocks noChangeArrowheads="1"/>
          </p:cNvSpPr>
          <p:nvPr/>
        </p:nvSpPr>
        <p:spPr bwMode="auto">
          <a:xfrm>
            <a:off x="1066800" y="2057400"/>
            <a:ext cx="2171700" cy="1371600"/>
          </a:xfrm>
          <a:prstGeom prst="rect">
            <a:avLst/>
          </a:prstGeom>
          <a:solidFill>
            <a:srgbClr val="3366FF"/>
          </a:solidFill>
          <a:ln w="0">
            <a:solidFill>
              <a:srgbClr val="000000"/>
            </a:solidFill>
            <a:miter lim="800000"/>
            <a:headEnd/>
            <a:tailEnd/>
          </a:ln>
        </p:spPr>
        <p:txBody>
          <a:bodyPr/>
          <a:lstStyle>
            <a:lvl1pPr marL="63500" indent="-635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b="1" dirty="0">
                <a:solidFill>
                  <a:srgbClr val="FFFFFF"/>
                </a:solidFill>
                <a:latin typeface="Calibri" pitchFamily="34" charset="0"/>
                <a:ea typeface="Times New Roman" pitchFamily="18" charset="0"/>
                <a:cs typeface="Arial" charset="0"/>
              </a:rPr>
              <a:t>Child Maltreatment ID</a:t>
            </a:r>
            <a:endParaRPr lang="en-US" sz="1200" dirty="0">
              <a:latin typeface="Calibri" pitchFamily="34" charset="0"/>
              <a:ea typeface="Times New Roman" pitchFamily="18" charset="0"/>
              <a:cs typeface="Arial" charset="0"/>
            </a:endParaRPr>
          </a:p>
          <a:p>
            <a:pPr>
              <a:buFontTx/>
              <a:buChar char="•"/>
            </a:pPr>
            <a:r>
              <a:rPr lang="en-US" sz="1200" dirty="0">
                <a:solidFill>
                  <a:srgbClr val="FFFFFF"/>
                </a:solidFill>
                <a:latin typeface="Calibri" pitchFamily="34" charset="0"/>
                <a:ea typeface="Times New Roman" pitchFamily="18" charset="0"/>
                <a:cs typeface="Arial" charset="0"/>
              </a:rPr>
              <a:t>Standard learning objectives and competencies</a:t>
            </a:r>
            <a:endParaRPr lang="en-US" sz="1200" dirty="0">
              <a:latin typeface="Calibri" pitchFamily="34" charset="0"/>
              <a:ea typeface="Times New Roman" pitchFamily="18" charset="0"/>
              <a:cs typeface="Arial" charset="0"/>
            </a:endParaRPr>
          </a:p>
          <a:p>
            <a:pPr>
              <a:buFontTx/>
              <a:buChar char="•"/>
            </a:pPr>
            <a:r>
              <a:rPr lang="en-US" sz="1200" dirty="0">
                <a:solidFill>
                  <a:srgbClr val="FFFFFF"/>
                </a:solidFill>
                <a:latin typeface="Calibri" pitchFamily="34" charset="0"/>
                <a:ea typeface="Times New Roman" pitchFamily="18" charset="0"/>
                <a:cs typeface="Arial" charset="0"/>
              </a:rPr>
              <a:t>Standardized information</a:t>
            </a:r>
            <a:endParaRPr lang="en-US" sz="1200" dirty="0">
              <a:latin typeface="Calibri" pitchFamily="34" charset="0"/>
              <a:ea typeface="Times New Roman" pitchFamily="18" charset="0"/>
              <a:cs typeface="Arial" charset="0"/>
            </a:endParaRPr>
          </a:p>
          <a:p>
            <a:pPr>
              <a:buFontTx/>
              <a:buChar char="•"/>
            </a:pPr>
            <a:r>
              <a:rPr lang="en-US" sz="1200" dirty="0">
                <a:solidFill>
                  <a:srgbClr val="FFFFFF"/>
                </a:solidFill>
                <a:latin typeface="Calibri" pitchFamily="34" charset="0"/>
                <a:ea typeface="Times New Roman" pitchFamily="18" charset="0"/>
                <a:cs typeface="Arial" charset="0"/>
              </a:rPr>
              <a:t>Standardized delivery</a:t>
            </a:r>
          </a:p>
          <a:p>
            <a:pPr>
              <a:buFontTx/>
              <a:buChar char="•"/>
            </a:pPr>
            <a:r>
              <a:rPr lang="en-US" sz="1200" dirty="0">
                <a:solidFill>
                  <a:srgbClr val="FFFFFF"/>
                </a:solidFill>
                <a:latin typeface="Calibri" pitchFamily="34" charset="0"/>
                <a:ea typeface="Times New Roman" pitchFamily="18" charset="0"/>
                <a:cs typeface="Arial" charset="0"/>
              </a:rPr>
              <a:t>Embedded skill evaluation</a:t>
            </a:r>
          </a:p>
        </p:txBody>
      </p:sp>
      <p:sp>
        <p:nvSpPr>
          <p:cNvPr id="18440" name="Oval 6"/>
          <p:cNvSpPr>
            <a:spLocks noChangeArrowheads="1"/>
          </p:cNvSpPr>
          <p:nvPr/>
        </p:nvSpPr>
        <p:spPr bwMode="auto">
          <a:xfrm>
            <a:off x="3657600" y="1981200"/>
            <a:ext cx="4229100" cy="4114800"/>
          </a:xfrm>
          <a:prstGeom prst="ellipse">
            <a:avLst/>
          </a:prstGeom>
          <a:solidFill>
            <a:srgbClr val="CCFFFF"/>
          </a:solidFill>
          <a:ln w="9525">
            <a:solidFill>
              <a:srgbClr val="000000"/>
            </a:solidFill>
            <a:round/>
            <a:headEnd/>
            <a:tailEnd/>
          </a:ln>
        </p:spPr>
        <p:txBody>
          <a:bodyPr/>
          <a:lstStyle/>
          <a:p>
            <a:endParaRPr lang="en-US"/>
          </a:p>
        </p:txBody>
      </p:sp>
      <p:sp>
        <p:nvSpPr>
          <p:cNvPr id="18441" name="Oval 7"/>
          <p:cNvSpPr>
            <a:spLocks noChangeArrowheads="1"/>
          </p:cNvSpPr>
          <p:nvPr/>
        </p:nvSpPr>
        <p:spPr bwMode="auto">
          <a:xfrm>
            <a:off x="4343400" y="2324100"/>
            <a:ext cx="2857500" cy="2628900"/>
          </a:xfrm>
          <a:prstGeom prst="ellipse">
            <a:avLst/>
          </a:prstGeom>
          <a:solidFill>
            <a:srgbClr val="99CCFF"/>
          </a:solidFill>
          <a:ln w="9525">
            <a:solidFill>
              <a:srgbClr val="000000"/>
            </a:solidFill>
            <a:round/>
            <a:headEnd/>
            <a:tailEnd/>
          </a:ln>
        </p:spPr>
        <p:txBody>
          <a:bodyPr/>
          <a:lstStyle/>
          <a:p>
            <a:endParaRPr lang="en-US"/>
          </a:p>
        </p:txBody>
      </p:sp>
      <p:sp>
        <p:nvSpPr>
          <p:cNvPr id="18442" name="Oval 8"/>
          <p:cNvSpPr>
            <a:spLocks noChangeArrowheads="1"/>
          </p:cNvSpPr>
          <p:nvPr/>
        </p:nvSpPr>
        <p:spPr bwMode="auto">
          <a:xfrm>
            <a:off x="5029200" y="2667000"/>
            <a:ext cx="1485900" cy="1485900"/>
          </a:xfrm>
          <a:prstGeom prst="ellipse">
            <a:avLst/>
          </a:prstGeom>
          <a:solidFill>
            <a:srgbClr val="3366FF"/>
          </a:solidFill>
          <a:ln w="9525">
            <a:solidFill>
              <a:srgbClr val="000000"/>
            </a:solidFill>
            <a:round/>
            <a:headEnd/>
            <a:tailEnd/>
          </a:ln>
        </p:spPr>
        <p:txBody>
          <a:bodyPr/>
          <a:lstStyle/>
          <a:p>
            <a:endParaRPr lang="en-US"/>
          </a:p>
        </p:txBody>
      </p:sp>
      <p:sp>
        <p:nvSpPr>
          <p:cNvPr id="18443" name="Text Box 9"/>
          <p:cNvSpPr txBox="1">
            <a:spLocks noChangeArrowheads="1"/>
          </p:cNvSpPr>
          <p:nvPr/>
        </p:nvSpPr>
        <p:spPr bwMode="auto">
          <a:xfrm>
            <a:off x="5181600" y="3200400"/>
            <a:ext cx="1143000" cy="6096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solidFill>
                  <a:srgbClr val="FFFFFF"/>
                </a:solidFill>
                <a:latin typeface="Calibri" pitchFamily="34" charset="0"/>
                <a:cs typeface="Times New Roman" pitchFamily="18" charset="0"/>
              </a:rPr>
              <a:t>Child Mal-</a:t>
            </a:r>
          </a:p>
          <a:p>
            <a:pPr algn="ctr" eaLnBrk="1" hangingPunct="1"/>
            <a:r>
              <a:rPr lang="en-US" sz="1200" b="1" dirty="0">
                <a:solidFill>
                  <a:srgbClr val="FFFFFF"/>
                </a:solidFill>
                <a:latin typeface="Calibri" pitchFamily="34" charset="0"/>
                <a:cs typeface="Times New Roman" pitchFamily="18" charset="0"/>
              </a:rPr>
              <a:t>Treatment ID</a:t>
            </a:r>
            <a:endParaRPr lang="en-US" dirty="0">
              <a:latin typeface="Calibri" pitchFamily="34" charset="0"/>
            </a:endParaRPr>
          </a:p>
        </p:txBody>
      </p:sp>
      <p:sp>
        <p:nvSpPr>
          <p:cNvPr id="18444" name="Text Box 10"/>
          <p:cNvSpPr txBox="1">
            <a:spLocks noChangeArrowheads="1"/>
          </p:cNvSpPr>
          <p:nvPr/>
        </p:nvSpPr>
        <p:spPr bwMode="auto">
          <a:xfrm>
            <a:off x="4953000" y="4343400"/>
            <a:ext cx="1562100" cy="381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Calibri" pitchFamily="34" charset="0"/>
                <a:ea typeface="Times New Roman" pitchFamily="18" charset="0"/>
                <a:cs typeface="Arial" charset="0"/>
              </a:rPr>
              <a:t>5 other Priority Areas</a:t>
            </a:r>
            <a:endParaRPr lang="en-US" dirty="0">
              <a:latin typeface="Calibri" pitchFamily="34" charset="0"/>
              <a:ea typeface="Times New Roman" pitchFamily="18" charset="0"/>
              <a:cs typeface="Arial" charset="0"/>
            </a:endParaRPr>
          </a:p>
        </p:txBody>
      </p:sp>
      <p:sp>
        <p:nvSpPr>
          <p:cNvPr id="18445" name="Text Box 11"/>
          <p:cNvSpPr txBox="1">
            <a:spLocks noChangeArrowheads="1"/>
          </p:cNvSpPr>
          <p:nvPr/>
        </p:nvSpPr>
        <p:spPr bwMode="auto">
          <a:xfrm>
            <a:off x="4800600" y="5334000"/>
            <a:ext cx="1943100" cy="381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Calibri" pitchFamily="34" charset="0"/>
                <a:ea typeface="Times New Roman" pitchFamily="18" charset="0"/>
                <a:cs typeface="Arial" charset="0"/>
              </a:rPr>
              <a:t>Other content in core</a:t>
            </a:r>
            <a:endParaRPr lang="en-US" dirty="0">
              <a:latin typeface="Calibri" pitchFamily="34" charset="0"/>
              <a:ea typeface="Times New Roman" pitchFamily="18" charset="0"/>
              <a:cs typeface="Arial" charset="0"/>
            </a:endParaRPr>
          </a:p>
        </p:txBody>
      </p:sp>
      <p:sp>
        <p:nvSpPr>
          <p:cNvPr id="18446" name="Text Box 12"/>
          <p:cNvSpPr txBox="1">
            <a:spLocks noChangeArrowheads="1"/>
          </p:cNvSpPr>
          <p:nvPr/>
        </p:nvSpPr>
        <p:spPr bwMode="auto">
          <a:xfrm>
            <a:off x="1066800" y="5448300"/>
            <a:ext cx="2171700" cy="800100"/>
          </a:xfrm>
          <a:prstGeom prst="rect">
            <a:avLst/>
          </a:prstGeom>
          <a:solidFill>
            <a:srgbClr val="CCFFFF"/>
          </a:solidFill>
          <a:ln w="9525">
            <a:solidFill>
              <a:srgbClr val="000000"/>
            </a:solidFill>
            <a:miter lim="800000"/>
            <a:headEnd/>
            <a:tailEnd/>
          </a:ln>
        </p:spPr>
        <p:txBody>
          <a:bodyPr/>
          <a:lstStyle>
            <a:lvl1pPr marL="114300" indent="-1143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200" b="1" dirty="0">
                <a:latin typeface="Calibri" pitchFamily="34" charset="0"/>
              </a:rPr>
              <a:t>Other content</a:t>
            </a:r>
            <a:endParaRPr lang="en-US" sz="1200" dirty="0">
              <a:latin typeface="Calibri" pitchFamily="34" charset="0"/>
            </a:endParaRPr>
          </a:p>
          <a:p>
            <a:pPr>
              <a:buFontTx/>
              <a:buChar char="•"/>
            </a:pPr>
            <a:r>
              <a:rPr lang="en-US" sz="1200" dirty="0">
                <a:latin typeface="Calibri" pitchFamily="34" charset="0"/>
              </a:rPr>
              <a:t>Standard learning objectives and competencies</a:t>
            </a:r>
          </a:p>
        </p:txBody>
      </p:sp>
    </p:spTree>
    <p:extLst>
      <p:ext uri="{BB962C8B-B14F-4D97-AF65-F5344CB8AC3E}">
        <p14:creationId xmlns:p14="http://schemas.microsoft.com/office/powerpoint/2010/main" val="1536471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4000" dirty="0" smtClean="0">
                <a:latin typeface="Calibri" pitchFamily="34" charset="0"/>
              </a:rPr>
              <a:t>Framework Decisions in California</a:t>
            </a:r>
          </a:p>
        </p:txBody>
      </p:sp>
      <p:sp>
        <p:nvSpPr>
          <p:cNvPr id="19460" name="Rectangle 3"/>
          <p:cNvSpPr>
            <a:spLocks noGrp="1" noChangeArrowheads="1"/>
          </p:cNvSpPr>
          <p:nvPr>
            <p:ph sz="quarter" idx="1"/>
          </p:nvPr>
        </p:nvSpPr>
        <p:spPr>
          <a:xfrm>
            <a:off x="612648" y="1600200"/>
            <a:ext cx="8153400" cy="4953000"/>
          </a:xfrm>
        </p:spPr>
        <p:txBody>
          <a:bodyPr/>
          <a:lstStyle/>
          <a:p>
            <a:pPr eaLnBrk="1" hangingPunct="1">
              <a:lnSpc>
                <a:spcPct val="70000"/>
              </a:lnSpc>
              <a:spcBef>
                <a:spcPts val="1200"/>
              </a:spcBef>
            </a:pPr>
            <a:r>
              <a:rPr lang="en-US" sz="2800" dirty="0" smtClean="0"/>
              <a:t>Dissemination of Results </a:t>
            </a:r>
          </a:p>
          <a:p>
            <a:pPr lvl="1" eaLnBrk="1" hangingPunct="1">
              <a:lnSpc>
                <a:spcPct val="70000"/>
              </a:lnSpc>
              <a:spcBef>
                <a:spcPts val="1200"/>
              </a:spcBef>
            </a:pPr>
            <a:r>
              <a:rPr lang="en-US" sz="2800" dirty="0" smtClean="0"/>
              <a:t>Guided by Human Subjects considerations</a:t>
            </a:r>
          </a:p>
          <a:p>
            <a:pPr lvl="1" eaLnBrk="1" hangingPunct="1">
              <a:lnSpc>
                <a:spcPct val="70000"/>
              </a:lnSpc>
              <a:spcBef>
                <a:spcPts val="1200"/>
              </a:spcBef>
            </a:pPr>
            <a:r>
              <a:rPr lang="en-US" sz="2800" dirty="0" smtClean="0"/>
              <a:t>Multiple reports for multiple audiences: </a:t>
            </a:r>
          </a:p>
          <a:p>
            <a:pPr lvl="2" eaLnBrk="1" hangingPunct="1">
              <a:lnSpc>
                <a:spcPct val="70000"/>
              </a:lnSpc>
              <a:spcBef>
                <a:spcPts val="1200"/>
              </a:spcBef>
            </a:pPr>
            <a:r>
              <a:rPr lang="en-US" sz="2800" dirty="0" smtClean="0"/>
              <a:t>Statewide organizations</a:t>
            </a:r>
          </a:p>
          <a:p>
            <a:pPr lvl="2" eaLnBrk="1" hangingPunct="1">
              <a:lnSpc>
                <a:spcPct val="70000"/>
              </a:lnSpc>
              <a:spcBef>
                <a:spcPts val="1200"/>
              </a:spcBef>
            </a:pPr>
            <a:r>
              <a:rPr lang="en-US" sz="2800" dirty="0" smtClean="0"/>
              <a:t>Regional Training Academies</a:t>
            </a:r>
          </a:p>
          <a:p>
            <a:pPr lvl="2" eaLnBrk="1" hangingPunct="1">
              <a:lnSpc>
                <a:spcPct val="70000"/>
              </a:lnSpc>
              <a:spcBef>
                <a:spcPts val="1200"/>
              </a:spcBef>
            </a:pPr>
            <a:r>
              <a:rPr lang="en-US" sz="2800" dirty="0" smtClean="0"/>
              <a:t>Trainers and Administrators</a:t>
            </a:r>
          </a:p>
          <a:p>
            <a:pPr lvl="2" eaLnBrk="1" hangingPunct="1">
              <a:lnSpc>
                <a:spcPct val="70000"/>
              </a:lnSpc>
              <a:spcBef>
                <a:spcPts val="1200"/>
              </a:spcBef>
              <a:buFont typeface="Wingdings" pitchFamily="2" charset="2"/>
              <a:buNone/>
            </a:pPr>
            <a:endParaRPr lang="en-US" sz="1000" dirty="0" smtClean="0"/>
          </a:p>
          <a:p>
            <a:pPr eaLnBrk="1" hangingPunct="1">
              <a:lnSpc>
                <a:spcPct val="70000"/>
              </a:lnSpc>
              <a:spcBef>
                <a:spcPts val="1200"/>
              </a:spcBef>
            </a:pPr>
            <a:r>
              <a:rPr lang="en-US" sz="2800" dirty="0" smtClean="0"/>
              <a:t>Resources = Intensive, multi-year commitment</a:t>
            </a:r>
          </a:p>
          <a:p>
            <a:pPr lvl="1" eaLnBrk="1" hangingPunct="1">
              <a:lnSpc>
                <a:spcPct val="70000"/>
              </a:lnSpc>
            </a:pPr>
            <a:r>
              <a:rPr lang="en-US" sz="2800" dirty="0" err="1" smtClean="0"/>
              <a:t>CalSWEC</a:t>
            </a:r>
            <a:r>
              <a:rPr lang="en-US" sz="2800" dirty="0" smtClean="0"/>
              <a:t> staff time; staff time from state, regional, and private partners; evaluation consultant services; hardware and software.</a:t>
            </a:r>
          </a:p>
        </p:txBody>
      </p:sp>
      <p:sp>
        <p:nvSpPr>
          <p:cNvPr id="19458"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682309-AE0C-4660-B165-E3844AE6EF9D}" type="slidenum">
              <a:rPr lang="en-US" smtClean="0">
                <a:latin typeface="Arial Black" pitchFamily="34" charset="0"/>
              </a:rPr>
              <a:pPr/>
              <a:t>18</a:t>
            </a:fld>
            <a:endParaRPr lang="en-US" smtClean="0">
              <a:latin typeface="Arial Black" pitchFamily="34" charset="0"/>
            </a:endParaRPr>
          </a:p>
        </p:txBody>
      </p:sp>
    </p:spTree>
    <p:extLst>
      <p:ext uri="{BB962C8B-B14F-4D97-AF65-F5344CB8AC3E}">
        <p14:creationId xmlns:p14="http://schemas.microsoft.com/office/powerpoint/2010/main" val="3199873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45AB37-B481-4BBE-860E-7C13127B9495}" type="slidenum">
              <a:rPr lang="en-US" smtClean="0">
                <a:latin typeface="Arial Black" pitchFamily="34" charset="0"/>
              </a:rPr>
              <a:pPr/>
              <a:t>19</a:t>
            </a:fld>
            <a:endParaRPr lang="en-US" smtClean="0">
              <a:latin typeface="Arial Black" pitchFamily="34" charset="0"/>
            </a:endParaRPr>
          </a:p>
        </p:txBody>
      </p:sp>
      <p:sp>
        <p:nvSpPr>
          <p:cNvPr id="20484" name="Rectangle 2"/>
          <p:cNvSpPr>
            <a:spLocks noGrp="1" noChangeArrowheads="1"/>
          </p:cNvSpPr>
          <p:nvPr>
            <p:ph type="title"/>
          </p:nvPr>
        </p:nvSpPr>
        <p:spPr/>
        <p:txBody>
          <a:bodyPr/>
          <a:lstStyle/>
          <a:p>
            <a:pPr eaLnBrk="1" hangingPunct="1"/>
            <a:r>
              <a:rPr lang="en-US" sz="4000" dirty="0" smtClean="0">
                <a:latin typeface="Calibri" pitchFamily="34" charset="0"/>
              </a:rPr>
              <a:t>Let’s see how far we’ve come…</a:t>
            </a:r>
          </a:p>
        </p:txBody>
      </p:sp>
      <p:pic>
        <p:nvPicPr>
          <p:cNvPr id="20485" name="Picture 23" descr="MPj043881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828800"/>
            <a:ext cx="6858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773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D9B710-0D6F-47D5-B4A2-18080C09D625}" type="slidenum">
              <a:rPr lang="en-US" smtClean="0">
                <a:latin typeface="Arial Black" pitchFamily="34" charset="0"/>
              </a:rPr>
              <a:pPr/>
              <a:t>2</a:t>
            </a:fld>
            <a:endParaRPr lang="en-US" smtClean="0">
              <a:latin typeface="Arial Black" pitchFamily="34" charset="0"/>
            </a:endParaRPr>
          </a:p>
        </p:txBody>
      </p:sp>
      <p:sp>
        <p:nvSpPr>
          <p:cNvPr id="4099" name="Rectangle 2"/>
          <p:cNvSpPr>
            <a:spLocks noGrp="1" noChangeArrowheads="1"/>
          </p:cNvSpPr>
          <p:nvPr>
            <p:ph type="title"/>
          </p:nvPr>
        </p:nvSpPr>
        <p:spPr/>
        <p:txBody>
          <a:bodyPr/>
          <a:lstStyle/>
          <a:p>
            <a:r>
              <a:rPr lang="en-US" sz="4000" dirty="0" smtClean="0"/>
              <a:t>Objectives</a:t>
            </a:r>
          </a:p>
        </p:txBody>
      </p:sp>
      <p:sp>
        <p:nvSpPr>
          <p:cNvPr id="4100" name="Rectangle 3"/>
          <p:cNvSpPr>
            <a:spLocks noGrp="1" noChangeArrowheads="1"/>
          </p:cNvSpPr>
          <p:nvPr>
            <p:ph type="body" idx="1"/>
          </p:nvPr>
        </p:nvSpPr>
        <p:spPr>
          <a:xfrm>
            <a:off x="612648" y="1981200"/>
            <a:ext cx="8153400" cy="4267200"/>
          </a:xfrm>
        </p:spPr>
        <p:txBody>
          <a:bodyPr/>
          <a:lstStyle/>
          <a:p>
            <a:pPr>
              <a:lnSpc>
                <a:spcPct val="90000"/>
              </a:lnSpc>
              <a:buFont typeface="Wingdings" pitchFamily="2" charset="2"/>
              <a:buNone/>
            </a:pPr>
            <a:r>
              <a:rPr lang="en-US" sz="2800" b="1" dirty="0" smtClean="0">
                <a:latin typeface="Calibri" pitchFamily="34" charset="0"/>
              </a:rPr>
              <a:t>At the close of the workshop participants will:</a:t>
            </a:r>
          </a:p>
          <a:p>
            <a:r>
              <a:rPr lang="en-US" sz="2800" dirty="0" smtClean="0"/>
              <a:t>Understand the benefits and uses of system wide training evaluation data.</a:t>
            </a:r>
          </a:p>
          <a:p>
            <a:endParaRPr lang="en-US" sz="800" dirty="0" smtClean="0"/>
          </a:p>
          <a:p>
            <a:r>
              <a:rPr lang="en-US" sz="2800" dirty="0" smtClean="0"/>
              <a:t>Understand the bases for decisions about the training evaluation system’s purpose, design, scope, and standardization.</a:t>
            </a:r>
          </a:p>
          <a:p>
            <a:endParaRPr lang="en-US" sz="800" dirty="0" smtClean="0"/>
          </a:p>
          <a:p>
            <a:r>
              <a:rPr lang="en-US" sz="2800" dirty="0" smtClean="0"/>
              <a:t>Apply concepts from the workshop to planning evaluation systems in their own states.</a:t>
            </a:r>
          </a:p>
        </p:txBody>
      </p:sp>
    </p:spTree>
    <p:extLst>
      <p:ext uri="{BB962C8B-B14F-4D97-AF65-F5344CB8AC3E}">
        <p14:creationId xmlns:p14="http://schemas.microsoft.com/office/powerpoint/2010/main" val="1937682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86BCCB9-47F0-4B80-9647-C0918CFEB2BF}" type="slidenum">
              <a:rPr lang="en-US" smtClean="0">
                <a:latin typeface="Arial Black" pitchFamily="34" charset="0"/>
              </a:rPr>
              <a:pPr/>
              <a:t>20</a:t>
            </a:fld>
            <a:endParaRPr lang="en-US" smtClean="0">
              <a:latin typeface="Arial Black" pitchFamily="34" charset="0"/>
            </a:endParaRPr>
          </a:p>
        </p:txBody>
      </p:sp>
      <p:sp>
        <p:nvSpPr>
          <p:cNvPr id="21508" name="Rectangle 2"/>
          <p:cNvSpPr>
            <a:spLocks noGrp="1" noChangeArrowheads="1"/>
          </p:cNvSpPr>
          <p:nvPr>
            <p:ph type="title"/>
          </p:nvPr>
        </p:nvSpPr>
        <p:spPr/>
        <p:txBody>
          <a:bodyPr/>
          <a:lstStyle/>
          <a:p>
            <a:pPr eaLnBrk="1" hangingPunct="1"/>
            <a:r>
              <a:rPr lang="en-US" sz="3800" dirty="0" smtClean="0">
                <a:latin typeface="Calibri" pitchFamily="34" charset="0"/>
              </a:rPr>
              <a:t>What do we know now?</a:t>
            </a:r>
            <a:br>
              <a:rPr lang="en-US" sz="3800" dirty="0" smtClean="0">
                <a:latin typeface="Calibri" pitchFamily="34" charset="0"/>
              </a:rPr>
            </a:br>
            <a:r>
              <a:rPr lang="en-US" sz="3800" dirty="0" smtClean="0">
                <a:latin typeface="Calibri" pitchFamily="34" charset="0"/>
              </a:rPr>
              <a:t>(Summary of Progress/Results by Level)</a:t>
            </a:r>
          </a:p>
        </p:txBody>
      </p:sp>
      <p:sp>
        <p:nvSpPr>
          <p:cNvPr id="21509" name="Rectangle 3"/>
          <p:cNvSpPr>
            <a:spLocks noGrp="1" noChangeArrowheads="1"/>
          </p:cNvSpPr>
          <p:nvPr>
            <p:ph type="body" idx="1"/>
          </p:nvPr>
        </p:nvSpPr>
        <p:spPr>
          <a:xfrm>
            <a:off x="609600" y="1752600"/>
            <a:ext cx="7924800" cy="4114800"/>
          </a:xfrm>
        </p:spPr>
        <p:txBody>
          <a:bodyPr/>
          <a:lstStyle/>
          <a:p>
            <a:pPr eaLnBrk="1" hangingPunct="1">
              <a:lnSpc>
                <a:spcPct val="80000"/>
              </a:lnSpc>
            </a:pPr>
            <a:r>
              <a:rPr lang="en-US" sz="2800" b="1" dirty="0" smtClean="0"/>
              <a:t>Level 1:</a:t>
            </a:r>
            <a:r>
              <a:rPr lang="en-US" sz="2800" dirty="0" smtClean="0"/>
              <a:t> Demographic data captured </a:t>
            </a:r>
            <a:r>
              <a:rPr lang="en-US" sz="2800" smtClean="0"/>
              <a:t>for 5,253 </a:t>
            </a:r>
            <a:r>
              <a:rPr lang="en-US" sz="2800" dirty="0" smtClean="0"/>
              <a:t>new child welfare social workers </a:t>
            </a:r>
            <a:r>
              <a:rPr lang="en-US" sz="2800" smtClean="0"/>
              <a:t>and 663 </a:t>
            </a:r>
            <a:r>
              <a:rPr lang="en-US" sz="2800" dirty="0" smtClean="0"/>
              <a:t>supervisors since formal evaluations began in 2005 (</a:t>
            </a:r>
            <a:r>
              <a:rPr lang="en-US" sz="2800" u="sng" dirty="0" smtClean="0"/>
              <a:t>data </a:t>
            </a:r>
            <a:r>
              <a:rPr lang="en-US" sz="2800" u="sng" smtClean="0"/>
              <a:t>thru 6/30/11</a:t>
            </a:r>
            <a:r>
              <a:rPr lang="en-US" sz="2800" smtClean="0"/>
              <a:t>). </a:t>
            </a:r>
            <a:endParaRPr lang="en-US" sz="2800" dirty="0" smtClean="0"/>
          </a:p>
          <a:p>
            <a:pPr eaLnBrk="1" hangingPunct="1">
              <a:lnSpc>
                <a:spcPct val="80000"/>
              </a:lnSpc>
              <a:spcBef>
                <a:spcPts val="1200"/>
              </a:spcBef>
            </a:pPr>
            <a:r>
              <a:rPr lang="en-US" sz="2800" b="1" dirty="0" smtClean="0"/>
              <a:t>Level 2:</a:t>
            </a:r>
            <a:r>
              <a:rPr lang="en-US" sz="2800" dirty="0" smtClean="0"/>
              <a:t> Collected and analyzed data on training content and delivery, resulting in improvements to the Common Core. </a:t>
            </a:r>
          </a:p>
          <a:p>
            <a:pPr eaLnBrk="1" hangingPunct="1">
              <a:lnSpc>
                <a:spcPct val="80000"/>
              </a:lnSpc>
              <a:spcBef>
                <a:spcPts val="1200"/>
              </a:spcBef>
            </a:pPr>
            <a:r>
              <a:rPr lang="en-US" sz="2800" b="1" dirty="0" smtClean="0"/>
              <a:t>Level 3:</a:t>
            </a:r>
            <a:r>
              <a:rPr lang="en-US" sz="2800" dirty="0" smtClean="0"/>
              <a:t> This level of evaluation is completed at a regional level, and not on a statewide basis.</a:t>
            </a:r>
          </a:p>
        </p:txBody>
      </p:sp>
    </p:spTree>
    <p:extLst>
      <p:ext uri="{BB962C8B-B14F-4D97-AF65-F5344CB8AC3E}">
        <p14:creationId xmlns:p14="http://schemas.microsoft.com/office/powerpoint/2010/main" val="119964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42D502C-E303-4355-AABF-FAAA0CBFED4A}" type="slidenum">
              <a:rPr lang="en-US" smtClean="0">
                <a:latin typeface="Arial Black" pitchFamily="34" charset="0"/>
              </a:rPr>
              <a:pPr/>
              <a:t>21</a:t>
            </a:fld>
            <a:endParaRPr lang="en-US" smtClean="0">
              <a:latin typeface="Arial Black" pitchFamily="34" charset="0"/>
            </a:endParaRPr>
          </a:p>
        </p:txBody>
      </p:sp>
      <p:sp>
        <p:nvSpPr>
          <p:cNvPr id="22532" name="Rectangle 2"/>
          <p:cNvSpPr>
            <a:spLocks noGrp="1" noChangeArrowheads="1"/>
          </p:cNvSpPr>
          <p:nvPr>
            <p:ph type="title"/>
          </p:nvPr>
        </p:nvSpPr>
        <p:spPr/>
        <p:txBody>
          <a:bodyPr/>
          <a:lstStyle/>
          <a:p>
            <a:pPr eaLnBrk="1" hangingPunct="1"/>
            <a:r>
              <a:rPr lang="en-US" sz="4000" dirty="0" smtClean="0">
                <a:latin typeface="Calibri" pitchFamily="34" charset="0"/>
              </a:rPr>
              <a:t>Summary of Progress/Results, cont’d</a:t>
            </a:r>
          </a:p>
        </p:txBody>
      </p:sp>
      <p:sp>
        <p:nvSpPr>
          <p:cNvPr id="22533" name="Rectangle 3"/>
          <p:cNvSpPr>
            <a:spLocks noGrp="1" noChangeArrowheads="1"/>
          </p:cNvSpPr>
          <p:nvPr>
            <p:ph type="body" idx="1"/>
          </p:nvPr>
        </p:nvSpPr>
        <p:spPr>
          <a:xfrm>
            <a:off x="381000" y="1828800"/>
            <a:ext cx="8229600" cy="4648200"/>
          </a:xfrm>
        </p:spPr>
        <p:txBody>
          <a:bodyPr/>
          <a:lstStyle/>
          <a:p>
            <a:pPr eaLnBrk="1" hangingPunct="1">
              <a:buFont typeface="Wingdings" pitchFamily="2" charset="2"/>
              <a:buNone/>
            </a:pPr>
            <a:r>
              <a:rPr lang="en-US" sz="2800" b="1" dirty="0" smtClean="0"/>
              <a:t>Level 4:</a:t>
            </a:r>
            <a:r>
              <a:rPr lang="en-US" sz="2800" dirty="0" smtClean="0"/>
              <a:t> Knowledge Tests</a:t>
            </a:r>
          </a:p>
          <a:p>
            <a:pPr eaLnBrk="1" hangingPunct="1"/>
            <a:endParaRPr lang="en-US" sz="1400" dirty="0" smtClean="0"/>
          </a:p>
          <a:p>
            <a:pPr eaLnBrk="1" hangingPunct="1"/>
            <a:r>
              <a:rPr lang="en-US" sz="2800" dirty="0" smtClean="0"/>
              <a:t>For topics in which knowledge pre- and post-tests were administered (</a:t>
            </a:r>
            <a:r>
              <a:rPr lang="en-US" sz="2800" i="1" dirty="0" smtClean="0"/>
              <a:t>Child &amp; Youth </a:t>
            </a:r>
            <a:r>
              <a:rPr lang="en-US" sz="2800" i="1" dirty="0" err="1" smtClean="0"/>
              <a:t>Dev</a:t>
            </a:r>
            <a:r>
              <a:rPr lang="en-US" sz="2800" i="1" dirty="0" smtClean="0"/>
              <a:t>; Case Planning &amp; Case Management, and Placement &amp; Permanency</a:t>
            </a:r>
            <a:r>
              <a:rPr lang="en-US" sz="2800" dirty="0" smtClean="0"/>
              <a:t>): </a:t>
            </a:r>
          </a:p>
          <a:p>
            <a:pPr lvl="1" eaLnBrk="1" hangingPunct="1"/>
            <a:r>
              <a:rPr lang="en-US" sz="2800" dirty="0" smtClean="0"/>
              <a:t>Trainees (new CWWs) improved from pre-to post-test at a statistically significant level. </a:t>
            </a:r>
          </a:p>
          <a:p>
            <a:pPr lvl="1" eaLnBrk="1" hangingPunct="1">
              <a:buNone/>
            </a:pPr>
            <a:endParaRPr lang="en-US" dirty="0" smtClean="0">
              <a:solidFill>
                <a:srgbClr val="FF0000"/>
              </a:solidFill>
              <a:latin typeface="Calibri" pitchFamily="34" charset="0"/>
            </a:endParaRPr>
          </a:p>
          <a:p>
            <a:pPr lvl="2" eaLnBrk="1" hangingPunct="1"/>
            <a:endParaRPr lang="en-US" dirty="0" smtClean="0">
              <a:solidFill>
                <a:srgbClr val="FF0000"/>
              </a:solidFill>
              <a:latin typeface="Calibri" pitchFamily="34" charset="0"/>
            </a:endParaRPr>
          </a:p>
          <a:p>
            <a:pPr lvl="2" eaLnBrk="1" hangingPunct="1"/>
            <a:endParaRPr lang="en-US" dirty="0" smtClean="0">
              <a:solidFill>
                <a:srgbClr val="FF0000"/>
              </a:solidFill>
              <a:latin typeface="Calibri" pitchFamily="34" charset="0"/>
            </a:endParaRPr>
          </a:p>
          <a:p>
            <a:pPr lvl="2" eaLnBrk="1" hangingPunct="1"/>
            <a:endParaRPr lang="en-US" dirty="0" smtClean="0">
              <a:solidFill>
                <a:srgbClr val="FF0000"/>
              </a:solidFill>
              <a:latin typeface="Calibri" pitchFamily="34" charset="0"/>
            </a:endParaRPr>
          </a:p>
        </p:txBody>
      </p:sp>
    </p:spTree>
    <p:extLst>
      <p:ext uri="{BB962C8B-B14F-4D97-AF65-F5344CB8AC3E}">
        <p14:creationId xmlns:p14="http://schemas.microsoft.com/office/powerpoint/2010/main" val="655774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rPr>
              <a:t>Summary of Progress/Results, cont’d</a:t>
            </a:r>
            <a:endParaRPr lang="en-US" dirty="0"/>
          </a:p>
        </p:txBody>
      </p:sp>
      <p:sp>
        <p:nvSpPr>
          <p:cNvPr id="3" name="Content Placeholder 2"/>
          <p:cNvSpPr>
            <a:spLocks noGrp="1"/>
          </p:cNvSpPr>
          <p:nvPr>
            <p:ph sz="quarter" idx="1"/>
          </p:nvPr>
        </p:nvSpPr>
        <p:spPr>
          <a:xfrm>
            <a:off x="612648" y="1600200"/>
            <a:ext cx="8153400" cy="4876800"/>
          </a:xfrm>
        </p:spPr>
        <p:txBody>
          <a:bodyPr/>
          <a:lstStyle/>
          <a:p>
            <a:pPr eaLnBrk="1" hangingPunct="1">
              <a:lnSpc>
                <a:spcPct val="80000"/>
              </a:lnSpc>
            </a:pPr>
            <a:r>
              <a:rPr lang="en-US" sz="3200" b="1" dirty="0" smtClean="0"/>
              <a:t>Level 4, continued</a:t>
            </a:r>
            <a:r>
              <a:rPr lang="en-US" sz="3200" dirty="0" smtClean="0"/>
              <a:t>:</a:t>
            </a:r>
          </a:p>
          <a:p>
            <a:pPr lvl="1" eaLnBrk="1" hangingPunct="1"/>
            <a:r>
              <a:rPr lang="en-US" sz="2800" dirty="0" smtClean="0"/>
              <a:t> IV-E Effects–</a:t>
            </a:r>
          </a:p>
          <a:p>
            <a:pPr lvl="2" eaLnBrk="1" hangingPunct="1"/>
            <a:r>
              <a:rPr lang="en-US" sz="2800" dirty="0" smtClean="0"/>
              <a:t>IV-E  trainees have scored higher at pre and posttest</a:t>
            </a:r>
          </a:p>
          <a:p>
            <a:pPr lvl="2" eaLnBrk="1" hangingPunct="1"/>
            <a:r>
              <a:rPr lang="en-US" sz="2800" dirty="0" smtClean="0"/>
              <a:t>Posttest score differences have been statistically significant for all modules over the past 2 fiscal years, and for two of the three modules since January of 2007.</a:t>
            </a:r>
          </a:p>
          <a:p>
            <a:pPr lvl="2" eaLnBrk="1" hangingPunct="1"/>
            <a:r>
              <a:rPr lang="en-US" sz="2800" dirty="0" smtClean="0"/>
              <a:t>IV-E trainees achieved significant gains from pre to posttest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732FB2E-2828-470C-97B4-1BB71216C852}" type="slidenum">
              <a:rPr lang="en-US" smtClean="0">
                <a:latin typeface="Arial Black" pitchFamily="34" charset="0"/>
              </a:rPr>
              <a:pPr/>
              <a:t>23</a:t>
            </a:fld>
            <a:endParaRPr lang="en-US" smtClean="0">
              <a:latin typeface="Arial Black" pitchFamily="34" charset="0"/>
            </a:endParaRPr>
          </a:p>
        </p:txBody>
      </p:sp>
      <p:sp>
        <p:nvSpPr>
          <p:cNvPr id="23556" name="Rectangle 2"/>
          <p:cNvSpPr>
            <a:spLocks noGrp="1" noChangeArrowheads="1"/>
          </p:cNvSpPr>
          <p:nvPr>
            <p:ph type="title"/>
          </p:nvPr>
        </p:nvSpPr>
        <p:spPr/>
        <p:txBody>
          <a:bodyPr/>
          <a:lstStyle/>
          <a:p>
            <a:pPr eaLnBrk="1" hangingPunct="1"/>
            <a:r>
              <a:rPr lang="en-US" sz="4000" dirty="0" smtClean="0">
                <a:latin typeface="Calibri" pitchFamily="34" charset="0"/>
              </a:rPr>
              <a:t>Summary of Progress/Results, cont’d</a:t>
            </a:r>
          </a:p>
        </p:txBody>
      </p:sp>
      <p:sp>
        <p:nvSpPr>
          <p:cNvPr id="23557" name="Rectangle 3"/>
          <p:cNvSpPr>
            <a:spLocks noGrp="1" noChangeArrowheads="1"/>
          </p:cNvSpPr>
          <p:nvPr>
            <p:ph type="body" idx="1"/>
          </p:nvPr>
        </p:nvSpPr>
        <p:spPr/>
        <p:txBody>
          <a:bodyPr/>
          <a:lstStyle/>
          <a:p>
            <a:pPr eaLnBrk="1" hangingPunct="1">
              <a:lnSpc>
                <a:spcPct val="80000"/>
              </a:lnSpc>
            </a:pPr>
            <a:endParaRPr lang="en-US" sz="2400" dirty="0" smtClean="0"/>
          </a:p>
          <a:p>
            <a:pPr marL="0" indent="0" eaLnBrk="1" hangingPunct="1">
              <a:lnSpc>
                <a:spcPct val="80000"/>
              </a:lnSpc>
              <a:buNone/>
            </a:pPr>
            <a:r>
              <a:rPr lang="en-US" sz="2800" b="1" dirty="0" smtClean="0"/>
              <a:t>Level 4, continued</a:t>
            </a:r>
            <a:r>
              <a:rPr lang="en-US" sz="2800" dirty="0" smtClean="0"/>
              <a:t>: </a:t>
            </a:r>
          </a:p>
          <a:p>
            <a:pPr eaLnBrk="1" hangingPunct="1">
              <a:lnSpc>
                <a:spcPct val="80000"/>
              </a:lnSpc>
            </a:pPr>
            <a:r>
              <a:rPr lang="en-US" sz="2800" dirty="0" smtClean="0"/>
              <a:t>For the topic in which a knowledge post-test only has been administered (</a:t>
            </a:r>
            <a:r>
              <a:rPr lang="en-US" sz="2800" i="1" dirty="0" smtClean="0"/>
              <a:t>Critical Thinking in Child Welfare Assessment: Safety, Risk &amp; Protective Capacity)</a:t>
            </a:r>
            <a:r>
              <a:rPr lang="en-US" sz="2800" dirty="0" smtClean="0"/>
              <a:t>: </a:t>
            </a:r>
          </a:p>
          <a:p>
            <a:pPr eaLnBrk="1" hangingPunct="1">
              <a:lnSpc>
                <a:spcPct val="80000"/>
              </a:lnSpc>
              <a:buFont typeface="Wingdings" pitchFamily="2" charset="2"/>
              <a:buNone/>
            </a:pPr>
            <a:endParaRPr lang="en-US" sz="2800" dirty="0" smtClean="0"/>
          </a:p>
          <a:p>
            <a:pPr lvl="1" eaLnBrk="1" hangingPunct="1">
              <a:lnSpc>
                <a:spcPct val="80000"/>
              </a:lnSpc>
            </a:pPr>
            <a:r>
              <a:rPr lang="en-US" sz="2800" dirty="0" smtClean="0"/>
              <a:t>Although no formal standard has been established that serves as a yardstick of mastery, the data indicates that trainees leave the classroom with a substantial level of knowledge related to the learning objectives for the course. </a:t>
            </a:r>
          </a:p>
        </p:txBody>
      </p:sp>
    </p:spTree>
    <p:extLst>
      <p:ext uri="{BB962C8B-B14F-4D97-AF65-F5344CB8AC3E}">
        <p14:creationId xmlns:p14="http://schemas.microsoft.com/office/powerpoint/2010/main" val="1501424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7096935-B7B8-4997-A7A8-BBBAE90B1EAF}" type="slidenum">
              <a:rPr lang="en-US" smtClean="0">
                <a:latin typeface="Arial Black" pitchFamily="34" charset="0"/>
              </a:rPr>
              <a:pPr/>
              <a:t>24</a:t>
            </a:fld>
            <a:endParaRPr lang="en-US" smtClean="0">
              <a:latin typeface="Arial Black" pitchFamily="34" charset="0"/>
            </a:endParaRPr>
          </a:p>
        </p:txBody>
      </p:sp>
      <p:sp>
        <p:nvSpPr>
          <p:cNvPr id="24580" name="Rectangle 2"/>
          <p:cNvSpPr>
            <a:spLocks noGrp="1" noChangeArrowheads="1"/>
          </p:cNvSpPr>
          <p:nvPr>
            <p:ph type="title"/>
          </p:nvPr>
        </p:nvSpPr>
        <p:spPr/>
        <p:txBody>
          <a:bodyPr/>
          <a:lstStyle/>
          <a:p>
            <a:pPr eaLnBrk="1" hangingPunct="1"/>
            <a:r>
              <a:rPr lang="en-US" sz="4000" dirty="0" smtClean="0">
                <a:latin typeface="Calibri" pitchFamily="34" charset="0"/>
              </a:rPr>
              <a:t>Summary of Progress/Results, cont’d</a:t>
            </a:r>
          </a:p>
        </p:txBody>
      </p:sp>
      <p:sp>
        <p:nvSpPr>
          <p:cNvPr id="24581" name="Rectangle 3"/>
          <p:cNvSpPr>
            <a:spLocks noGrp="1" noChangeArrowheads="1"/>
          </p:cNvSpPr>
          <p:nvPr>
            <p:ph type="body" idx="1"/>
          </p:nvPr>
        </p:nvSpPr>
        <p:spPr/>
        <p:txBody>
          <a:bodyPr/>
          <a:lstStyle/>
          <a:p>
            <a:pPr eaLnBrk="1" hangingPunct="1">
              <a:lnSpc>
                <a:spcPct val="80000"/>
              </a:lnSpc>
            </a:pPr>
            <a:endParaRPr lang="en-US" sz="2400" dirty="0" smtClean="0">
              <a:latin typeface="Calibri" pitchFamily="34" charset="0"/>
            </a:endParaRPr>
          </a:p>
          <a:p>
            <a:pPr eaLnBrk="1" hangingPunct="1">
              <a:lnSpc>
                <a:spcPct val="80000"/>
              </a:lnSpc>
            </a:pPr>
            <a:r>
              <a:rPr lang="en-US" sz="2800" b="1" dirty="0" smtClean="0"/>
              <a:t>Level 5</a:t>
            </a:r>
            <a:r>
              <a:rPr lang="en-US" sz="2800" dirty="0" smtClean="0"/>
              <a:t>: For topics in which skill is assessed in the classroom (e.g., embedded evaluation) that pertains to identification of physical abuse and sexual abuse (</a:t>
            </a:r>
            <a:r>
              <a:rPr lang="en-US" sz="2800" i="1" dirty="0" smtClean="0"/>
              <a:t>Child Maltreatment Identification, Parts 1 and 2</a:t>
            </a:r>
            <a:r>
              <a:rPr lang="en-US" sz="2800" dirty="0" smtClean="0"/>
              <a:t>):</a:t>
            </a:r>
            <a:r>
              <a:rPr lang="en-US" sz="2400" dirty="0" smtClean="0"/>
              <a:t> </a:t>
            </a:r>
          </a:p>
          <a:p>
            <a:pPr eaLnBrk="1" hangingPunct="1">
              <a:lnSpc>
                <a:spcPct val="80000"/>
              </a:lnSpc>
              <a:buFont typeface="Wingdings" pitchFamily="2" charset="2"/>
              <a:buNone/>
            </a:pPr>
            <a:endParaRPr lang="en-US" sz="1200" dirty="0" smtClean="0"/>
          </a:p>
          <a:p>
            <a:pPr eaLnBrk="1" hangingPunct="1">
              <a:lnSpc>
                <a:spcPct val="80000"/>
              </a:lnSpc>
              <a:buFont typeface="Wingdings" pitchFamily="2" charset="2"/>
              <a:buNone/>
            </a:pPr>
            <a:r>
              <a:rPr lang="en-US" sz="2400" dirty="0" smtClean="0"/>
              <a:t>	</a:t>
            </a:r>
            <a:r>
              <a:rPr lang="en-US" sz="2800" dirty="0" smtClean="0"/>
              <a:t>At least 87% (and in most years 90% or more) of new CWWs made 3 out of 4 correct decisions when asked to indicate whether or not child maltreatment occurred in a given case scenario.</a:t>
            </a:r>
            <a:r>
              <a:rPr lang="en-US" sz="2400" dirty="0" smtClean="0"/>
              <a:t> </a:t>
            </a:r>
            <a:br>
              <a:rPr lang="en-US" sz="2400" dirty="0" smtClean="0"/>
            </a:br>
            <a:endParaRPr lang="en-US" sz="2400" dirty="0" smtClean="0"/>
          </a:p>
        </p:txBody>
      </p:sp>
    </p:spTree>
    <p:extLst>
      <p:ext uri="{BB962C8B-B14F-4D97-AF65-F5344CB8AC3E}">
        <p14:creationId xmlns:p14="http://schemas.microsoft.com/office/powerpoint/2010/main" val="2382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F5357D-E82C-4A8C-A93D-38BCC6BB538D}" type="slidenum">
              <a:rPr lang="en-US" smtClean="0">
                <a:latin typeface="Arial Black" pitchFamily="34" charset="0"/>
              </a:rPr>
              <a:pPr/>
              <a:t>25</a:t>
            </a:fld>
            <a:endParaRPr lang="en-US" smtClean="0">
              <a:latin typeface="Arial Black" pitchFamily="34" charset="0"/>
            </a:endParaRPr>
          </a:p>
        </p:txBody>
      </p:sp>
      <p:sp>
        <p:nvSpPr>
          <p:cNvPr id="25604" name="Rectangle 2"/>
          <p:cNvSpPr>
            <a:spLocks noGrp="1" noChangeArrowheads="1"/>
          </p:cNvSpPr>
          <p:nvPr>
            <p:ph type="title"/>
          </p:nvPr>
        </p:nvSpPr>
        <p:spPr/>
        <p:txBody>
          <a:bodyPr/>
          <a:lstStyle/>
          <a:p>
            <a:pPr eaLnBrk="1" hangingPunct="1"/>
            <a:r>
              <a:rPr lang="en-US" sz="4000" dirty="0" smtClean="0">
                <a:latin typeface="Calibri" pitchFamily="34" charset="0"/>
              </a:rPr>
              <a:t>Summary of Progress/Results, cont’d</a:t>
            </a:r>
          </a:p>
        </p:txBody>
      </p:sp>
      <p:sp>
        <p:nvSpPr>
          <p:cNvPr id="25605" name="Rectangle 3"/>
          <p:cNvSpPr>
            <a:spLocks noGrp="1" noChangeArrowheads="1"/>
          </p:cNvSpPr>
          <p:nvPr>
            <p:ph type="body" idx="1"/>
          </p:nvPr>
        </p:nvSpPr>
        <p:spPr>
          <a:xfrm>
            <a:off x="457200" y="1905000"/>
            <a:ext cx="8229600" cy="4038600"/>
          </a:xfrm>
        </p:spPr>
        <p:txBody>
          <a:bodyPr/>
          <a:lstStyle/>
          <a:p>
            <a:pPr eaLnBrk="1" hangingPunct="1">
              <a:lnSpc>
                <a:spcPct val="90000"/>
              </a:lnSpc>
            </a:pPr>
            <a:r>
              <a:rPr lang="en-US" sz="2800" b="1" dirty="0" smtClean="0"/>
              <a:t>Level 6:</a:t>
            </a:r>
            <a:r>
              <a:rPr lang="en-US" sz="2800" dirty="0" smtClean="0"/>
              <a:t> Completed regional studies on Transfer and Field Training.  (See 2009 White Paper, noted at end of this PPT.)</a:t>
            </a:r>
          </a:p>
          <a:p>
            <a:pPr eaLnBrk="1" hangingPunct="1">
              <a:lnSpc>
                <a:spcPct val="90000"/>
              </a:lnSpc>
              <a:buFont typeface="Wingdings" pitchFamily="2" charset="2"/>
              <a:buNone/>
            </a:pPr>
            <a:endParaRPr lang="en-US" sz="2800" dirty="0" smtClean="0"/>
          </a:p>
          <a:p>
            <a:pPr eaLnBrk="1" hangingPunct="1">
              <a:lnSpc>
                <a:spcPct val="90000"/>
              </a:lnSpc>
            </a:pPr>
            <a:r>
              <a:rPr lang="en-US" sz="2800" b="1" dirty="0" smtClean="0"/>
              <a:t>Level 7:</a:t>
            </a:r>
            <a:r>
              <a:rPr lang="en-US" sz="2800" dirty="0" smtClean="0"/>
              <a:t> Under the Framework, efforts have focused on developing the building blocks at the lower levels in a rigorous manner (as part of developing a chain of evidence).  Overarching goal is to link training interventions to outcomes for children and families served by CWS.</a:t>
            </a:r>
          </a:p>
        </p:txBody>
      </p:sp>
    </p:spTree>
    <p:extLst>
      <p:ext uri="{BB962C8B-B14F-4D97-AF65-F5344CB8AC3E}">
        <p14:creationId xmlns:p14="http://schemas.microsoft.com/office/powerpoint/2010/main" val="860389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EE5D50A-2EBA-4835-B040-BA11361D5269}" type="slidenum">
              <a:rPr lang="en-US" smtClean="0">
                <a:latin typeface="Arial Black" pitchFamily="34" charset="0"/>
              </a:rPr>
              <a:pPr/>
              <a:t>26</a:t>
            </a:fld>
            <a:endParaRPr lang="en-US" smtClean="0">
              <a:latin typeface="Arial Black" pitchFamily="34" charset="0"/>
            </a:endParaRPr>
          </a:p>
        </p:txBody>
      </p:sp>
      <p:sp>
        <p:nvSpPr>
          <p:cNvPr id="26628" name="Rectangle 2"/>
          <p:cNvSpPr>
            <a:spLocks noGrp="1" noChangeArrowheads="1"/>
          </p:cNvSpPr>
          <p:nvPr>
            <p:ph type="title"/>
          </p:nvPr>
        </p:nvSpPr>
        <p:spPr/>
        <p:txBody>
          <a:bodyPr/>
          <a:lstStyle/>
          <a:p>
            <a:pPr eaLnBrk="1" hangingPunct="1"/>
            <a:r>
              <a:rPr lang="en-US" sz="4000" smtClean="0">
                <a:latin typeface="Calibri" pitchFamily="34" charset="0"/>
              </a:rPr>
              <a:t>Sample Report</a:t>
            </a:r>
          </a:p>
        </p:txBody>
      </p:sp>
      <p:sp>
        <p:nvSpPr>
          <p:cNvPr id="26629" name="Rectangle 3"/>
          <p:cNvSpPr>
            <a:spLocks noGrp="1" noChangeArrowheads="1"/>
          </p:cNvSpPr>
          <p:nvPr>
            <p:ph type="body" idx="1"/>
          </p:nvPr>
        </p:nvSpPr>
        <p:spPr/>
        <p:txBody>
          <a:bodyPr/>
          <a:lstStyle/>
          <a:p>
            <a:pPr eaLnBrk="1" hangingPunct="1"/>
            <a:endParaRPr lang="en-US" dirty="0" smtClean="0"/>
          </a:p>
          <a:p>
            <a:pPr eaLnBrk="1" hangingPunct="1"/>
            <a:endParaRPr lang="en-US" dirty="0" smtClean="0"/>
          </a:p>
          <a:p>
            <a:pPr eaLnBrk="1" hangingPunct="1"/>
            <a:r>
              <a:rPr lang="en-US" sz="2800" dirty="0" smtClean="0"/>
              <a:t>Review Statewide Trainer/Administrator Report</a:t>
            </a:r>
          </a:p>
          <a:p>
            <a:pPr marL="0" indent="0" algn="ctr" eaLnBrk="1" hangingPunct="1">
              <a:buNone/>
            </a:pPr>
            <a:r>
              <a:rPr lang="en-US" sz="2800" dirty="0" smtClean="0"/>
              <a:t>(June 2011)</a:t>
            </a:r>
          </a:p>
        </p:txBody>
      </p:sp>
    </p:spTree>
    <p:extLst>
      <p:ext uri="{BB962C8B-B14F-4D97-AF65-F5344CB8AC3E}">
        <p14:creationId xmlns:p14="http://schemas.microsoft.com/office/powerpoint/2010/main" val="4184732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8B1B165-4597-4CEF-83DD-C738EB7F731D}" type="slidenum">
              <a:rPr lang="en-US" smtClean="0">
                <a:latin typeface="Arial Black" pitchFamily="34" charset="0"/>
              </a:rPr>
              <a:pPr/>
              <a:t>27</a:t>
            </a:fld>
            <a:endParaRPr lang="en-US" smtClean="0">
              <a:latin typeface="Arial Black" pitchFamily="34" charset="0"/>
            </a:endParaRPr>
          </a:p>
        </p:txBody>
      </p:sp>
      <p:sp>
        <p:nvSpPr>
          <p:cNvPr id="27652" name="Rectangle 6"/>
          <p:cNvSpPr>
            <a:spLocks noGrp="1" noChangeArrowheads="1"/>
          </p:cNvSpPr>
          <p:nvPr>
            <p:ph type="title"/>
          </p:nvPr>
        </p:nvSpPr>
        <p:spPr/>
        <p:txBody>
          <a:bodyPr/>
          <a:lstStyle/>
          <a:p>
            <a:pPr eaLnBrk="1" hangingPunct="1"/>
            <a:r>
              <a:rPr lang="en-US" smtClean="0">
                <a:latin typeface="Calibri" pitchFamily="34" charset="0"/>
              </a:rPr>
              <a:t>Where are We Going?</a:t>
            </a:r>
          </a:p>
        </p:txBody>
      </p:sp>
      <p:pic>
        <p:nvPicPr>
          <p:cNvPr id="27653" name="Picture 9" descr="MPj044236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600200"/>
            <a:ext cx="7696200"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34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FCF6B9-6B03-401C-BD08-EBCF66F7B1C6}" type="slidenum">
              <a:rPr lang="en-US" smtClean="0">
                <a:latin typeface="Arial Black" pitchFamily="34" charset="0"/>
              </a:rPr>
              <a:pPr/>
              <a:t>28</a:t>
            </a:fld>
            <a:endParaRPr lang="en-US" smtClean="0">
              <a:latin typeface="Arial Black" pitchFamily="34" charset="0"/>
            </a:endParaRPr>
          </a:p>
        </p:txBody>
      </p:sp>
      <p:sp>
        <p:nvSpPr>
          <p:cNvPr id="28676" name="Rectangle 2"/>
          <p:cNvSpPr>
            <a:spLocks noGrp="1" noChangeArrowheads="1"/>
          </p:cNvSpPr>
          <p:nvPr>
            <p:ph type="title"/>
          </p:nvPr>
        </p:nvSpPr>
        <p:spPr/>
        <p:txBody>
          <a:bodyPr/>
          <a:lstStyle/>
          <a:p>
            <a:pPr eaLnBrk="1" hangingPunct="1"/>
            <a:r>
              <a:rPr lang="en-US" sz="4000" dirty="0" smtClean="0">
                <a:latin typeface="Calibri" pitchFamily="34" charset="0"/>
              </a:rPr>
              <a:t>Where Are We Going (by Level)?</a:t>
            </a:r>
          </a:p>
        </p:txBody>
      </p:sp>
      <p:sp>
        <p:nvSpPr>
          <p:cNvPr id="28677" name="Rectangle 3"/>
          <p:cNvSpPr>
            <a:spLocks noGrp="1" noChangeArrowheads="1"/>
          </p:cNvSpPr>
          <p:nvPr>
            <p:ph type="body" idx="1"/>
          </p:nvPr>
        </p:nvSpPr>
        <p:spPr>
          <a:xfrm>
            <a:off x="457200" y="1600200"/>
            <a:ext cx="7924800" cy="4419600"/>
          </a:xfrm>
        </p:spPr>
        <p:txBody>
          <a:bodyPr/>
          <a:lstStyle/>
          <a:p>
            <a:pPr eaLnBrk="1" hangingPunct="1"/>
            <a:r>
              <a:rPr lang="en-US" sz="2800" b="1" dirty="0" smtClean="0"/>
              <a:t>Level 1: </a:t>
            </a:r>
          </a:p>
          <a:p>
            <a:pPr lvl="1" eaLnBrk="1" hangingPunct="1"/>
            <a:r>
              <a:rPr lang="en-US" sz="2800" dirty="0" err="1" smtClean="0"/>
              <a:t>Lineworker</a:t>
            </a:r>
            <a:r>
              <a:rPr lang="en-US" sz="2800" dirty="0" smtClean="0"/>
              <a:t> Core: Demographic profiles and related analyses of </a:t>
            </a:r>
            <a:r>
              <a:rPr lang="en-US" sz="2800" dirty="0" err="1" smtClean="0"/>
              <a:t>lineworker</a:t>
            </a:r>
            <a:r>
              <a:rPr lang="en-US" sz="2800" dirty="0" smtClean="0"/>
              <a:t> core test data will continue.  </a:t>
            </a:r>
          </a:p>
          <a:p>
            <a:pPr lvl="1" eaLnBrk="1" hangingPunct="1"/>
            <a:endParaRPr lang="en-US" sz="2000" dirty="0" smtClean="0"/>
          </a:p>
          <a:p>
            <a:pPr lvl="1" eaLnBrk="1" hangingPunct="1"/>
            <a:r>
              <a:rPr lang="en-US" sz="2800" dirty="0" smtClean="0"/>
              <a:t>Supervisor Core: Demographic profiles and related analyses of supervisor core test data will commence. </a:t>
            </a:r>
          </a:p>
          <a:p>
            <a:pPr lvl="1" eaLnBrk="1" hangingPunct="1"/>
            <a:endParaRPr lang="en-US" sz="2000" dirty="0" smtClean="0"/>
          </a:p>
          <a:p>
            <a:pPr lvl="1" eaLnBrk="1" hangingPunct="1"/>
            <a:r>
              <a:rPr lang="en-US" sz="2800" dirty="0" smtClean="0"/>
              <a:t>Analyses of IV-E trainee test data.</a:t>
            </a:r>
          </a:p>
        </p:txBody>
      </p:sp>
    </p:spTree>
    <p:extLst>
      <p:ext uri="{BB962C8B-B14F-4D97-AF65-F5344CB8AC3E}">
        <p14:creationId xmlns:p14="http://schemas.microsoft.com/office/powerpoint/2010/main" val="2338316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904974-513E-40FD-9647-8A9F6D20A43C}" type="slidenum">
              <a:rPr lang="en-US" smtClean="0">
                <a:latin typeface="Arial Black" pitchFamily="34" charset="0"/>
              </a:rPr>
              <a:pPr/>
              <a:t>29</a:t>
            </a:fld>
            <a:endParaRPr lang="en-US" smtClean="0">
              <a:latin typeface="Arial Black" pitchFamily="34" charset="0"/>
            </a:endParaRPr>
          </a:p>
        </p:txBody>
      </p:sp>
      <p:sp>
        <p:nvSpPr>
          <p:cNvPr id="29700" name="Rectangle 2"/>
          <p:cNvSpPr>
            <a:spLocks noGrp="1" noChangeArrowheads="1"/>
          </p:cNvSpPr>
          <p:nvPr>
            <p:ph type="title"/>
          </p:nvPr>
        </p:nvSpPr>
        <p:spPr/>
        <p:txBody>
          <a:bodyPr/>
          <a:lstStyle/>
          <a:p>
            <a:pPr eaLnBrk="1" hangingPunct="1"/>
            <a:r>
              <a:rPr lang="en-US" sz="4000" dirty="0" smtClean="0">
                <a:latin typeface="Calibri" pitchFamily="34" charset="0"/>
              </a:rPr>
              <a:t>Where Are We Going? (cont’d…)</a:t>
            </a:r>
          </a:p>
        </p:txBody>
      </p:sp>
      <p:sp>
        <p:nvSpPr>
          <p:cNvPr id="29701" name="Rectangle 3"/>
          <p:cNvSpPr>
            <a:spLocks noGrp="1" noChangeArrowheads="1"/>
          </p:cNvSpPr>
          <p:nvPr>
            <p:ph type="body" idx="1"/>
          </p:nvPr>
        </p:nvSpPr>
        <p:spPr>
          <a:xfrm>
            <a:off x="609600" y="1828800"/>
            <a:ext cx="7924800" cy="4419600"/>
          </a:xfrm>
        </p:spPr>
        <p:txBody>
          <a:bodyPr/>
          <a:lstStyle/>
          <a:p>
            <a:pPr eaLnBrk="1" hangingPunct="1">
              <a:lnSpc>
                <a:spcPct val="90000"/>
              </a:lnSpc>
            </a:pPr>
            <a:r>
              <a:rPr lang="en-US" sz="2800" b="1" dirty="0" smtClean="0"/>
              <a:t>Level 2:</a:t>
            </a:r>
          </a:p>
          <a:p>
            <a:pPr lvl="1" eaLnBrk="1" hangingPunct="1">
              <a:lnSpc>
                <a:spcPct val="90000"/>
              </a:lnSpc>
            </a:pPr>
            <a:r>
              <a:rPr lang="en-US" sz="2800" dirty="0" smtClean="0"/>
              <a:t>Formative evaluations for observers (and separate ones for trainers) will be divided into assessments of content and assessments of delivery.  </a:t>
            </a:r>
          </a:p>
          <a:p>
            <a:pPr lvl="1" eaLnBrk="1" hangingPunct="1">
              <a:lnSpc>
                <a:spcPct val="90000"/>
              </a:lnSpc>
            </a:pPr>
            <a:r>
              <a:rPr lang="en-US" sz="2800" dirty="0" smtClean="0"/>
              <a:t>Formative evaluation materials also will be developed for a new statewide venture: the e-learning platform.</a:t>
            </a:r>
          </a:p>
          <a:p>
            <a:pPr lvl="1" eaLnBrk="1" hangingPunct="1">
              <a:lnSpc>
                <a:spcPct val="90000"/>
              </a:lnSpc>
              <a:buFont typeface="Wingdings" pitchFamily="2" charset="2"/>
              <a:buNone/>
            </a:pPr>
            <a:endParaRPr lang="en-US" sz="1400" dirty="0" smtClean="0"/>
          </a:p>
          <a:p>
            <a:pPr eaLnBrk="1" hangingPunct="1">
              <a:lnSpc>
                <a:spcPct val="90000"/>
              </a:lnSpc>
            </a:pPr>
            <a:r>
              <a:rPr lang="en-US" sz="2800" b="1" dirty="0" smtClean="0"/>
              <a:t>Level 3:</a:t>
            </a:r>
            <a:r>
              <a:rPr lang="en-US" sz="2800" dirty="0" smtClean="0"/>
              <a:t> These efforts will continue solely at the regional and county levels.</a:t>
            </a:r>
          </a:p>
        </p:txBody>
      </p:sp>
    </p:spTree>
    <p:extLst>
      <p:ext uri="{BB962C8B-B14F-4D97-AF65-F5344CB8AC3E}">
        <p14:creationId xmlns:p14="http://schemas.microsoft.com/office/powerpoint/2010/main" val="11350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BB214B-4A8E-411F-B592-871D188DC1EF}" type="slidenum">
              <a:rPr lang="en-US" smtClean="0">
                <a:latin typeface="Arial Black" pitchFamily="34" charset="0"/>
              </a:rPr>
              <a:pPr/>
              <a:t>3</a:t>
            </a:fld>
            <a:endParaRPr lang="en-US" smtClean="0">
              <a:latin typeface="Arial Black" pitchFamily="34" charset="0"/>
            </a:endParaRPr>
          </a:p>
        </p:txBody>
      </p:sp>
      <p:sp>
        <p:nvSpPr>
          <p:cNvPr id="5124" name="Rectangle 2"/>
          <p:cNvSpPr>
            <a:spLocks noGrp="1" noChangeArrowheads="1"/>
          </p:cNvSpPr>
          <p:nvPr>
            <p:ph type="title"/>
          </p:nvPr>
        </p:nvSpPr>
        <p:spPr/>
        <p:txBody>
          <a:bodyPr/>
          <a:lstStyle/>
          <a:p>
            <a:pPr eaLnBrk="1" hangingPunct="1"/>
            <a:r>
              <a:rPr lang="en-US" sz="4000" dirty="0" smtClean="0">
                <a:latin typeface="Calibri" pitchFamily="34" charset="0"/>
              </a:rPr>
              <a:t>Why evaluate child welfare training?</a:t>
            </a:r>
          </a:p>
        </p:txBody>
      </p:sp>
      <p:sp>
        <p:nvSpPr>
          <p:cNvPr id="5125" name="Rectangle 3"/>
          <p:cNvSpPr>
            <a:spLocks noGrp="1" noChangeArrowheads="1"/>
          </p:cNvSpPr>
          <p:nvPr>
            <p:ph type="body" idx="1"/>
          </p:nvPr>
        </p:nvSpPr>
        <p:spPr>
          <a:xfrm>
            <a:off x="609600" y="1752600"/>
            <a:ext cx="7924800" cy="4495800"/>
          </a:xfrm>
        </p:spPr>
        <p:txBody>
          <a:bodyPr/>
          <a:lstStyle/>
          <a:p>
            <a:pPr marL="0" indent="0" eaLnBrk="1" hangingPunct="1">
              <a:lnSpc>
                <a:spcPct val="80000"/>
              </a:lnSpc>
              <a:buNone/>
            </a:pPr>
            <a:endParaRPr lang="en-US" sz="2800" dirty="0" smtClean="0"/>
          </a:p>
          <a:p>
            <a:pPr eaLnBrk="1" hangingPunct="1">
              <a:lnSpc>
                <a:spcPct val="80000"/>
              </a:lnSpc>
            </a:pPr>
            <a:r>
              <a:rPr lang="en-US" sz="2800" dirty="0" smtClean="0"/>
              <a:t>Most practice improvement initiatives involve training.</a:t>
            </a:r>
          </a:p>
          <a:p>
            <a:pPr eaLnBrk="1" hangingPunct="1">
              <a:lnSpc>
                <a:spcPct val="80000"/>
              </a:lnSpc>
            </a:pPr>
            <a:r>
              <a:rPr lang="en-US" sz="2800" dirty="0" smtClean="0"/>
              <a:t>We spend a great deal of funds on training.</a:t>
            </a:r>
          </a:p>
          <a:p>
            <a:pPr eaLnBrk="1" hangingPunct="1">
              <a:lnSpc>
                <a:spcPct val="80000"/>
              </a:lnSpc>
            </a:pPr>
            <a:r>
              <a:rPr lang="en-US" sz="2800" dirty="0" smtClean="0"/>
              <a:t>Very few training programs systematically assess the impact of training on trainees’ knowledge, skills, or ability to transfer the skills to the job.</a:t>
            </a:r>
          </a:p>
          <a:p>
            <a:pPr eaLnBrk="1" hangingPunct="1">
              <a:lnSpc>
                <a:spcPct val="80000"/>
              </a:lnSpc>
            </a:pPr>
            <a:r>
              <a:rPr lang="en-US" sz="2800" dirty="0" smtClean="0"/>
              <a:t>“The tail wags the dog” – Evaluation forces the entire system to focus on what specific knowledge, skills and values are most essential to effective practice.</a:t>
            </a:r>
          </a:p>
        </p:txBody>
      </p:sp>
    </p:spTree>
    <p:extLst>
      <p:ext uri="{BB962C8B-B14F-4D97-AF65-F5344CB8AC3E}">
        <p14:creationId xmlns:p14="http://schemas.microsoft.com/office/powerpoint/2010/main" val="420574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F3A843-6CC5-428A-9002-EC5396D9B667}" type="slidenum">
              <a:rPr lang="en-US" smtClean="0">
                <a:latin typeface="Arial Black" pitchFamily="34" charset="0"/>
              </a:rPr>
              <a:pPr/>
              <a:t>30</a:t>
            </a:fld>
            <a:endParaRPr lang="en-US" smtClean="0">
              <a:latin typeface="Arial Black" pitchFamily="34" charset="0"/>
            </a:endParaRPr>
          </a:p>
        </p:txBody>
      </p:sp>
      <p:sp>
        <p:nvSpPr>
          <p:cNvPr id="30724" name="Rectangle 2"/>
          <p:cNvSpPr>
            <a:spLocks noGrp="1" noChangeArrowheads="1"/>
          </p:cNvSpPr>
          <p:nvPr>
            <p:ph type="title"/>
          </p:nvPr>
        </p:nvSpPr>
        <p:spPr/>
        <p:txBody>
          <a:bodyPr/>
          <a:lstStyle/>
          <a:p>
            <a:pPr eaLnBrk="1" hangingPunct="1"/>
            <a:r>
              <a:rPr lang="en-US" sz="4000" dirty="0" smtClean="0">
                <a:latin typeface="Calibri" pitchFamily="34" charset="0"/>
              </a:rPr>
              <a:t>Where Are We Going? (cont’d…)</a:t>
            </a:r>
          </a:p>
        </p:txBody>
      </p:sp>
      <p:sp>
        <p:nvSpPr>
          <p:cNvPr id="30725" name="Rectangle 3"/>
          <p:cNvSpPr>
            <a:spLocks noGrp="1" noChangeArrowheads="1"/>
          </p:cNvSpPr>
          <p:nvPr>
            <p:ph type="body" idx="1"/>
          </p:nvPr>
        </p:nvSpPr>
        <p:spPr/>
        <p:txBody>
          <a:bodyPr/>
          <a:lstStyle/>
          <a:p>
            <a:pPr eaLnBrk="1" hangingPunct="1"/>
            <a:r>
              <a:rPr lang="en-US" sz="2800" b="1" dirty="0" smtClean="0"/>
              <a:t>Level 4: </a:t>
            </a:r>
          </a:p>
          <a:p>
            <a:pPr lvl="1" eaLnBrk="1" hangingPunct="1"/>
            <a:r>
              <a:rPr lang="en-US" sz="2800" dirty="0" smtClean="0"/>
              <a:t>Continue knowledge tests (consists of multiple choice test questions, aka “test items”) for the curricula currently evaluated at this level.  </a:t>
            </a:r>
          </a:p>
          <a:p>
            <a:pPr lvl="1" eaLnBrk="1" hangingPunct="1">
              <a:buFont typeface="Wingdings" pitchFamily="2" charset="2"/>
              <a:buNone/>
            </a:pPr>
            <a:endParaRPr lang="en-US" sz="2800" dirty="0" smtClean="0"/>
          </a:p>
          <a:p>
            <a:pPr lvl="1" eaLnBrk="1" hangingPunct="1">
              <a:buFont typeface="Wingdings" pitchFamily="2" charset="2"/>
              <a:buNone/>
            </a:pPr>
            <a:r>
              <a:rPr lang="en-US" sz="2800" dirty="0" smtClean="0"/>
              <a:t>Move toward diagnostic testing: </a:t>
            </a:r>
          </a:p>
          <a:p>
            <a:pPr lvl="1" eaLnBrk="1" hangingPunct="1"/>
            <a:r>
              <a:rPr lang="en-US" sz="2800" dirty="0" smtClean="0"/>
              <a:t>Focus on key learning objectives</a:t>
            </a:r>
          </a:p>
          <a:p>
            <a:pPr lvl="1" eaLnBrk="1" hangingPunct="1"/>
            <a:r>
              <a:rPr lang="en-US" sz="2800" dirty="0" smtClean="0"/>
              <a:t>Make targeted revisions to training based on evaluation data.</a:t>
            </a:r>
          </a:p>
        </p:txBody>
      </p:sp>
    </p:spTree>
    <p:extLst>
      <p:ext uri="{BB962C8B-B14F-4D97-AF65-F5344CB8AC3E}">
        <p14:creationId xmlns:p14="http://schemas.microsoft.com/office/powerpoint/2010/main" val="4284804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E10D49E-2CB5-4A6C-9200-6D95F3B39AF1}" type="slidenum">
              <a:rPr lang="en-US" smtClean="0">
                <a:latin typeface="Arial Black" pitchFamily="34" charset="0"/>
              </a:rPr>
              <a:pPr/>
              <a:t>31</a:t>
            </a:fld>
            <a:endParaRPr lang="en-US" smtClean="0">
              <a:latin typeface="Arial Black" pitchFamily="34" charset="0"/>
            </a:endParaRPr>
          </a:p>
        </p:txBody>
      </p:sp>
      <p:sp>
        <p:nvSpPr>
          <p:cNvPr id="31748" name="Rectangle 2"/>
          <p:cNvSpPr>
            <a:spLocks noGrp="1" noChangeArrowheads="1"/>
          </p:cNvSpPr>
          <p:nvPr>
            <p:ph type="title"/>
          </p:nvPr>
        </p:nvSpPr>
        <p:spPr/>
        <p:txBody>
          <a:bodyPr/>
          <a:lstStyle/>
          <a:p>
            <a:pPr eaLnBrk="1" hangingPunct="1"/>
            <a:r>
              <a:rPr lang="en-US" sz="4000" dirty="0" smtClean="0">
                <a:latin typeface="Calibri" pitchFamily="34" charset="0"/>
              </a:rPr>
              <a:t>Where Are We Going? (cont’d…)</a:t>
            </a:r>
          </a:p>
        </p:txBody>
      </p:sp>
      <p:sp>
        <p:nvSpPr>
          <p:cNvPr id="31749" name="Rectangle 3"/>
          <p:cNvSpPr>
            <a:spLocks noGrp="1" noChangeArrowheads="1"/>
          </p:cNvSpPr>
          <p:nvPr>
            <p:ph type="body" idx="1"/>
          </p:nvPr>
        </p:nvSpPr>
        <p:spPr>
          <a:xfrm>
            <a:off x="457200" y="1295400"/>
            <a:ext cx="8229600" cy="5257800"/>
          </a:xfrm>
        </p:spPr>
        <p:txBody>
          <a:bodyPr/>
          <a:lstStyle/>
          <a:p>
            <a:pPr eaLnBrk="1" hangingPunct="1"/>
            <a:endParaRPr lang="en-US" sz="2800" b="1" dirty="0" smtClean="0">
              <a:latin typeface="Calibri" pitchFamily="34" charset="0"/>
            </a:endParaRPr>
          </a:p>
          <a:p>
            <a:pPr eaLnBrk="1" hangingPunct="1"/>
            <a:r>
              <a:rPr lang="en-US" sz="2800" b="1" dirty="0" smtClean="0"/>
              <a:t>Level 4 (cont’d):</a:t>
            </a:r>
          </a:p>
          <a:p>
            <a:pPr lvl="1" eaLnBrk="1" hangingPunct="1"/>
            <a:r>
              <a:rPr lang="en-US" sz="2800" dirty="0" smtClean="0"/>
              <a:t>Continue analysis of differential functioning by demographic groups. </a:t>
            </a:r>
          </a:p>
          <a:p>
            <a:pPr lvl="1" eaLnBrk="1" hangingPunct="1"/>
            <a:r>
              <a:rPr lang="en-US" sz="2800" dirty="0" smtClean="0"/>
              <a:t>Pilot study to look at possible effect of stereotype threat in trainee test performance (PCWTA).</a:t>
            </a:r>
          </a:p>
          <a:p>
            <a:pPr lvl="1" eaLnBrk="1" hangingPunct="1"/>
            <a:r>
              <a:rPr lang="en-US" sz="2800" dirty="0" smtClean="0"/>
              <a:t>Explore trainer-level differences in test item performance to provide feedback on fidelity of curriculum delivery. </a:t>
            </a:r>
          </a:p>
          <a:p>
            <a:pPr lvl="1" eaLnBrk="1" hangingPunct="1"/>
            <a:r>
              <a:rPr lang="en-US" sz="2800" dirty="0" smtClean="0"/>
              <a:t>Compare/monitor differences in performance for Title IV-E vs.  non-IV-E students.</a:t>
            </a:r>
          </a:p>
        </p:txBody>
      </p:sp>
    </p:spTree>
    <p:extLst>
      <p:ext uri="{BB962C8B-B14F-4D97-AF65-F5344CB8AC3E}">
        <p14:creationId xmlns:p14="http://schemas.microsoft.com/office/powerpoint/2010/main" val="4240985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7649E0-38F6-4E80-B1AC-1E4221827BE1}" type="slidenum">
              <a:rPr lang="en-US" smtClean="0">
                <a:latin typeface="Arial Black" pitchFamily="34" charset="0"/>
              </a:rPr>
              <a:pPr/>
              <a:t>32</a:t>
            </a:fld>
            <a:endParaRPr lang="en-US" smtClean="0">
              <a:latin typeface="Arial Black" pitchFamily="34" charset="0"/>
            </a:endParaRPr>
          </a:p>
        </p:txBody>
      </p:sp>
      <p:sp>
        <p:nvSpPr>
          <p:cNvPr id="32772" name="Rectangle 2"/>
          <p:cNvSpPr>
            <a:spLocks noGrp="1" noChangeArrowheads="1"/>
          </p:cNvSpPr>
          <p:nvPr>
            <p:ph type="title"/>
          </p:nvPr>
        </p:nvSpPr>
        <p:spPr/>
        <p:txBody>
          <a:bodyPr/>
          <a:lstStyle/>
          <a:p>
            <a:pPr eaLnBrk="1" hangingPunct="1"/>
            <a:r>
              <a:rPr lang="en-US" sz="4000" dirty="0" smtClean="0">
                <a:latin typeface="Calibri" pitchFamily="34" charset="0"/>
              </a:rPr>
              <a:t>Where Are We Going? (cont’d…)</a:t>
            </a:r>
          </a:p>
        </p:txBody>
      </p:sp>
      <p:sp>
        <p:nvSpPr>
          <p:cNvPr id="32773" name="Rectangle 3"/>
          <p:cNvSpPr>
            <a:spLocks noGrp="1" noChangeArrowheads="1"/>
          </p:cNvSpPr>
          <p:nvPr>
            <p:ph type="body" idx="1"/>
          </p:nvPr>
        </p:nvSpPr>
        <p:spPr>
          <a:xfrm>
            <a:off x="381000" y="1600200"/>
            <a:ext cx="8229600" cy="5029200"/>
          </a:xfrm>
        </p:spPr>
        <p:txBody>
          <a:bodyPr/>
          <a:lstStyle/>
          <a:p>
            <a:pPr eaLnBrk="1" hangingPunct="1"/>
            <a:r>
              <a:rPr lang="en-US" sz="2800" b="1" dirty="0" smtClean="0"/>
              <a:t>Level 5:</a:t>
            </a:r>
          </a:p>
          <a:p>
            <a:pPr lvl="1" eaLnBrk="1" hangingPunct="1"/>
            <a:r>
              <a:rPr lang="en-US" sz="2800" dirty="0" smtClean="0"/>
              <a:t>Continue analysis of differential performance by demographic groups. </a:t>
            </a:r>
          </a:p>
          <a:p>
            <a:pPr lvl="1" eaLnBrk="1" hangingPunct="1"/>
            <a:r>
              <a:rPr lang="en-US" sz="2800" dirty="0" smtClean="0"/>
              <a:t>Pilot the embedded </a:t>
            </a:r>
            <a:r>
              <a:rPr lang="en-US" sz="2800" dirty="0" err="1" smtClean="0"/>
              <a:t>eval</a:t>
            </a:r>
            <a:r>
              <a:rPr lang="en-US" sz="2800" dirty="0" smtClean="0"/>
              <a:t> of the SDM</a:t>
            </a:r>
            <a:r>
              <a:rPr lang="en-US" sz="2800" baseline="30000" dirty="0" smtClean="0"/>
              <a:t>TM</a:t>
            </a:r>
            <a:r>
              <a:rPr lang="en-US" sz="2800" dirty="0" smtClean="0"/>
              <a:t> version of the </a:t>
            </a:r>
            <a:r>
              <a:rPr lang="en-US" sz="2800" i="1" dirty="0" smtClean="0"/>
              <a:t>Critical Thinking in Child Welfare Assessment: Safety, Risk &amp; Protective Capacity</a:t>
            </a:r>
            <a:r>
              <a:rPr lang="en-US" sz="2800" dirty="0" smtClean="0"/>
              <a:t> curriculum.</a:t>
            </a:r>
          </a:p>
          <a:p>
            <a:pPr lvl="1" eaLnBrk="1" hangingPunct="1"/>
            <a:r>
              <a:rPr lang="en-US" sz="2800" dirty="0" smtClean="0"/>
              <a:t>Revise the embedded evaluation for </a:t>
            </a:r>
            <a:r>
              <a:rPr lang="en-US" sz="2800" i="1" dirty="0" smtClean="0"/>
              <a:t>Casework Supervision</a:t>
            </a:r>
            <a:r>
              <a:rPr lang="en-US" sz="2800" dirty="0" smtClean="0"/>
              <a:t> module</a:t>
            </a:r>
            <a:r>
              <a:rPr lang="en-US" sz="2800" i="1" dirty="0" smtClean="0"/>
              <a:t>.</a:t>
            </a:r>
          </a:p>
          <a:p>
            <a:pPr lvl="1" eaLnBrk="1" hangingPunct="1"/>
            <a:r>
              <a:rPr lang="en-US" sz="2800" dirty="0" smtClean="0"/>
              <a:t>Pilot neglect scenario as part of an embedded </a:t>
            </a:r>
            <a:r>
              <a:rPr lang="en-US" sz="2800" dirty="0" err="1" smtClean="0"/>
              <a:t>eval</a:t>
            </a:r>
            <a:r>
              <a:rPr lang="en-US" sz="2800" dirty="0" smtClean="0"/>
              <a:t> (PCWTA)</a:t>
            </a:r>
          </a:p>
        </p:txBody>
      </p:sp>
    </p:spTree>
    <p:extLst>
      <p:ext uri="{BB962C8B-B14F-4D97-AF65-F5344CB8AC3E}">
        <p14:creationId xmlns:p14="http://schemas.microsoft.com/office/powerpoint/2010/main" val="34516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017EFE-2C70-44E7-95E8-9A2D157B2660}" type="slidenum">
              <a:rPr lang="en-US" smtClean="0">
                <a:latin typeface="Arial Black" pitchFamily="34" charset="0"/>
              </a:rPr>
              <a:pPr/>
              <a:t>33</a:t>
            </a:fld>
            <a:endParaRPr lang="en-US" smtClean="0">
              <a:latin typeface="Arial Black" pitchFamily="34" charset="0"/>
            </a:endParaRPr>
          </a:p>
        </p:txBody>
      </p:sp>
      <p:sp>
        <p:nvSpPr>
          <p:cNvPr id="33796" name="Rectangle 2"/>
          <p:cNvSpPr>
            <a:spLocks noGrp="1" noChangeArrowheads="1"/>
          </p:cNvSpPr>
          <p:nvPr>
            <p:ph type="title"/>
          </p:nvPr>
        </p:nvSpPr>
        <p:spPr/>
        <p:txBody>
          <a:bodyPr/>
          <a:lstStyle/>
          <a:p>
            <a:pPr eaLnBrk="1" hangingPunct="1"/>
            <a:r>
              <a:rPr lang="en-US" sz="4000" dirty="0" smtClean="0">
                <a:latin typeface="Calibri" pitchFamily="34" charset="0"/>
              </a:rPr>
              <a:t>Where Are We Going? (cont’d…)</a:t>
            </a:r>
          </a:p>
        </p:txBody>
      </p:sp>
      <p:sp>
        <p:nvSpPr>
          <p:cNvPr id="33797" name="Rectangle 3"/>
          <p:cNvSpPr>
            <a:spLocks noGrp="1" noChangeArrowheads="1"/>
          </p:cNvSpPr>
          <p:nvPr>
            <p:ph type="body" idx="1"/>
          </p:nvPr>
        </p:nvSpPr>
        <p:spPr>
          <a:xfrm>
            <a:off x="304800" y="1600200"/>
            <a:ext cx="8610600" cy="5029200"/>
          </a:xfrm>
        </p:spPr>
        <p:txBody>
          <a:bodyPr/>
          <a:lstStyle/>
          <a:p>
            <a:pPr eaLnBrk="1" hangingPunct="1">
              <a:lnSpc>
                <a:spcPct val="80000"/>
              </a:lnSpc>
            </a:pPr>
            <a:r>
              <a:rPr lang="en-US" sz="2800" b="1" dirty="0" smtClean="0"/>
              <a:t>Level 6:</a:t>
            </a:r>
          </a:p>
          <a:p>
            <a:pPr eaLnBrk="1" hangingPunct="1">
              <a:lnSpc>
                <a:spcPct val="80000"/>
              </a:lnSpc>
              <a:buFont typeface="Wingdings" pitchFamily="2" charset="2"/>
              <a:buNone/>
            </a:pPr>
            <a:r>
              <a:rPr lang="en-US" sz="2800" dirty="0" smtClean="0"/>
              <a:t>	Conduct a feasibility study of Transfer of Learning evaluations as applied at a statewide level, based on findings and lessons learned from initial TOL evaluations. </a:t>
            </a:r>
          </a:p>
          <a:p>
            <a:pPr eaLnBrk="1" hangingPunct="1">
              <a:lnSpc>
                <a:spcPct val="80000"/>
              </a:lnSpc>
              <a:buFont typeface="Wingdings" pitchFamily="2" charset="2"/>
              <a:buNone/>
            </a:pPr>
            <a:endParaRPr lang="en-US" sz="1200" dirty="0" smtClean="0"/>
          </a:p>
          <a:p>
            <a:pPr eaLnBrk="1" hangingPunct="1">
              <a:lnSpc>
                <a:spcPct val="80000"/>
              </a:lnSpc>
            </a:pPr>
            <a:r>
              <a:rPr lang="en-US" sz="2800" b="1" dirty="0" smtClean="0"/>
              <a:t>Level 7:</a:t>
            </a:r>
          </a:p>
          <a:p>
            <a:pPr lvl="1" eaLnBrk="1" hangingPunct="1">
              <a:lnSpc>
                <a:spcPct val="80000"/>
              </a:lnSpc>
              <a:buFontTx/>
              <a:buChar char="•"/>
            </a:pPr>
            <a:r>
              <a:rPr lang="en-US" sz="2800" dirty="0" smtClean="0"/>
              <a:t>Continue building Chain of Evidence to link training to outcomes.</a:t>
            </a:r>
          </a:p>
          <a:p>
            <a:pPr lvl="1" eaLnBrk="1" hangingPunct="1">
              <a:lnSpc>
                <a:spcPct val="80000"/>
              </a:lnSpc>
              <a:buFontTx/>
              <a:buChar char="•"/>
            </a:pPr>
            <a:r>
              <a:rPr lang="en-US" sz="2800" dirty="0" smtClean="0"/>
              <a:t>Conduct a feasibility study of linking training to outcomes evaluation as applied at a statewide level.  (May link this to program evaluation efforts, or to research related to the Statewide Research Agenda for CWS.)</a:t>
            </a:r>
          </a:p>
        </p:txBody>
      </p:sp>
    </p:spTree>
    <p:extLst>
      <p:ext uri="{BB962C8B-B14F-4D97-AF65-F5344CB8AC3E}">
        <p14:creationId xmlns:p14="http://schemas.microsoft.com/office/powerpoint/2010/main" val="138346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648509-922C-4071-A21D-39F0E9AB84A3}" type="slidenum">
              <a:rPr lang="en-US" smtClean="0">
                <a:latin typeface="Arial Black" pitchFamily="34" charset="0"/>
              </a:rPr>
              <a:pPr/>
              <a:t>34</a:t>
            </a:fld>
            <a:endParaRPr lang="en-US" smtClean="0">
              <a:latin typeface="Arial Black" pitchFamily="34" charset="0"/>
            </a:endParaRPr>
          </a:p>
        </p:txBody>
      </p:sp>
      <p:sp>
        <p:nvSpPr>
          <p:cNvPr id="34820" name="Rectangle 2"/>
          <p:cNvSpPr>
            <a:spLocks noGrp="1" noChangeArrowheads="1"/>
          </p:cNvSpPr>
          <p:nvPr>
            <p:ph type="title"/>
          </p:nvPr>
        </p:nvSpPr>
        <p:spPr/>
        <p:txBody>
          <a:bodyPr/>
          <a:lstStyle/>
          <a:p>
            <a:pPr eaLnBrk="1" hangingPunct="1"/>
            <a:r>
              <a:rPr lang="en-US" sz="4000" dirty="0" smtClean="0">
                <a:latin typeface="Calibri" pitchFamily="34" charset="0"/>
              </a:rPr>
              <a:t>Where Are We Going? (cont’d…)</a:t>
            </a:r>
          </a:p>
        </p:txBody>
      </p:sp>
      <p:sp>
        <p:nvSpPr>
          <p:cNvPr id="34821" name="Rectangle 3"/>
          <p:cNvSpPr>
            <a:spLocks noGrp="1" noChangeArrowheads="1"/>
          </p:cNvSpPr>
          <p:nvPr>
            <p:ph type="body" idx="1"/>
          </p:nvPr>
        </p:nvSpPr>
        <p:spPr>
          <a:xfrm>
            <a:off x="609600" y="1600200"/>
            <a:ext cx="7924800" cy="5029200"/>
          </a:xfrm>
        </p:spPr>
        <p:txBody>
          <a:bodyPr/>
          <a:lstStyle/>
          <a:p>
            <a:pPr eaLnBrk="1" hangingPunct="1">
              <a:lnSpc>
                <a:spcPct val="80000"/>
              </a:lnSpc>
            </a:pPr>
            <a:r>
              <a:rPr lang="en-US" sz="2800" dirty="0" smtClean="0"/>
              <a:t>Other training evaluation projects:</a:t>
            </a:r>
          </a:p>
          <a:p>
            <a:pPr lvl="1" eaLnBrk="1" hangingPunct="1">
              <a:lnSpc>
                <a:spcPct val="80000"/>
              </a:lnSpc>
            </a:pPr>
            <a:r>
              <a:rPr lang="en-US" sz="2800" dirty="0" smtClean="0"/>
              <a:t>Attitudes/Values Evaluation re: racial differences in identifying physical abuse.  </a:t>
            </a:r>
          </a:p>
          <a:p>
            <a:pPr lvl="1" eaLnBrk="1" hangingPunct="1">
              <a:lnSpc>
                <a:spcPct val="80000"/>
              </a:lnSpc>
              <a:buFont typeface="Wingdings" pitchFamily="2" charset="2"/>
              <a:buNone/>
            </a:pPr>
            <a:r>
              <a:rPr lang="en-US" sz="2800" i="1" dirty="0" smtClean="0"/>
              <a:t>	(PCWTA to pilot.)</a:t>
            </a:r>
            <a:r>
              <a:rPr lang="en-US" sz="2800" dirty="0" smtClean="0"/>
              <a:t> </a:t>
            </a:r>
          </a:p>
          <a:p>
            <a:pPr lvl="1" eaLnBrk="1" hangingPunct="1">
              <a:lnSpc>
                <a:spcPct val="80000"/>
              </a:lnSpc>
            </a:pPr>
            <a:r>
              <a:rPr lang="en-US" sz="2800" dirty="0" smtClean="0"/>
              <a:t>Attitudes/Values Evaluation re: impact of attitudes toward sexual abuse disclosures. </a:t>
            </a:r>
            <a:r>
              <a:rPr lang="en-US" sz="2800" i="1" dirty="0" smtClean="0"/>
              <a:t>(Collaboration with UNC School of Medicine.)</a:t>
            </a:r>
          </a:p>
          <a:p>
            <a:pPr lvl="1" eaLnBrk="1" hangingPunct="1">
              <a:lnSpc>
                <a:spcPct val="80000"/>
              </a:lnSpc>
            </a:pPr>
            <a:r>
              <a:rPr lang="en-US" sz="2800" dirty="0" smtClean="0"/>
              <a:t>Trainer Evaluation: Identify trainer-related differences in test item difficulty.  Develop &amp; obtain feedback on model of trainer evaluation.</a:t>
            </a:r>
          </a:p>
          <a:p>
            <a:pPr lvl="1" eaLnBrk="1" hangingPunct="1">
              <a:lnSpc>
                <a:spcPct val="80000"/>
              </a:lnSpc>
            </a:pPr>
            <a:r>
              <a:rPr lang="en-US" sz="2800" dirty="0" smtClean="0"/>
              <a:t>Quality Assurance: Small group of reps from around the state to observe one Phase 1 training and one Phase 2 training in each region.  </a:t>
            </a:r>
          </a:p>
        </p:txBody>
      </p:sp>
    </p:spTree>
    <p:extLst>
      <p:ext uri="{BB962C8B-B14F-4D97-AF65-F5344CB8AC3E}">
        <p14:creationId xmlns:p14="http://schemas.microsoft.com/office/powerpoint/2010/main" val="237103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4BB14D-17A4-494E-ADC5-DFECD18A4B97}" type="slidenum">
              <a:rPr lang="en-US" smtClean="0">
                <a:latin typeface="Arial Black" pitchFamily="34" charset="0"/>
              </a:rPr>
              <a:pPr/>
              <a:t>35</a:t>
            </a:fld>
            <a:endParaRPr lang="en-US" smtClean="0">
              <a:latin typeface="Arial Black" pitchFamily="34" charset="0"/>
            </a:endParaRPr>
          </a:p>
        </p:txBody>
      </p:sp>
      <p:sp>
        <p:nvSpPr>
          <p:cNvPr id="35844" name="Rectangle 2"/>
          <p:cNvSpPr>
            <a:spLocks noGrp="1" noChangeArrowheads="1"/>
          </p:cNvSpPr>
          <p:nvPr>
            <p:ph type="title"/>
          </p:nvPr>
        </p:nvSpPr>
        <p:spPr/>
        <p:txBody>
          <a:bodyPr/>
          <a:lstStyle/>
          <a:p>
            <a:pPr eaLnBrk="1" hangingPunct="1"/>
            <a:r>
              <a:rPr lang="en-US" sz="4000" b="1" dirty="0" smtClean="0">
                <a:latin typeface="Calibri" pitchFamily="34" charset="0"/>
              </a:rPr>
              <a:t>Exercise</a:t>
            </a:r>
          </a:p>
        </p:txBody>
      </p:sp>
      <p:sp>
        <p:nvSpPr>
          <p:cNvPr id="35845" name="Rectangle 3"/>
          <p:cNvSpPr>
            <a:spLocks noGrp="1" noChangeArrowheads="1"/>
          </p:cNvSpPr>
          <p:nvPr>
            <p:ph type="body" idx="1"/>
          </p:nvPr>
        </p:nvSpPr>
        <p:spPr>
          <a:xfrm>
            <a:off x="533400" y="1676400"/>
            <a:ext cx="7924800" cy="4953000"/>
          </a:xfrm>
        </p:spPr>
        <p:txBody>
          <a:bodyPr/>
          <a:lstStyle/>
          <a:p>
            <a:pPr marL="609600" indent="-609600" eaLnBrk="1" hangingPunct="1">
              <a:lnSpc>
                <a:spcPct val="90000"/>
              </a:lnSpc>
              <a:buFont typeface="Wingdings" pitchFamily="2" charset="2"/>
              <a:buAutoNum type="arabicPeriod"/>
            </a:pPr>
            <a:r>
              <a:rPr lang="en-US" sz="2200" dirty="0" smtClean="0"/>
              <a:t>Split into groups (dyads or triads) from different states</a:t>
            </a:r>
          </a:p>
          <a:p>
            <a:pPr marL="609600" indent="-609600" eaLnBrk="1" hangingPunct="1">
              <a:lnSpc>
                <a:spcPct val="90000"/>
              </a:lnSpc>
              <a:buFont typeface="Wingdings" pitchFamily="2" charset="2"/>
              <a:buAutoNum type="arabicPeriod"/>
            </a:pPr>
            <a:r>
              <a:rPr lang="en-US" sz="2200" dirty="0" smtClean="0"/>
              <a:t>Small group process:</a:t>
            </a:r>
          </a:p>
          <a:p>
            <a:pPr marL="990600" lvl="1" indent="-533400" eaLnBrk="1" hangingPunct="1">
              <a:lnSpc>
                <a:spcPct val="90000"/>
              </a:lnSpc>
              <a:buFont typeface="Wingdings" pitchFamily="2" charset="2"/>
              <a:buAutoNum type="alphaLcPeriod"/>
            </a:pPr>
            <a:r>
              <a:rPr lang="en-US" sz="2200" dirty="0" smtClean="0"/>
              <a:t>Consider the training system in your home state.  Briefly discuss each of the six decision points, and answer the following questions:</a:t>
            </a:r>
          </a:p>
          <a:p>
            <a:pPr marL="1371600" lvl="2" indent="-457200" eaLnBrk="1" hangingPunct="1">
              <a:lnSpc>
                <a:spcPct val="90000"/>
              </a:lnSpc>
              <a:buFont typeface="Wingdings" pitchFamily="2" charset="2"/>
              <a:buAutoNum type="arabicPeriod"/>
            </a:pPr>
            <a:r>
              <a:rPr lang="en-US" sz="2200" dirty="0" smtClean="0"/>
              <a:t>Where is your state in the process of implementing a child welfare training evaluation system? (e.g. planning stages, early implementation, mature system, etc.)</a:t>
            </a:r>
          </a:p>
          <a:p>
            <a:pPr marL="1371600" lvl="2" indent="-457200" eaLnBrk="1" hangingPunct="1">
              <a:lnSpc>
                <a:spcPct val="90000"/>
              </a:lnSpc>
              <a:buFont typeface="Wingdings" pitchFamily="2" charset="2"/>
              <a:buAutoNum type="arabicPeriod"/>
            </a:pPr>
            <a:r>
              <a:rPr lang="en-US" sz="2200" dirty="0" smtClean="0"/>
              <a:t>What key decisions have you made with respect to each of the decision points?</a:t>
            </a:r>
          </a:p>
          <a:p>
            <a:pPr marL="1371600" lvl="2" indent="-457200" eaLnBrk="1" hangingPunct="1">
              <a:lnSpc>
                <a:spcPct val="90000"/>
              </a:lnSpc>
              <a:buFont typeface="Wingdings" pitchFamily="2" charset="2"/>
              <a:buAutoNum type="arabicPeriod"/>
            </a:pPr>
            <a:r>
              <a:rPr lang="en-US" sz="2200" dirty="0" smtClean="0"/>
              <a:t>What key decisions do you still need to make with respect to these decision points? How would you go about making them?</a:t>
            </a:r>
          </a:p>
          <a:p>
            <a:pPr marL="609600" indent="-609600" eaLnBrk="1" hangingPunct="1">
              <a:lnSpc>
                <a:spcPct val="90000"/>
              </a:lnSpc>
              <a:buFont typeface="Wingdings" pitchFamily="2" charset="2"/>
              <a:buAutoNum type="arabicPeriod"/>
            </a:pPr>
            <a:r>
              <a:rPr lang="en-US" sz="2200" dirty="0" smtClean="0"/>
              <a:t>Brief report out: What is the one take home point from your discussion that you would like to share?</a:t>
            </a:r>
          </a:p>
        </p:txBody>
      </p:sp>
    </p:spTree>
    <p:extLst>
      <p:ext uri="{BB962C8B-B14F-4D97-AF65-F5344CB8AC3E}">
        <p14:creationId xmlns:p14="http://schemas.microsoft.com/office/powerpoint/2010/main" val="1772534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4E5288-D740-4AC6-8F8D-2E12DE0DA3FB}" type="slidenum">
              <a:rPr lang="en-US" smtClean="0">
                <a:latin typeface="Arial Black" pitchFamily="34" charset="0"/>
              </a:rPr>
              <a:pPr/>
              <a:t>36</a:t>
            </a:fld>
            <a:endParaRPr lang="en-US" smtClean="0">
              <a:latin typeface="Arial Black" pitchFamily="34" charset="0"/>
            </a:endParaRPr>
          </a:p>
        </p:txBody>
      </p:sp>
      <p:sp>
        <p:nvSpPr>
          <p:cNvPr id="36868" name="Rectangle 2"/>
          <p:cNvSpPr>
            <a:spLocks noGrp="1" noChangeArrowheads="1"/>
          </p:cNvSpPr>
          <p:nvPr>
            <p:ph type="title"/>
          </p:nvPr>
        </p:nvSpPr>
        <p:spPr/>
        <p:txBody>
          <a:bodyPr/>
          <a:lstStyle/>
          <a:p>
            <a:pPr eaLnBrk="1" hangingPunct="1"/>
            <a:r>
              <a:rPr lang="en-US" sz="3800" smtClean="0">
                <a:latin typeface="Calibri" pitchFamily="34" charset="0"/>
              </a:rPr>
              <a:t>We’re going to keep an eye on outcomes for children &amp; families…</a:t>
            </a:r>
          </a:p>
        </p:txBody>
      </p:sp>
      <p:pic>
        <p:nvPicPr>
          <p:cNvPr id="36869" name="Picture 31" descr="MPj044648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1447800"/>
            <a:ext cx="36766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32" descr="MPj044647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3962400"/>
            <a:ext cx="33718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36" descr="MPj0446470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2057400"/>
            <a:ext cx="25146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37" descr="MPj043881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9400" y="3276600"/>
            <a:ext cx="3048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911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073543-B8D5-4EB3-AC1E-DEDB86939FD1}" type="slidenum">
              <a:rPr lang="en-US" smtClean="0">
                <a:latin typeface="Arial Black" pitchFamily="34" charset="0"/>
              </a:rPr>
              <a:pPr/>
              <a:t>37</a:t>
            </a:fld>
            <a:endParaRPr lang="en-US" smtClean="0">
              <a:latin typeface="Arial Black" pitchFamily="34" charset="0"/>
            </a:endParaRPr>
          </a:p>
        </p:txBody>
      </p:sp>
      <p:sp>
        <p:nvSpPr>
          <p:cNvPr id="37892" name="Rectangle 2"/>
          <p:cNvSpPr>
            <a:spLocks noGrp="1" noChangeArrowheads="1"/>
          </p:cNvSpPr>
          <p:nvPr>
            <p:ph type="title"/>
          </p:nvPr>
        </p:nvSpPr>
        <p:spPr/>
        <p:txBody>
          <a:bodyPr/>
          <a:lstStyle/>
          <a:p>
            <a:pPr eaLnBrk="1" hangingPunct="1"/>
            <a:r>
              <a:rPr lang="en-US" smtClean="0">
                <a:latin typeface="Calibri" pitchFamily="34" charset="0"/>
              </a:rPr>
              <a:t>For More Information…</a:t>
            </a:r>
          </a:p>
        </p:txBody>
      </p:sp>
      <p:sp>
        <p:nvSpPr>
          <p:cNvPr id="37893" name="Rectangle 3"/>
          <p:cNvSpPr>
            <a:spLocks noGrp="1" noChangeArrowheads="1"/>
          </p:cNvSpPr>
          <p:nvPr>
            <p:ph type="body" idx="1"/>
          </p:nvPr>
        </p:nvSpPr>
        <p:spPr/>
        <p:txBody>
          <a:bodyPr/>
          <a:lstStyle/>
          <a:p>
            <a:pPr eaLnBrk="1" hangingPunct="1">
              <a:lnSpc>
                <a:spcPct val="80000"/>
              </a:lnSpc>
            </a:pPr>
            <a:r>
              <a:rPr lang="en-US" sz="2000" dirty="0" smtClean="0"/>
              <a:t>Refer to the </a:t>
            </a:r>
            <a:r>
              <a:rPr lang="en-US" sz="2000" u="sng" dirty="0" smtClean="0"/>
              <a:t>full text</a:t>
            </a:r>
            <a:r>
              <a:rPr lang="en-US" sz="2000" dirty="0" smtClean="0"/>
              <a:t> of the white paper entitled:</a:t>
            </a:r>
            <a:br>
              <a:rPr lang="en-US" sz="2000" dirty="0" smtClean="0"/>
            </a:br>
            <a:r>
              <a:rPr lang="en-US" sz="2000" i="1" dirty="0" smtClean="0"/>
              <a:t>Evaluation of the California Common Core for Child Welfare Training: Implementation Status, Results and Future Directions</a:t>
            </a:r>
            <a:r>
              <a:rPr lang="en-US" sz="2000" dirty="0" smtClean="0"/>
              <a:t> (December 2009), at:</a:t>
            </a:r>
            <a:r>
              <a:rPr lang="en-US" sz="2000" dirty="0" smtClean="0">
                <a:solidFill>
                  <a:srgbClr val="009900"/>
                </a:solidFill>
              </a:rPr>
              <a:t> </a:t>
            </a:r>
            <a:r>
              <a:rPr lang="en-US" sz="2000" i="1" u="sng" dirty="0" smtClean="0">
                <a:solidFill>
                  <a:srgbClr val="3399FF"/>
                </a:solidFill>
              </a:rPr>
              <a:t>http://calswec.berkeley.edu/CalSWEC/CWTraining.html</a:t>
            </a:r>
          </a:p>
          <a:p>
            <a:pPr eaLnBrk="1" hangingPunct="1">
              <a:lnSpc>
                <a:spcPct val="80000"/>
              </a:lnSpc>
              <a:buFontTx/>
              <a:buNone/>
            </a:pPr>
            <a:endParaRPr lang="en-US" sz="2000" u="sng" dirty="0" smtClean="0"/>
          </a:p>
          <a:p>
            <a:pPr eaLnBrk="1" hangingPunct="1">
              <a:lnSpc>
                <a:spcPct val="80000"/>
              </a:lnSpc>
            </a:pPr>
            <a:r>
              <a:rPr lang="en-US" sz="2000" dirty="0" smtClean="0"/>
              <a:t>OR, refer to the </a:t>
            </a:r>
            <a:r>
              <a:rPr lang="en-US" sz="2000" u="sng" dirty="0" smtClean="0"/>
              <a:t>summary table</a:t>
            </a:r>
            <a:r>
              <a:rPr lang="en-US" sz="2000" dirty="0" smtClean="0"/>
              <a:t> (of the white paper) entitled:</a:t>
            </a:r>
          </a:p>
          <a:p>
            <a:pPr eaLnBrk="1" hangingPunct="1">
              <a:lnSpc>
                <a:spcPct val="80000"/>
              </a:lnSpc>
              <a:buFont typeface="Wingdings" pitchFamily="2" charset="2"/>
              <a:buNone/>
            </a:pPr>
            <a:r>
              <a:rPr lang="en-US" sz="2000" i="1" dirty="0" smtClean="0">
                <a:solidFill>
                  <a:srgbClr val="009900"/>
                </a:solidFill>
              </a:rPr>
              <a:t>	</a:t>
            </a:r>
            <a:r>
              <a:rPr lang="en-US" sz="2000" i="1" dirty="0" smtClean="0"/>
              <a:t>Where We’ve Been and Where We’re Going: Summary Table of Training Evaluation Efforts in California (Dec 2009), also at:</a:t>
            </a:r>
          </a:p>
          <a:p>
            <a:pPr eaLnBrk="1" hangingPunct="1">
              <a:lnSpc>
                <a:spcPct val="80000"/>
              </a:lnSpc>
              <a:buFont typeface="Wingdings" pitchFamily="2" charset="2"/>
              <a:buNone/>
            </a:pPr>
            <a:r>
              <a:rPr lang="en-US" sz="2000" i="1" dirty="0" smtClean="0"/>
              <a:t>	</a:t>
            </a:r>
            <a:r>
              <a:rPr lang="en-US" sz="2000" i="1" u="sng" dirty="0" smtClean="0">
                <a:solidFill>
                  <a:srgbClr val="3399FF"/>
                </a:solidFill>
              </a:rPr>
              <a:t>http://calswec.berkeley.edu/CalSWEC/CWTraining.html</a:t>
            </a:r>
          </a:p>
          <a:p>
            <a:pPr eaLnBrk="1" hangingPunct="1">
              <a:lnSpc>
                <a:spcPct val="80000"/>
              </a:lnSpc>
              <a:buFont typeface="Wingdings" pitchFamily="2" charset="2"/>
              <a:buNone/>
            </a:pPr>
            <a:r>
              <a:rPr lang="en-US" sz="2000" dirty="0" smtClean="0"/>
              <a:t>	</a:t>
            </a:r>
          </a:p>
          <a:p>
            <a:pPr eaLnBrk="1" hangingPunct="1">
              <a:lnSpc>
                <a:spcPct val="80000"/>
              </a:lnSpc>
            </a:pPr>
            <a:r>
              <a:rPr lang="en-US" sz="2000" dirty="0" smtClean="0"/>
              <a:t>For more information on the original Framework, go to:</a:t>
            </a:r>
          </a:p>
          <a:p>
            <a:pPr eaLnBrk="1" hangingPunct="1">
              <a:lnSpc>
                <a:spcPct val="80000"/>
              </a:lnSpc>
              <a:buFont typeface="Wingdings" pitchFamily="2" charset="2"/>
              <a:buNone/>
            </a:pPr>
            <a:r>
              <a:rPr lang="en-US" sz="1800" dirty="0" smtClean="0">
                <a:solidFill>
                  <a:schemeClr val="accent1">
                    <a:lumMod val="75000"/>
                  </a:schemeClr>
                </a:solidFill>
              </a:rPr>
              <a:t>	http://calswec.berkeley.edu/CalSWEC/MacroEvalFrameworkReportFinal.pdf</a:t>
            </a:r>
            <a:endParaRPr lang="en-US" sz="1800" dirty="0">
              <a:solidFill>
                <a:schemeClr val="accent1">
                  <a:lumMod val="75000"/>
                </a:schemeClr>
              </a:solidFill>
            </a:endParaRPr>
          </a:p>
          <a:p>
            <a:pPr eaLnBrk="1" hangingPunct="1">
              <a:lnSpc>
                <a:spcPct val="80000"/>
              </a:lnSpc>
              <a:buFont typeface="Wingdings" pitchFamily="2" charset="2"/>
              <a:buNone/>
            </a:pPr>
            <a:r>
              <a:rPr lang="en-US" sz="2000" dirty="0" smtClean="0"/>
              <a:t>	</a:t>
            </a:r>
            <a:endParaRPr lang="en-US" sz="800" dirty="0" smtClean="0"/>
          </a:p>
          <a:p>
            <a:pPr eaLnBrk="1" hangingPunct="1">
              <a:lnSpc>
                <a:spcPct val="80000"/>
              </a:lnSpc>
              <a:buFont typeface="Wingdings" pitchFamily="2" charset="2"/>
              <a:buNone/>
            </a:pPr>
            <a:r>
              <a:rPr lang="en-US" sz="800" dirty="0"/>
              <a:t>	</a:t>
            </a:r>
            <a:r>
              <a:rPr lang="en-US" sz="2000" dirty="0" smtClean="0"/>
              <a:t>Parry, C. &amp; </a:t>
            </a:r>
            <a:r>
              <a:rPr lang="en-US" sz="2000" dirty="0" err="1" smtClean="0"/>
              <a:t>Berdie</a:t>
            </a:r>
            <a:r>
              <a:rPr lang="en-US" sz="2000" dirty="0" smtClean="0"/>
              <a:t>, J. (2004). </a:t>
            </a:r>
            <a:r>
              <a:rPr lang="en-US" sz="2000" i="1" dirty="0" smtClean="0"/>
              <a:t>Training evaluation framework report</a:t>
            </a:r>
            <a:r>
              <a:rPr lang="en-US" sz="2000" dirty="0" smtClean="0"/>
              <a:t>. Berkeley, CA: California Social Work Education Center.</a:t>
            </a:r>
          </a:p>
          <a:p>
            <a:pPr eaLnBrk="1" hangingPunct="1">
              <a:lnSpc>
                <a:spcPct val="80000"/>
              </a:lnSpc>
              <a:buFontTx/>
              <a:buNone/>
            </a:pPr>
            <a:endParaRPr lang="en-US" sz="2000" i="1" dirty="0" smtClean="0"/>
          </a:p>
        </p:txBody>
      </p:sp>
    </p:spTree>
    <p:extLst>
      <p:ext uri="{BB962C8B-B14F-4D97-AF65-F5344CB8AC3E}">
        <p14:creationId xmlns:p14="http://schemas.microsoft.com/office/powerpoint/2010/main" val="1266760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819400"/>
            <a:ext cx="8305800" cy="3048000"/>
          </a:xfrm>
        </p:spPr>
        <p:txBody>
          <a:bodyPr/>
          <a:lstStyle/>
          <a:p>
            <a:pPr algn="ctr"/>
            <a:r>
              <a:rPr lang="en-US" sz="3800" cap="none" dirty="0">
                <a:hlinkClick r:id="rId2"/>
              </a:rPr>
              <a:t>http://</a:t>
            </a:r>
            <a:r>
              <a:rPr lang="en-US" sz="3800" cap="none" dirty="0" smtClean="0">
                <a:hlinkClick r:id="rId2"/>
              </a:rPr>
              <a:t>calswec.berkeley.edu</a:t>
            </a:r>
            <a:r>
              <a:rPr lang="en-US" sz="3800" dirty="0"/>
              <a:t> </a:t>
            </a:r>
            <a:r>
              <a:rPr lang="en-US" sz="3800" dirty="0" smtClean="0"/>
              <a:t/>
            </a:r>
            <a:br>
              <a:rPr lang="en-US" sz="3800" dirty="0" smtClean="0"/>
            </a:br>
            <a:r>
              <a:rPr lang="en-US" sz="3800" cap="none" dirty="0" smtClean="0"/>
              <a:t>Barrett Johnson – </a:t>
            </a:r>
            <a:r>
              <a:rPr lang="en-US" sz="3800" cap="none" dirty="0" smtClean="0">
                <a:hlinkClick r:id="rId3"/>
              </a:rPr>
              <a:t>barrettj@berkeley.edu</a:t>
            </a:r>
            <a:r>
              <a:rPr lang="en-US" sz="3800" cap="none" dirty="0" smtClean="0"/>
              <a:t/>
            </a:r>
            <a:br>
              <a:rPr lang="en-US" sz="3800" cap="none" dirty="0" smtClean="0"/>
            </a:br>
            <a:r>
              <a:rPr lang="en-US" sz="3800" cap="none" dirty="0" smtClean="0"/>
              <a:t>Leslie Zeitler – </a:t>
            </a:r>
            <a:r>
              <a:rPr lang="en-US" sz="3800" cap="none" dirty="0" smtClean="0">
                <a:hlinkClick r:id="rId4"/>
              </a:rPr>
              <a:t>lzeitler@berkeley.edu</a:t>
            </a:r>
            <a:r>
              <a:rPr lang="en-US" sz="3800" cap="none" dirty="0" smtClean="0"/>
              <a:t/>
            </a:r>
            <a:br>
              <a:rPr lang="en-US" sz="3800" cap="none" dirty="0" smtClean="0"/>
            </a:br>
            <a:r>
              <a:rPr lang="en-US" sz="3800" cap="none" dirty="0" smtClean="0"/>
              <a:t>Cynthia Parry – </a:t>
            </a:r>
            <a:r>
              <a:rPr lang="en-US" sz="3800" cap="none" dirty="0" smtClean="0">
                <a:hlinkClick r:id="rId5"/>
              </a:rPr>
              <a:t>CFParry@msn.com</a:t>
            </a:r>
            <a:r>
              <a:rPr lang="en-US" sz="3800" cap="none" dirty="0" smtClean="0"/>
              <a:t> </a:t>
            </a:r>
            <a:endParaRPr lang="en-US" sz="3800" cap="none" dirty="0"/>
          </a:p>
        </p:txBody>
      </p:sp>
      <p:sp>
        <p:nvSpPr>
          <p:cNvPr id="3" name="Subtitle 2"/>
          <p:cNvSpPr>
            <a:spLocks noGrp="1"/>
          </p:cNvSpPr>
          <p:nvPr>
            <p:ph type="subTitle" idx="1"/>
          </p:nvPr>
        </p:nvSpPr>
        <p:spPr/>
        <p:txBody>
          <a:bodyPr/>
          <a:lstStyle/>
          <a:p>
            <a:endParaRPr lang="en-US" dirty="0"/>
          </a:p>
        </p:txBody>
      </p:sp>
      <p:pic>
        <p:nvPicPr>
          <p:cNvPr id="4" name="Picture 4" descr="CalSWEC_notype_new_nobkgrd"/>
          <p:cNvPicPr>
            <a:picLocks noChangeAspect="1" noChangeArrowheads="1"/>
          </p:cNvPicPr>
          <p:nvPr/>
        </p:nvPicPr>
        <p:blipFill>
          <a:blip r:embed="rId6" cstate="print"/>
          <a:srcRect/>
          <a:stretch>
            <a:fillRect/>
          </a:stretch>
        </p:blipFill>
        <p:spPr bwMode="auto">
          <a:xfrm>
            <a:off x="3573023" y="685800"/>
            <a:ext cx="1587500" cy="1905000"/>
          </a:xfrm>
          <a:prstGeom prst="rect">
            <a:avLst/>
          </a:prstGeom>
          <a:noFill/>
          <a:ln w="9525">
            <a:noFill/>
            <a:miter lim="800000"/>
            <a:headEnd/>
            <a:tailEnd/>
          </a:ln>
        </p:spPr>
      </p:pic>
    </p:spTree>
    <p:extLst>
      <p:ext uri="{BB962C8B-B14F-4D97-AF65-F5344CB8AC3E}">
        <p14:creationId xmlns:p14="http://schemas.microsoft.com/office/powerpoint/2010/main" val="119634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DAFB450-F4C1-4F4E-871F-FE9FC3C432F6}" type="slidenum">
              <a:rPr lang="en-US" smtClean="0">
                <a:latin typeface="Arial Black" pitchFamily="34" charset="0"/>
              </a:rPr>
              <a:pPr/>
              <a:t>4</a:t>
            </a:fld>
            <a:endParaRPr lang="en-US" smtClean="0">
              <a:latin typeface="Arial Black" pitchFamily="34" charset="0"/>
            </a:endParaRPr>
          </a:p>
        </p:txBody>
      </p:sp>
      <p:sp>
        <p:nvSpPr>
          <p:cNvPr id="6148" name="Rectangle 2"/>
          <p:cNvSpPr>
            <a:spLocks noGrp="1" noChangeArrowheads="1"/>
          </p:cNvSpPr>
          <p:nvPr>
            <p:ph type="title"/>
          </p:nvPr>
        </p:nvSpPr>
        <p:spPr>
          <a:xfrm>
            <a:off x="381000" y="228600"/>
            <a:ext cx="8458200" cy="990600"/>
          </a:xfrm>
        </p:spPr>
        <p:txBody>
          <a:bodyPr/>
          <a:lstStyle/>
          <a:p>
            <a:pPr eaLnBrk="1" hangingPunct="1"/>
            <a:r>
              <a:rPr lang="en-US" sz="4000" dirty="0" smtClean="0">
                <a:latin typeface="Calibri" pitchFamily="34" charset="0"/>
              </a:rPr>
              <a:t>Key Partners in California’s Child Welfare In-Service Training Evaluation</a:t>
            </a:r>
          </a:p>
        </p:txBody>
      </p:sp>
      <p:pic>
        <p:nvPicPr>
          <p:cNvPr id="6149" name="Picture 4" descr="BAA_banner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752600"/>
            <a:ext cx="1130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5" descr="CCTAne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1981200"/>
            <a:ext cx="12192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IUClogo6_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3505200"/>
            <a:ext cx="91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000" y="5029200"/>
            <a:ext cx="63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2400" y="5257800"/>
            <a:ext cx="76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9" descr="Academy Collateral Full Colo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1200" y="49530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0" descr="pcwta logo revis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3200" y="335280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11" descr="cwd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0" y="3352800"/>
            <a:ext cx="76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12" descr="CDSS_logo_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76600" y="3276600"/>
            <a:ext cx="91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13" descr="CalSWEC_notype_new_nobkgr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67400" y="1828800"/>
            <a:ext cx="863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07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
          <p:cNvSpPr>
            <a:spLocks noGrp="1" noChangeArrowheads="1"/>
          </p:cNvSpPr>
          <p:nvPr>
            <p:ph type="sldNum" sz="quarter" idx="12"/>
          </p:nvPr>
        </p:nvSpPr>
        <p:spPr>
          <a:xfrm>
            <a:off x="0" y="1143000"/>
            <a:ext cx="533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443C1F0-D1BD-4763-BE45-8C4F9907525B}" type="slidenum">
              <a:rPr lang="en-US" smtClean="0">
                <a:latin typeface="Arial Black" pitchFamily="34" charset="0"/>
              </a:rPr>
              <a:pPr/>
              <a:t>5</a:t>
            </a:fld>
            <a:endParaRPr lang="en-US" dirty="0" smtClean="0">
              <a:latin typeface="Arial Black" pitchFamily="34" charset="0"/>
            </a:endParaRPr>
          </a:p>
        </p:txBody>
      </p:sp>
      <p:sp>
        <p:nvSpPr>
          <p:cNvPr id="7172" name="Rectangle 2"/>
          <p:cNvSpPr>
            <a:spLocks noGrp="1" noChangeArrowheads="1"/>
          </p:cNvSpPr>
          <p:nvPr>
            <p:ph type="title"/>
          </p:nvPr>
        </p:nvSpPr>
        <p:spPr/>
        <p:txBody>
          <a:bodyPr/>
          <a:lstStyle/>
          <a:p>
            <a:pPr eaLnBrk="1" hangingPunct="1"/>
            <a:r>
              <a:rPr lang="en-US" sz="4000" dirty="0" smtClean="0">
                <a:latin typeface="Calibri" pitchFamily="34" charset="0"/>
              </a:rPr>
              <a:t>Importance to Practice Community…</a:t>
            </a:r>
          </a:p>
        </p:txBody>
      </p:sp>
      <p:sp>
        <p:nvSpPr>
          <p:cNvPr id="7173" name="Rectangle 3"/>
          <p:cNvSpPr>
            <a:spLocks noGrp="1" noChangeArrowheads="1"/>
          </p:cNvSpPr>
          <p:nvPr>
            <p:ph type="body" idx="1"/>
          </p:nvPr>
        </p:nvSpPr>
        <p:spPr/>
        <p:txBody>
          <a:bodyPr/>
          <a:lstStyle/>
          <a:p>
            <a:pPr eaLnBrk="1" hangingPunct="1"/>
            <a:r>
              <a:rPr lang="en-US" sz="2800" dirty="0" smtClean="0"/>
              <a:t>Why are training evaluation efforts important to practitioners and administrators?</a:t>
            </a:r>
          </a:p>
          <a:p>
            <a:pPr lvl="1" eaLnBrk="1" hangingPunct="1"/>
            <a:r>
              <a:rPr lang="en-US" sz="2800" dirty="0" smtClean="0"/>
              <a:t>Must assure that they meet regulations </a:t>
            </a:r>
          </a:p>
          <a:p>
            <a:pPr lvl="1" eaLnBrk="1" hangingPunct="1"/>
            <a:r>
              <a:rPr lang="en-US" sz="2800" dirty="0" smtClean="0"/>
              <a:t>Allow them to participate in curriculum review and revision and make adjustments to content</a:t>
            </a:r>
          </a:p>
          <a:p>
            <a:pPr lvl="1" eaLnBrk="1" hangingPunct="1"/>
            <a:r>
              <a:rPr lang="en-US" sz="2800" dirty="0" smtClean="0"/>
              <a:t>Assures them that the workforce is prepared</a:t>
            </a:r>
          </a:p>
          <a:p>
            <a:pPr lvl="1" eaLnBrk="1" hangingPunct="1"/>
            <a:r>
              <a:rPr lang="en-US" sz="2800" dirty="0" smtClean="0"/>
              <a:t>Gives them structure for supporting Transfer of Learning</a:t>
            </a:r>
          </a:p>
          <a:p>
            <a:pPr lvl="1" eaLnBrk="1" hangingPunct="1"/>
            <a:r>
              <a:rPr lang="en-US" sz="2800" dirty="0" smtClean="0"/>
              <a:t>Makes the link to outcomes</a:t>
            </a:r>
            <a:endParaRPr lang="en-US" sz="2800" i="1" dirty="0" smtClean="0"/>
          </a:p>
          <a:p>
            <a:pPr lvl="1" eaLnBrk="1" hangingPunct="1"/>
            <a:endParaRPr lang="en-US" i="1" dirty="0" smtClean="0">
              <a:latin typeface="Calibri" pitchFamily="34" charset="0"/>
            </a:endParaRPr>
          </a:p>
        </p:txBody>
      </p:sp>
    </p:spTree>
    <p:extLst>
      <p:ext uri="{BB962C8B-B14F-4D97-AF65-F5344CB8AC3E}">
        <p14:creationId xmlns:p14="http://schemas.microsoft.com/office/powerpoint/2010/main" val="257069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1E4437B-A5EC-4E38-B507-7C36D309EA16}" type="slidenum">
              <a:rPr lang="en-US" smtClean="0">
                <a:latin typeface="Arial Black" pitchFamily="34" charset="0"/>
              </a:rPr>
              <a:pPr/>
              <a:t>6</a:t>
            </a:fld>
            <a:endParaRPr lang="en-US" smtClean="0">
              <a:latin typeface="Arial Black" pitchFamily="34" charset="0"/>
            </a:endParaRPr>
          </a:p>
        </p:txBody>
      </p:sp>
      <p:sp>
        <p:nvSpPr>
          <p:cNvPr id="8196" name="Rectangle 2"/>
          <p:cNvSpPr>
            <a:spLocks noGrp="1" noChangeArrowheads="1"/>
          </p:cNvSpPr>
          <p:nvPr>
            <p:ph type="title"/>
          </p:nvPr>
        </p:nvSpPr>
        <p:spPr/>
        <p:txBody>
          <a:bodyPr/>
          <a:lstStyle/>
          <a:p>
            <a:pPr eaLnBrk="1" hangingPunct="1"/>
            <a:r>
              <a:rPr lang="en-US" sz="4000" dirty="0" smtClean="0">
                <a:latin typeface="Calibri" pitchFamily="34" charset="0"/>
              </a:rPr>
              <a:t>Key Steps</a:t>
            </a:r>
          </a:p>
        </p:txBody>
      </p:sp>
      <p:sp>
        <p:nvSpPr>
          <p:cNvPr id="8197" name="Rectangle 3"/>
          <p:cNvSpPr>
            <a:spLocks noGrp="1" noChangeArrowheads="1"/>
          </p:cNvSpPr>
          <p:nvPr>
            <p:ph type="body" idx="1"/>
          </p:nvPr>
        </p:nvSpPr>
        <p:spPr>
          <a:xfrm>
            <a:off x="609600" y="1752600"/>
            <a:ext cx="7924800" cy="4648200"/>
          </a:xfrm>
        </p:spPr>
        <p:txBody>
          <a:bodyPr/>
          <a:lstStyle/>
          <a:p>
            <a:pPr eaLnBrk="1" hangingPunct="1">
              <a:lnSpc>
                <a:spcPct val="80000"/>
              </a:lnSpc>
            </a:pPr>
            <a:r>
              <a:rPr lang="en-US" sz="2400" dirty="0" smtClean="0"/>
              <a:t>2001 - Macro Evaluation Team convenes, begins planning.  </a:t>
            </a:r>
          </a:p>
          <a:p>
            <a:pPr eaLnBrk="1" hangingPunct="1">
              <a:lnSpc>
                <a:spcPct val="80000"/>
              </a:lnSpc>
            </a:pPr>
            <a:r>
              <a:rPr lang="en-US" sz="2400" dirty="0" smtClean="0"/>
              <a:t>2002 - PIP mandates development &amp; Implementation of </a:t>
            </a:r>
            <a:r>
              <a:rPr lang="en-US" sz="2400" i="1" dirty="0" smtClean="0"/>
              <a:t>Framework for Training Evaluation </a:t>
            </a:r>
            <a:r>
              <a:rPr lang="en-US" sz="2400" dirty="0" smtClean="0">
                <a:hlinkClick r:id="" action="ppaction://noaction"/>
              </a:rPr>
              <a:t>[1]</a:t>
            </a:r>
            <a:r>
              <a:rPr lang="en-US" sz="2400" dirty="0" smtClean="0"/>
              <a:t> </a:t>
            </a:r>
            <a:endParaRPr lang="en-US" sz="2400" i="1" dirty="0" smtClean="0"/>
          </a:p>
          <a:p>
            <a:pPr eaLnBrk="1" hangingPunct="1">
              <a:lnSpc>
                <a:spcPct val="80000"/>
              </a:lnSpc>
            </a:pPr>
            <a:r>
              <a:rPr lang="en-US" sz="2400" dirty="0" smtClean="0"/>
              <a:t>2004 – Framework Completed and Adopted</a:t>
            </a:r>
          </a:p>
          <a:p>
            <a:pPr eaLnBrk="1" hangingPunct="1">
              <a:lnSpc>
                <a:spcPct val="80000"/>
              </a:lnSpc>
            </a:pPr>
            <a:r>
              <a:rPr lang="en-US" sz="2400" dirty="0" smtClean="0"/>
              <a:t>2004 to 2009 – Partners implement Framework</a:t>
            </a:r>
          </a:p>
          <a:p>
            <a:pPr eaLnBrk="1" hangingPunct="1">
              <a:lnSpc>
                <a:spcPct val="80000"/>
              </a:lnSpc>
            </a:pPr>
            <a:r>
              <a:rPr lang="en-US" sz="2400" dirty="0" smtClean="0"/>
              <a:t>Late 2008/Early 2009 – Begin Strategic Planning process for next 2-year period</a:t>
            </a:r>
          </a:p>
          <a:p>
            <a:pPr eaLnBrk="1" hangingPunct="1">
              <a:lnSpc>
                <a:spcPct val="80000"/>
              </a:lnSpc>
            </a:pPr>
            <a:r>
              <a:rPr lang="en-US" sz="2400" dirty="0" smtClean="0"/>
              <a:t>Fall 2009 – Implementation of next strategic plan commences</a:t>
            </a:r>
          </a:p>
          <a:p>
            <a:pPr eaLnBrk="1" hangingPunct="1">
              <a:lnSpc>
                <a:spcPct val="80000"/>
              </a:lnSpc>
            </a:pPr>
            <a:r>
              <a:rPr lang="en-US" sz="2400" dirty="0" smtClean="0"/>
              <a:t>Fall 2011 – Process begins on next strategic plan</a:t>
            </a:r>
            <a:r>
              <a:rPr lang="en-US" sz="2000" dirty="0" smtClean="0"/>
              <a:t> </a:t>
            </a:r>
          </a:p>
          <a:p>
            <a:pPr eaLnBrk="1" hangingPunct="1">
              <a:lnSpc>
                <a:spcPct val="80000"/>
              </a:lnSpc>
              <a:buFont typeface="Wingdings" pitchFamily="2" charset="2"/>
              <a:buNone/>
            </a:pPr>
            <a:endParaRPr lang="en-US" sz="1000" dirty="0" smtClean="0">
              <a:latin typeface="Calibri" pitchFamily="34" charset="0"/>
            </a:endParaRPr>
          </a:p>
          <a:p>
            <a:pPr eaLnBrk="1" hangingPunct="1">
              <a:lnSpc>
                <a:spcPct val="80000"/>
              </a:lnSpc>
              <a:buFont typeface="Wingdings" pitchFamily="2" charset="2"/>
              <a:buNone/>
            </a:pPr>
            <a:r>
              <a:rPr lang="en-US" sz="2000" dirty="0" smtClean="0">
                <a:latin typeface="Calibri" pitchFamily="34" charset="0"/>
              </a:rPr>
              <a:t>	</a:t>
            </a:r>
            <a:r>
              <a:rPr lang="en-US" sz="1600" dirty="0" smtClean="0">
                <a:latin typeface="Calibri" pitchFamily="34" charset="0"/>
                <a:hlinkClick r:id="" action="ppaction://noaction"/>
              </a:rPr>
              <a:t>[</a:t>
            </a:r>
            <a:r>
              <a:rPr lang="en-US" sz="1600" dirty="0" smtClean="0">
                <a:hlinkClick r:id="" action="ppaction://noaction"/>
              </a:rPr>
              <a:t>1]</a:t>
            </a:r>
            <a:r>
              <a:rPr lang="en-US" sz="1600" dirty="0" smtClean="0"/>
              <a:t> Parry, C. &amp; </a:t>
            </a:r>
            <a:r>
              <a:rPr lang="en-US" sz="1600" dirty="0" err="1" smtClean="0"/>
              <a:t>Berdie</a:t>
            </a:r>
            <a:r>
              <a:rPr lang="en-US" sz="1600" dirty="0" smtClean="0"/>
              <a:t>, J. (2004). </a:t>
            </a:r>
            <a:r>
              <a:rPr lang="en-US" sz="1600" i="1" dirty="0" smtClean="0"/>
              <a:t>Training evaluation framework report</a:t>
            </a:r>
            <a:r>
              <a:rPr lang="en-US" sz="1600" dirty="0" smtClean="0"/>
              <a:t>. Berkeley, CA: California Social Work Education Center.</a:t>
            </a:r>
          </a:p>
        </p:txBody>
      </p:sp>
    </p:spTree>
    <p:extLst>
      <p:ext uri="{BB962C8B-B14F-4D97-AF65-F5344CB8AC3E}">
        <p14:creationId xmlns:p14="http://schemas.microsoft.com/office/powerpoint/2010/main" val="2814246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5DCA04-CB5B-4CBD-98A4-5BCF3FB052A4}" type="slidenum">
              <a:rPr lang="en-US" smtClean="0">
                <a:latin typeface="Arial Black" pitchFamily="34" charset="0"/>
              </a:rPr>
              <a:pPr/>
              <a:t>7</a:t>
            </a:fld>
            <a:endParaRPr lang="en-US" smtClean="0">
              <a:latin typeface="Arial Black" pitchFamily="34" charset="0"/>
            </a:endParaRPr>
          </a:p>
        </p:txBody>
      </p:sp>
      <p:sp>
        <p:nvSpPr>
          <p:cNvPr id="9220" name="Rectangle 4"/>
          <p:cNvSpPr>
            <a:spLocks noGrp="1" noChangeArrowheads="1"/>
          </p:cNvSpPr>
          <p:nvPr>
            <p:ph type="title"/>
          </p:nvPr>
        </p:nvSpPr>
        <p:spPr/>
        <p:txBody>
          <a:bodyPr/>
          <a:lstStyle/>
          <a:p>
            <a:pPr eaLnBrk="1" hangingPunct="1"/>
            <a:r>
              <a:rPr lang="en-US" sz="4000" dirty="0" smtClean="0">
                <a:latin typeface="Calibri" pitchFamily="34" charset="0"/>
              </a:rPr>
              <a:t>Timeline of Activities</a:t>
            </a:r>
          </a:p>
        </p:txBody>
      </p:sp>
      <p:graphicFrame>
        <p:nvGraphicFramePr>
          <p:cNvPr id="9221" name="Object 16"/>
          <p:cNvGraphicFramePr>
            <a:graphicFrameLocks noGrp="1" noChangeAspect="1"/>
          </p:cNvGraphicFramePr>
          <p:nvPr>
            <p:ph sz="half" idx="4294967295"/>
            <p:extLst>
              <p:ext uri="{D42A27DB-BD31-4B8C-83A1-F6EECF244321}">
                <p14:modId xmlns:p14="http://schemas.microsoft.com/office/powerpoint/2010/main" val="618453188"/>
              </p:ext>
            </p:extLst>
          </p:nvPr>
        </p:nvGraphicFramePr>
        <p:xfrm>
          <a:off x="381000" y="2209800"/>
          <a:ext cx="8229600" cy="3048000"/>
        </p:xfrm>
        <a:graphic>
          <a:graphicData uri="http://schemas.openxmlformats.org/presentationml/2006/ole">
            <mc:AlternateContent xmlns:mc="http://schemas.openxmlformats.org/markup-compatibility/2006">
              <mc:Choice xmlns:v="urn:schemas-microsoft-com:vml" Requires="v">
                <p:oleObj spid="_x0000_s70671" name="Visio" r:id="rId4" imgW="9276588" imgH="1698498" progId="Visio.Drawing.11">
                  <p:embed/>
                </p:oleObj>
              </mc:Choice>
              <mc:Fallback>
                <p:oleObj name="Visio" r:id="rId4" imgW="9276588" imgH="1698498" progId="Visio.Drawing.11">
                  <p:embed/>
                  <p:pic>
                    <p:nvPicPr>
                      <p:cNvPr id="0" name="Picture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09800"/>
                        <a:ext cx="8229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88614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B649FD-7677-412D-B775-BA76FF68FAAA}" type="slidenum">
              <a:rPr lang="en-US" smtClean="0">
                <a:latin typeface="Arial Black" pitchFamily="34" charset="0"/>
              </a:rPr>
              <a:pPr/>
              <a:t>8</a:t>
            </a:fld>
            <a:endParaRPr lang="en-US" smtClean="0">
              <a:latin typeface="Arial Black" pitchFamily="34" charset="0"/>
            </a:endParaRPr>
          </a:p>
        </p:txBody>
      </p:sp>
      <p:sp>
        <p:nvSpPr>
          <p:cNvPr id="10243" name="Rectangle 2"/>
          <p:cNvSpPr>
            <a:spLocks noGrp="1" noChangeArrowheads="1"/>
          </p:cNvSpPr>
          <p:nvPr>
            <p:ph type="title"/>
          </p:nvPr>
        </p:nvSpPr>
        <p:spPr/>
        <p:txBody>
          <a:bodyPr/>
          <a:lstStyle/>
          <a:p>
            <a:pPr eaLnBrk="1" hangingPunct="1"/>
            <a:r>
              <a:rPr lang="en-US" sz="4000" dirty="0" smtClean="0">
                <a:latin typeface="Calibri" pitchFamily="34" charset="0"/>
              </a:rPr>
              <a:t>Framework Decision Points</a:t>
            </a:r>
          </a:p>
        </p:txBody>
      </p:sp>
      <p:sp>
        <p:nvSpPr>
          <p:cNvPr id="10244" name="Rectangle 3"/>
          <p:cNvSpPr>
            <a:spLocks noGrp="1" noChangeArrowheads="1"/>
          </p:cNvSpPr>
          <p:nvPr>
            <p:ph sz="quarter" idx="1"/>
          </p:nvPr>
        </p:nvSpPr>
        <p:spPr>
          <a:xfrm>
            <a:off x="533400" y="1371600"/>
            <a:ext cx="8001000" cy="4724400"/>
          </a:xfrm>
        </p:spPr>
        <p:txBody>
          <a:bodyPr/>
          <a:lstStyle/>
          <a:p>
            <a:pPr eaLnBrk="1" hangingPunct="1">
              <a:lnSpc>
                <a:spcPct val="70000"/>
              </a:lnSpc>
            </a:pPr>
            <a:endParaRPr lang="en-US" sz="3600" dirty="0" smtClean="0">
              <a:latin typeface="Calibri" pitchFamily="34" charset="0"/>
            </a:endParaRPr>
          </a:p>
          <a:p>
            <a:pPr eaLnBrk="1" hangingPunct="1">
              <a:lnSpc>
                <a:spcPct val="70000"/>
              </a:lnSpc>
            </a:pPr>
            <a:r>
              <a:rPr lang="en-US" sz="3600" dirty="0" smtClean="0"/>
              <a:t>What is the purpose of the evaluation?</a:t>
            </a:r>
          </a:p>
          <a:p>
            <a:pPr lvl="1" eaLnBrk="1" hangingPunct="1">
              <a:lnSpc>
                <a:spcPct val="70000"/>
              </a:lnSpc>
            </a:pPr>
            <a:r>
              <a:rPr lang="en-US" dirty="0" smtClean="0"/>
              <a:t>Providing feedback</a:t>
            </a:r>
          </a:p>
          <a:p>
            <a:pPr lvl="2" eaLnBrk="1" hangingPunct="1">
              <a:lnSpc>
                <a:spcPct val="70000"/>
              </a:lnSpc>
            </a:pPr>
            <a:r>
              <a:rPr lang="en-US" sz="2800" dirty="0" smtClean="0"/>
              <a:t>System or course improvement</a:t>
            </a:r>
          </a:p>
          <a:p>
            <a:pPr lvl="2" eaLnBrk="1" hangingPunct="1">
              <a:lnSpc>
                <a:spcPct val="70000"/>
              </a:lnSpc>
            </a:pPr>
            <a:r>
              <a:rPr lang="en-US" sz="2800" dirty="0" smtClean="0"/>
              <a:t>Staff learning/skill mastery</a:t>
            </a:r>
          </a:p>
          <a:p>
            <a:pPr lvl="1" eaLnBrk="1" hangingPunct="1">
              <a:lnSpc>
                <a:spcPct val="70000"/>
              </a:lnSpc>
            </a:pPr>
            <a:r>
              <a:rPr lang="en-US" dirty="0" smtClean="0"/>
              <a:t>Accountability</a:t>
            </a:r>
          </a:p>
          <a:p>
            <a:pPr lvl="2" eaLnBrk="1" hangingPunct="1">
              <a:lnSpc>
                <a:spcPct val="70000"/>
              </a:lnSpc>
            </a:pPr>
            <a:r>
              <a:rPr lang="en-US" sz="2800" dirty="0" smtClean="0"/>
              <a:t>Documentation of training effectiveness</a:t>
            </a:r>
          </a:p>
          <a:p>
            <a:pPr lvl="2" eaLnBrk="1" hangingPunct="1">
              <a:lnSpc>
                <a:spcPct val="70000"/>
              </a:lnSpc>
            </a:pPr>
            <a:r>
              <a:rPr lang="en-US" sz="2800" dirty="0" smtClean="0"/>
              <a:t>Evidence of individual competence</a:t>
            </a:r>
          </a:p>
          <a:p>
            <a:pPr lvl="1" eaLnBrk="1" hangingPunct="1">
              <a:lnSpc>
                <a:spcPct val="70000"/>
              </a:lnSpc>
            </a:pPr>
            <a:r>
              <a:rPr lang="en-US" dirty="0" smtClean="0"/>
              <a:t>Supporting planning and decision-making</a:t>
            </a:r>
          </a:p>
          <a:p>
            <a:pPr lvl="2" eaLnBrk="1" hangingPunct="1">
              <a:lnSpc>
                <a:spcPct val="70000"/>
              </a:lnSpc>
            </a:pPr>
            <a:r>
              <a:rPr lang="en-US" sz="2800" dirty="0" smtClean="0"/>
              <a:t>Program development</a:t>
            </a:r>
          </a:p>
          <a:p>
            <a:pPr lvl="2" eaLnBrk="1" hangingPunct="1">
              <a:lnSpc>
                <a:spcPct val="70000"/>
              </a:lnSpc>
            </a:pPr>
            <a:r>
              <a:rPr lang="en-US" sz="2800" dirty="0" smtClean="0"/>
              <a:t>Individual needs/skill gaps</a:t>
            </a:r>
          </a:p>
        </p:txBody>
      </p:sp>
    </p:spTree>
    <p:extLst>
      <p:ext uri="{BB962C8B-B14F-4D97-AF65-F5344CB8AC3E}">
        <p14:creationId xmlns:p14="http://schemas.microsoft.com/office/powerpoint/2010/main" val="297658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sz="4000" dirty="0" smtClean="0">
                <a:latin typeface="Calibri" pitchFamily="34" charset="0"/>
              </a:rPr>
              <a:t>Framework Decision Points</a:t>
            </a:r>
          </a:p>
        </p:txBody>
      </p:sp>
      <p:sp>
        <p:nvSpPr>
          <p:cNvPr id="11268" name="Rectangle 3"/>
          <p:cNvSpPr>
            <a:spLocks noGrp="1" noChangeArrowheads="1"/>
          </p:cNvSpPr>
          <p:nvPr>
            <p:ph sz="quarter" idx="1"/>
          </p:nvPr>
        </p:nvSpPr>
        <p:spPr/>
        <p:txBody>
          <a:bodyPr/>
          <a:lstStyle/>
          <a:p>
            <a:pPr eaLnBrk="1" hangingPunct="1">
              <a:lnSpc>
                <a:spcPct val="70000"/>
              </a:lnSpc>
              <a:spcBef>
                <a:spcPts val="1200"/>
              </a:spcBef>
            </a:pPr>
            <a:endParaRPr lang="en-US" sz="3600" dirty="0" smtClean="0">
              <a:latin typeface="Calibri" pitchFamily="34" charset="0"/>
            </a:endParaRPr>
          </a:p>
          <a:p>
            <a:pPr eaLnBrk="1" hangingPunct="1">
              <a:lnSpc>
                <a:spcPct val="70000"/>
              </a:lnSpc>
              <a:spcBef>
                <a:spcPts val="1200"/>
              </a:spcBef>
            </a:pPr>
            <a:r>
              <a:rPr lang="en-US" sz="3600" dirty="0" smtClean="0"/>
              <a:t>How rigorous will the evaluation need to be to ensure valid decisions?</a:t>
            </a:r>
          </a:p>
          <a:p>
            <a:pPr lvl="1" eaLnBrk="1" hangingPunct="1">
              <a:lnSpc>
                <a:spcPct val="70000"/>
              </a:lnSpc>
            </a:pPr>
            <a:r>
              <a:rPr lang="en-US" dirty="0" smtClean="0"/>
              <a:t>Stakes/consequences for participants</a:t>
            </a:r>
          </a:p>
          <a:p>
            <a:pPr lvl="1" eaLnBrk="1" hangingPunct="1">
              <a:lnSpc>
                <a:spcPct val="70000"/>
              </a:lnSpc>
            </a:pPr>
            <a:endParaRPr lang="en-US" dirty="0" smtClean="0"/>
          </a:p>
          <a:p>
            <a:pPr eaLnBrk="1" hangingPunct="1">
              <a:lnSpc>
                <a:spcPct val="70000"/>
              </a:lnSpc>
              <a:spcBef>
                <a:spcPts val="1200"/>
              </a:spcBef>
            </a:pPr>
            <a:r>
              <a:rPr lang="en-US" sz="3600" dirty="0" smtClean="0"/>
              <a:t>What will be the focus/scope of the evaluation?</a:t>
            </a:r>
          </a:p>
          <a:p>
            <a:pPr lvl="1" eaLnBrk="1" hangingPunct="1">
              <a:lnSpc>
                <a:spcPct val="70000"/>
              </a:lnSpc>
            </a:pPr>
            <a:r>
              <a:rPr lang="en-US" dirty="0" smtClean="0"/>
              <a:t>Training system</a:t>
            </a:r>
          </a:p>
          <a:p>
            <a:pPr lvl="1" eaLnBrk="1" hangingPunct="1">
              <a:lnSpc>
                <a:spcPct val="70000"/>
              </a:lnSpc>
            </a:pPr>
            <a:r>
              <a:rPr lang="en-US" dirty="0" smtClean="0"/>
              <a:t>Course or series of courses </a:t>
            </a:r>
          </a:p>
          <a:p>
            <a:pPr lvl="1" eaLnBrk="1" hangingPunct="1">
              <a:lnSpc>
                <a:spcPct val="70000"/>
              </a:lnSpc>
            </a:pPr>
            <a:r>
              <a:rPr lang="en-US" dirty="0" smtClean="0"/>
              <a:t>Content area</a:t>
            </a:r>
          </a:p>
          <a:p>
            <a:pPr lvl="1" eaLnBrk="1" hangingPunct="1">
              <a:lnSpc>
                <a:spcPct val="70000"/>
              </a:lnSpc>
            </a:pPr>
            <a:r>
              <a:rPr lang="en-US" dirty="0" smtClean="0"/>
              <a:t>Specific KSA/learning objective</a:t>
            </a:r>
          </a:p>
        </p:txBody>
      </p:sp>
      <p:sp>
        <p:nvSpPr>
          <p:cNvPr id="11266" name="Rectangle 10"/>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D90CC57-0C30-42FD-B219-609BE0888BEA}" type="slidenum">
              <a:rPr lang="en-US" smtClean="0">
                <a:latin typeface="Arial Black" pitchFamily="34" charset="0"/>
              </a:rPr>
              <a:pPr/>
              <a:t>9</a:t>
            </a:fld>
            <a:endParaRPr lang="en-US" smtClean="0">
              <a:latin typeface="Arial Black" pitchFamily="34" charset="0"/>
            </a:endParaRPr>
          </a:p>
        </p:txBody>
      </p:sp>
    </p:spTree>
    <p:extLst>
      <p:ext uri="{BB962C8B-B14F-4D97-AF65-F5344CB8AC3E}">
        <p14:creationId xmlns:p14="http://schemas.microsoft.com/office/powerpoint/2010/main" val="2568711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Concourse</Template>
  <TotalTime>1214</TotalTime>
  <Words>2911</Words>
  <Application>Microsoft Office PowerPoint</Application>
  <PresentationFormat>On-screen Show (4:3)</PresentationFormat>
  <Paragraphs>407</Paragraphs>
  <Slides>38</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Median</vt:lpstr>
      <vt:lpstr>Visio</vt:lpstr>
      <vt:lpstr>Assuring that Training Has Impact: Evaluating a Large and Complex Training System</vt:lpstr>
      <vt:lpstr>Objectives</vt:lpstr>
      <vt:lpstr>Why evaluate child welfare training?</vt:lpstr>
      <vt:lpstr>Key Partners in California’s Child Welfare In-Service Training Evaluation</vt:lpstr>
      <vt:lpstr>Importance to Practice Community…</vt:lpstr>
      <vt:lpstr>Key Steps</vt:lpstr>
      <vt:lpstr>Timeline of Activities</vt:lpstr>
      <vt:lpstr>Framework Decision Points</vt:lpstr>
      <vt:lpstr>Framework Decision Points</vt:lpstr>
      <vt:lpstr>Framework Decision Points (cont.)</vt:lpstr>
      <vt:lpstr>Framework Decision Points (cont.)</vt:lpstr>
      <vt:lpstr>Framework Decisions in California</vt:lpstr>
      <vt:lpstr>Evaluation Rigor</vt:lpstr>
      <vt:lpstr>Framework Decisions in CA</vt:lpstr>
      <vt:lpstr>Framework Decisions in CA</vt:lpstr>
      <vt:lpstr>Framework Decisions in CA</vt:lpstr>
      <vt:lpstr>Venn Diagram of Standardization</vt:lpstr>
      <vt:lpstr>Framework Decisions in California</vt:lpstr>
      <vt:lpstr>Let’s see how far we’ve come…</vt:lpstr>
      <vt:lpstr>What do we know now? (Summary of Progress/Results by Level)</vt:lpstr>
      <vt:lpstr>Summary of Progress/Results, cont’d</vt:lpstr>
      <vt:lpstr>Summary of Progress/Results, cont’d</vt:lpstr>
      <vt:lpstr>Summary of Progress/Results, cont’d</vt:lpstr>
      <vt:lpstr>Summary of Progress/Results, cont’d</vt:lpstr>
      <vt:lpstr>Summary of Progress/Results, cont’d</vt:lpstr>
      <vt:lpstr>Sample Report</vt:lpstr>
      <vt:lpstr>Where are We Going?</vt:lpstr>
      <vt:lpstr>Where Are We Going (by Level)?</vt:lpstr>
      <vt:lpstr>Where Are We Going? (cont’d…)</vt:lpstr>
      <vt:lpstr>Where Are We Going? (cont’d…)</vt:lpstr>
      <vt:lpstr>Where Are We Going? (cont’d…)</vt:lpstr>
      <vt:lpstr>Where Are We Going? (cont’d…)</vt:lpstr>
      <vt:lpstr>Where Are We Going? (cont’d…)</vt:lpstr>
      <vt:lpstr>Where Are We Going? (cont’d…)</vt:lpstr>
      <vt:lpstr>Exercise</vt:lpstr>
      <vt:lpstr>We’re going to keep an eye on outcomes for children &amp; families…</vt:lpstr>
      <vt:lpstr>For More Information…</vt:lpstr>
      <vt:lpstr>http://calswec.berkeley.edu  Barrett Johnson – barrettj@berkeley.edu Leslie Zeitler – lzeitler@berkeley.edu Cynthia Parry – CFParry@msn.com </vt:lpstr>
    </vt:vector>
  </TitlesOfParts>
  <Company>CDSS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Quality Case Review May 4, 2009</dc:title>
  <dc:creator>Administrator</dc:creator>
  <cp:lastModifiedBy>Barrett L. JOHNSON</cp:lastModifiedBy>
  <cp:revision>129</cp:revision>
  <dcterms:created xsi:type="dcterms:W3CDTF">2009-04-30T17:02:21Z</dcterms:created>
  <dcterms:modified xsi:type="dcterms:W3CDTF">2011-08-18T23:56:02Z</dcterms:modified>
</cp:coreProperties>
</file>