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3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F" initials="CF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9964" autoAdjust="0"/>
  </p:normalViewPr>
  <p:slideViewPr>
    <p:cSldViewPr>
      <p:cViewPr>
        <p:scale>
          <a:sx n="64" d="100"/>
          <a:sy n="64" d="100"/>
        </p:scale>
        <p:origin x="-15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50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8C8A-1B32-4FB9-9DEE-EE071816F9CC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96A53-E414-4224-8ACB-9E945B4AAF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5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Specifically, MSWs scored higher than other trainees on the:</a:t>
            </a:r>
            <a:endPara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Permanence and Placement pretest</a:t>
            </a:r>
            <a:endPara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and Youth Development Posttest, and </a:t>
            </a:r>
            <a:endPara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Engagement in Case Planning and Case Management pretest and posttest.</a:t>
            </a:r>
            <a:endPara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Differences were also observed between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CalSWEC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MSW-IV-E graduates and non-IV-E MSWs on the Permanence and Placement pretest.</a:t>
            </a:r>
          </a:p>
          <a:p>
            <a:pPr lvl="0"/>
            <a:endPara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95A3-7610-4B92-BC0C-18E28551C50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98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96A53-E414-4224-8ACB-9E945B4AAF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1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477D92-7D92-4DE2-9F90-5B82F8C5BD4C}" type="datetimeFigureOut">
              <a:rPr lang="en-US" smtClean="0"/>
              <a:pPr/>
              <a:t>1/28/2014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>
              <a:solidFill>
                <a:srgbClr val="3B6DA5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716A60-0FEF-4608-83B2-AE84F07AD5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1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477D92-7D92-4DE2-9F90-5B82F8C5BD4C}" type="datetimeFigureOut">
              <a:rPr lang="en-US" smtClean="0">
                <a:solidFill>
                  <a:prstClr val="black"/>
                </a:solidFill>
              </a:rPr>
              <a:pPr/>
              <a:t>1/28/2014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477D92-7D92-4DE2-9F90-5B82F8C5BD4C}" type="datetimeFigureOut">
              <a:rPr lang="en-US" smtClean="0">
                <a:solidFill>
                  <a:prstClr val="black"/>
                </a:solidFill>
              </a:rPr>
              <a:pPr/>
              <a:t>1/28/2014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8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477D92-7D92-4DE2-9F90-5B82F8C5BD4C}" type="datetimeFigureOut">
              <a:rPr lang="en-US" smtClean="0">
                <a:solidFill>
                  <a:prstClr val="black"/>
                </a:solidFill>
              </a:rPr>
              <a:pPr/>
              <a:t>1/28/2014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655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477D92-7D92-4DE2-9F90-5B82F8C5BD4C}" type="datetimeFigureOut">
              <a:rPr lang="en-US" smtClean="0">
                <a:solidFill>
                  <a:prstClr val="black"/>
                </a:solidFill>
              </a:rPr>
              <a:pPr/>
              <a:t>1/28/2014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68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477D92-7D92-4DE2-9F90-5B82F8C5BD4C}" type="datetimeFigureOut">
              <a:rPr lang="en-US" smtClean="0">
                <a:solidFill>
                  <a:prstClr val="black"/>
                </a:solidFill>
              </a:rPr>
              <a:pPr/>
              <a:t>1/28/2014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0298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477D92-7D92-4DE2-9F90-5B82F8C5BD4C}" type="datetimeFigureOut">
              <a:rPr lang="en-US" smtClean="0">
                <a:solidFill>
                  <a:prstClr val="black"/>
                </a:solidFill>
              </a:rPr>
              <a:pPr/>
              <a:t>1/28/2014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3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477D92-7D92-4DE2-9F90-5B82F8C5BD4C}" type="datetimeFigureOut">
              <a:rPr lang="en-US" smtClean="0">
                <a:solidFill>
                  <a:prstClr val="black"/>
                </a:solidFill>
              </a:rPr>
              <a:pPr/>
              <a:t>1/28/2014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322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477D92-7D92-4DE2-9F90-5B82F8C5BD4C}" type="datetimeFigureOut">
              <a:rPr lang="en-US" smtClean="0">
                <a:solidFill>
                  <a:prstClr val="black"/>
                </a:solidFill>
              </a:rPr>
              <a:pPr/>
              <a:t>1/28/2014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7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3477D92-7D92-4DE2-9F90-5B82F8C5BD4C}" type="datetimeFigureOut">
              <a:rPr lang="en-US" smtClean="0">
                <a:solidFill>
                  <a:prstClr val="black"/>
                </a:solidFill>
              </a:rPr>
              <a:pPr/>
              <a:t>1/28/2014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16A60-0FEF-4608-83B2-AE84F07AD5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54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477D92-7D92-4DE2-9F90-5B82F8C5BD4C}" type="datetimeFigureOut">
              <a:rPr lang="en-US" smtClean="0">
                <a:solidFill>
                  <a:prstClr val="black"/>
                </a:solidFill>
              </a:rPr>
              <a:pPr/>
              <a:t>1/28/2014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716A60-0FEF-4608-83B2-AE84F07AD5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3477D92-7D92-4DE2-9F90-5B82F8C5BD4C}" type="datetimeFigureOut">
              <a:rPr lang="en-US" smtClean="0">
                <a:solidFill>
                  <a:prstClr val="black"/>
                </a:solidFill>
              </a:rPr>
              <a:pPr/>
              <a:t>1/28/2014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2716A60-0FEF-4608-83B2-AE84F07AD5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2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380999"/>
            <a:ext cx="4669033" cy="1005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Highlights of Test Results for Common Core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February, 2014</a:t>
            </a:r>
          </a:p>
        </p:txBody>
      </p:sp>
    </p:spTree>
    <p:extLst>
      <p:ext uri="{BB962C8B-B14F-4D97-AF65-F5344CB8AC3E}">
        <p14:creationId xmlns:p14="http://schemas.microsoft.com/office/powerpoint/2010/main" val="11169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024744" cy="95353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Background</a:t>
            </a:r>
            <a:endParaRPr lang="en-US" sz="4000" b="1" dirty="0">
              <a:solidFill>
                <a:srgbClr val="F07F09"/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001000" cy="377522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+mj-lt"/>
              </a:rPr>
              <a:t>2002 – CalSWEC, RTAs/IUC began development of CC training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Part of an overall strategic plan for child welfare training evaluation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Purpose: to develop rigorous methods to assess and report effectiveness of training so that the findings can be used to improve training &amp; training-related services.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920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Common Core </a:t>
            </a:r>
            <a:r>
              <a:rPr lang="en-US" sz="2000" dirty="0" smtClean="0"/>
              <a:t>test modules </a:t>
            </a:r>
            <a:r>
              <a:rPr lang="en-US" sz="2000" dirty="0"/>
              <a:t>include Family Engagement in Case Planning &amp; Case Management, Permanency &amp; Placement, and Child and Youth Development. </a:t>
            </a:r>
          </a:p>
          <a:p>
            <a:r>
              <a:rPr lang="en-US" sz="2000" dirty="0" smtClean="0"/>
              <a:t>Since FY11 – FY13, there were between 589 &amp; 682 </a:t>
            </a:r>
            <a:r>
              <a:rPr lang="en-US" sz="2000" dirty="0"/>
              <a:t>pretest-posttest </a:t>
            </a:r>
            <a:r>
              <a:rPr lang="en-US" sz="2000" dirty="0" smtClean="0"/>
              <a:t>pairs of CalSWEC </a:t>
            </a:r>
            <a:r>
              <a:rPr lang="en-US" sz="2000" dirty="0"/>
              <a:t>MSW-IV-E graduates, non-IV-E MSWs, and non-IV-E </a:t>
            </a:r>
            <a:r>
              <a:rPr lang="en-US" sz="2000" dirty="0" smtClean="0"/>
              <a:t>trainees</a:t>
            </a:r>
          </a:p>
          <a:p>
            <a:pPr lvl="1"/>
            <a:r>
              <a:rPr lang="en-US" sz="1600" dirty="0" smtClean="0"/>
              <a:t>All participants made significant gains from pre- to post-test.</a:t>
            </a:r>
          </a:p>
          <a:p>
            <a:r>
              <a:rPr lang="en-US" sz="2000" dirty="0" smtClean="0"/>
              <a:t>MSWs and MSW-IV-E graduates scored higher on some pre-tests (e.g., Permanency &amp; Placement and Family Engagement and Case Planning).</a:t>
            </a:r>
          </a:p>
          <a:p>
            <a:r>
              <a:rPr lang="en-US" sz="2000" dirty="0" smtClean="0"/>
              <a:t>On the Child Forensic Attitude Scale (CFAS), IV-E graduates showed significant gains in the areas of sensitivity, specificity and less skepticism toward reports of child abuse. Gains were significantly greater than those of non-IV-Es in sensitivity.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82673"/>
            <a:ext cx="4572001" cy="4256127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109728" lvl="0" indent="0">
              <a:buNone/>
            </a:pPr>
            <a:r>
              <a:rPr lang="en-US" sz="1800" dirty="0" smtClean="0"/>
              <a:t>Typical IV-E graduates: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 smtClean="0"/>
              <a:t>Identify </a:t>
            </a:r>
            <a:r>
              <a:rPr lang="en-US" sz="1800" dirty="0"/>
              <a:t>themselves </a:t>
            </a:r>
            <a:r>
              <a:rPr lang="en-US" sz="1800" dirty="0" smtClean="0"/>
              <a:t>as Hispanic / Latino or Caucasian</a:t>
            </a:r>
            <a:endParaRPr lang="en-US" sz="1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 smtClean="0"/>
              <a:t>Have </a:t>
            </a:r>
            <a:r>
              <a:rPr lang="en-US" sz="1800" dirty="0"/>
              <a:t>English as a </a:t>
            </a:r>
            <a:r>
              <a:rPr lang="en-US" sz="1800" dirty="0" smtClean="0"/>
              <a:t>first language </a:t>
            </a:r>
            <a:endParaRPr lang="en-US" sz="1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 smtClean="0"/>
              <a:t>In current </a:t>
            </a:r>
            <a:r>
              <a:rPr lang="en-US" sz="1800" dirty="0"/>
              <a:t>position for less than 6 months at the time of training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 smtClean="0"/>
              <a:t>Have not worked </a:t>
            </a:r>
            <a:r>
              <a:rPr lang="en-US" sz="1800" dirty="0"/>
              <a:t>in </a:t>
            </a:r>
            <a:r>
              <a:rPr lang="en-US" sz="1800" dirty="0" smtClean="0"/>
              <a:t>CW </a:t>
            </a:r>
            <a:r>
              <a:rPr lang="en-US" sz="1800" dirty="0"/>
              <a:t>prior to their current position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 smtClean="0"/>
              <a:t>Do not carry a </a:t>
            </a:r>
            <a:r>
              <a:rPr lang="en-US" sz="1800" dirty="0"/>
              <a:t>caseload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 smtClean="0"/>
              <a:t>Have </a:t>
            </a:r>
            <a:r>
              <a:rPr lang="en-US" sz="1800" dirty="0"/>
              <a:t>discussed their training needs with a supervisor prior to attending </a:t>
            </a:r>
            <a:r>
              <a:rPr lang="en-US" sz="1800" dirty="0" smtClean="0"/>
              <a:t>training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 smtClean="0"/>
              <a:t>Know </a:t>
            </a:r>
            <a:r>
              <a:rPr lang="en-US" sz="1800" dirty="0"/>
              <a:t>clients with whom they could apply what they </a:t>
            </a:r>
            <a:r>
              <a:rPr lang="en-US" sz="1800" dirty="0" smtClean="0"/>
              <a:t>have learned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IV-E graduate?*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1" y="5638800"/>
            <a:ext cx="4572000" cy="2539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1050" dirty="0" smtClean="0"/>
              <a:t>*</a:t>
            </a:r>
            <a:r>
              <a:rPr lang="en-US" sz="1050" dirty="0"/>
              <a:t>Since </a:t>
            </a:r>
            <a:r>
              <a:rPr lang="en-US" sz="1050" dirty="0" smtClean="0"/>
              <a:t>FY06-07</a:t>
            </a:r>
            <a:endParaRPr lang="en-US" sz="10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638800"/>
            <a:ext cx="1034814" cy="10058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35088" y="1925901"/>
            <a:ext cx="3557650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Compared with non-IV-Es, they are more likely to: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prstClr val="black"/>
                </a:solidFill>
              </a:rPr>
              <a:t>Have </a:t>
            </a:r>
            <a:r>
              <a:rPr lang="en-US" dirty="0">
                <a:solidFill>
                  <a:prstClr val="black"/>
                </a:solidFill>
              </a:rPr>
              <a:t>6 months or more of previous CW experience </a:t>
            </a:r>
            <a:endParaRPr lang="en-US" sz="2000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prstClr val="black"/>
                </a:solidFill>
              </a:rPr>
              <a:t>Be younger</a:t>
            </a:r>
            <a:endParaRPr lang="en-US" sz="2000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Know clients with whom they could apply what they had learned    </a:t>
            </a:r>
            <a:endParaRPr lang="en-US" sz="2000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prstClr val="black"/>
                </a:solidFill>
              </a:rPr>
              <a:t>Expect to find </a:t>
            </a:r>
            <a:r>
              <a:rPr lang="en-US" dirty="0">
                <a:solidFill>
                  <a:prstClr val="black"/>
                </a:solidFill>
              </a:rPr>
              <a:t>Core less worthwhile than non-Title IV-E trainees.</a:t>
            </a:r>
          </a:p>
        </p:txBody>
      </p:sp>
    </p:spTree>
    <p:extLst>
      <p:ext uri="{BB962C8B-B14F-4D97-AF65-F5344CB8AC3E}">
        <p14:creationId xmlns:p14="http://schemas.microsoft.com/office/powerpoint/2010/main" val="4299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62407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More MSW-IVE graduates:</a:t>
            </a:r>
          </a:p>
          <a:p>
            <a:pPr lvl="1"/>
            <a:r>
              <a:rPr lang="en-US" sz="2000" dirty="0" smtClean="0"/>
              <a:t>Identify </a:t>
            </a:r>
            <a:r>
              <a:rPr lang="en-US" sz="2000" dirty="0"/>
              <a:t>themselves as </a:t>
            </a:r>
            <a:r>
              <a:rPr lang="en-US" sz="2000" dirty="0" smtClean="0"/>
              <a:t>Hispanic/Latino</a:t>
            </a:r>
          </a:p>
          <a:p>
            <a:pPr lvl="1"/>
            <a:r>
              <a:rPr lang="en-US" sz="2000" dirty="0" smtClean="0"/>
              <a:t>Have English as a Second Language </a:t>
            </a:r>
          </a:p>
          <a:p>
            <a:pPr lvl="1"/>
            <a:r>
              <a:rPr lang="en-US" sz="2000" dirty="0" smtClean="0"/>
              <a:t>Have worked in child welfare prior to their current position</a:t>
            </a:r>
          </a:p>
          <a:p>
            <a:pPr lvl="1"/>
            <a:r>
              <a:rPr lang="en-US" sz="2000" dirty="0" smtClean="0"/>
              <a:t>Carry a caseload</a:t>
            </a:r>
            <a:r>
              <a:rPr lang="en-US" dirty="0" smtClean="0"/>
              <a:t> </a:t>
            </a:r>
          </a:p>
          <a:p>
            <a:pPr lvl="1"/>
            <a:r>
              <a:rPr lang="en-US" sz="2000" dirty="0" smtClean="0"/>
              <a:t>Report behavior associated with transfer of learning (e.g. discussing </a:t>
            </a:r>
            <a:r>
              <a:rPr lang="en-US" sz="2000" dirty="0"/>
              <a:t>their training needs with their </a:t>
            </a:r>
            <a:r>
              <a:rPr lang="en-US" sz="2000" dirty="0" smtClean="0"/>
              <a:t>supervisors, having </a:t>
            </a:r>
            <a:r>
              <a:rPr lang="en-US" sz="2000" dirty="0"/>
              <a:t>clients in mind with whom they can apply what they’ve </a:t>
            </a:r>
            <a:r>
              <a:rPr lang="en-US" sz="2000" dirty="0" smtClean="0"/>
              <a:t>learned).</a:t>
            </a:r>
            <a:endParaRPr lang="en-US" sz="2000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smtClean="0"/>
              <a:t>Face of the IV-E </a:t>
            </a:r>
            <a:r>
              <a:rPr lang="en-US" sz="3200" dirty="0" smtClean="0"/>
              <a:t>Graduate is Changing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5831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22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3B6DA5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427</Words>
  <Application>Microsoft Office PowerPoint</Application>
  <PresentationFormat>On-screen Show (4:3)</PresentationFormat>
  <Paragraphs>50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Highlights of Test Results for Common Core</vt:lpstr>
      <vt:lpstr>Background</vt:lpstr>
      <vt:lpstr>Highlights</vt:lpstr>
      <vt:lpstr>Who is the IV-E graduate?*</vt:lpstr>
      <vt:lpstr>The Face of the IV-E Graduate is Changing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(FII Background Powerpoint)</dc:title>
  <dc:creator>Carolyn Shin</dc:creator>
  <cp:lastModifiedBy>Sandhya Rao Hermon, PhD</cp:lastModifiedBy>
  <cp:revision>114</cp:revision>
  <dcterms:created xsi:type="dcterms:W3CDTF">2013-12-06T18:06:11Z</dcterms:created>
  <dcterms:modified xsi:type="dcterms:W3CDTF">2014-01-29T04:01:14Z</dcterms:modified>
</cp:coreProperties>
</file>