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charts/chart2.xml" ContentType="application/vnd.openxmlformats-officedocument.drawingml.chart+xml"/>
  <Override PartName="/ppt/tags/tag1.xml" ContentType="application/vnd.openxmlformats-officedocument.presentationml.tags+xml"/>
  <Override PartName="/ppt/charts/chart3.xml" ContentType="application/vnd.openxmlformats-officedocument.drawingml.chart+xml"/>
  <Override PartName="/ppt/theme/themeOverride1.xml" ContentType="application/vnd.openxmlformats-officedocument.themeOverride+xml"/>
  <Override PartName="/ppt/charts/chart4.xml" ContentType="application/vnd.openxmlformats-officedocument.drawingml.chart+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5.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8.xml" ContentType="application/vnd.openxmlformats-officedocument.presentationml.notesSlide+xml"/>
  <Override PartName="/ppt/charts/chart8.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7" r:id="rId1"/>
  </p:sldMasterIdLst>
  <p:notesMasterIdLst>
    <p:notesMasterId r:id="rId55"/>
  </p:notesMasterIdLst>
  <p:handoutMasterIdLst>
    <p:handoutMasterId r:id="rId56"/>
  </p:handoutMasterIdLst>
  <p:sldIdLst>
    <p:sldId id="298" r:id="rId2"/>
    <p:sldId id="360" r:id="rId3"/>
    <p:sldId id="401" r:id="rId4"/>
    <p:sldId id="368" r:id="rId5"/>
    <p:sldId id="395" r:id="rId6"/>
    <p:sldId id="396" r:id="rId7"/>
    <p:sldId id="316" r:id="rId8"/>
    <p:sldId id="337" r:id="rId9"/>
    <p:sldId id="398" r:id="rId10"/>
    <p:sldId id="258" r:id="rId11"/>
    <p:sldId id="349" r:id="rId12"/>
    <p:sldId id="352" r:id="rId13"/>
    <p:sldId id="370" r:id="rId14"/>
    <p:sldId id="330" r:id="rId15"/>
    <p:sldId id="322" r:id="rId16"/>
    <p:sldId id="332" r:id="rId17"/>
    <p:sldId id="429" r:id="rId18"/>
    <p:sldId id="402" r:id="rId19"/>
    <p:sldId id="399" r:id="rId20"/>
    <p:sldId id="400" r:id="rId21"/>
    <p:sldId id="410" r:id="rId22"/>
    <p:sldId id="409" r:id="rId23"/>
    <p:sldId id="408" r:id="rId24"/>
    <p:sldId id="382" r:id="rId25"/>
    <p:sldId id="411" r:id="rId26"/>
    <p:sldId id="412" r:id="rId27"/>
    <p:sldId id="433" r:id="rId28"/>
    <p:sldId id="415" r:id="rId29"/>
    <p:sldId id="416" r:id="rId30"/>
    <p:sldId id="417" r:id="rId31"/>
    <p:sldId id="418" r:id="rId32"/>
    <p:sldId id="419" r:id="rId33"/>
    <p:sldId id="385" r:id="rId34"/>
    <p:sldId id="421" r:id="rId35"/>
    <p:sldId id="386" r:id="rId36"/>
    <p:sldId id="422" r:id="rId37"/>
    <p:sldId id="387" r:id="rId38"/>
    <p:sldId id="437" r:id="rId39"/>
    <p:sldId id="438" r:id="rId40"/>
    <p:sldId id="439" r:id="rId41"/>
    <p:sldId id="425" r:id="rId42"/>
    <p:sldId id="426" r:id="rId43"/>
    <p:sldId id="435" r:id="rId44"/>
    <p:sldId id="427" r:id="rId45"/>
    <p:sldId id="436" r:id="rId46"/>
    <p:sldId id="430" r:id="rId47"/>
    <p:sldId id="389" r:id="rId48"/>
    <p:sldId id="431" r:id="rId49"/>
    <p:sldId id="390" r:id="rId50"/>
    <p:sldId id="391" r:id="rId51"/>
    <p:sldId id="424" r:id="rId52"/>
    <p:sldId id="367" r:id="rId53"/>
    <p:sldId id="432" r:id="rId54"/>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hiddenSlides="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7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0" autoAdjust="0"/>
    <p:restoredTop sz="78150" autoAdjust="0"/>
  </p:normalViewPr>
  <p:slideViewPr>
    <p:cSldViewPr>
      <p:cViewPr>
        <p:scale>
          <a:sx n="90" d="100"/>
          <a:sy n="90" d="100"/>
        </p:scale>
        <p:origin x="-72"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1670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2" Type="http://schemas.openxmlformats.org/officeDocument/2006/relationships/oleObject" Target="file:///E:\CalSWEC%20Reunification%20Study\Dissemination\data%20for%20SCBP%20presentation%20handout2.xls" TargetMode="External"/><Relationship Id="rId1" Type="http://schemas.openxmlformats.org/officeDocument/2006/relationships/themeOverride" Target="../theme/themeOverride1.xml"/></Relationships>
</file>

<file path=ppt/charts/_rels/chart4.xml.rels><?xml version="1.0" encoding="UTF-8" standalone="yes"?>
<Relationships xmlns="http://schemas.openxmlformats.org/package/2006/relationships"><Relationship Id="rId2" Type="http://schemas.openxmlformats.org/officeDocument/2006/relationships/oleObject" Target="file:///E:\CalSWEC%20Reunification%20Study\Dissemination\data%20for%20SCBP%20presentation%20handout2.xls" TargetMode="External"/><Relationship Id="rId1" Type="http://schemas.openxmlformats.org/officeDocument/2006/relationships/themeOverride" Target="../theme/themeOverride2.xm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 2</c:v>
                </c:pt>
              </c:strCache>
            </c:strRef>
          </c:tx>
          <c:spPr>
            <a:solidFill>
              <a:schemeClr val="bg2">
                <a:lumMod val="50000"/>
              </a:schemeClr>
            </a:solidFill>
          </c:spPr>
          <c:invertIfNegative val="0"/>
          <c:dLbls>
            <c:showLegendKey val="0"/>
            <c:showVal val="1"/>
            <c:showCatName val="0"/>
            <c:showSerName val="0"/>
            <c:showPercent val="0"/>
            <c:showBubbleSize val="0"/>
            <c:showLeaderLines val="0"/>
          </c:dLbls>
          <c:cat>
            <c:strRef>
              <c:f>Sheet1!$A$2:$A$4</c:f>
              <c:strCache>
                <c:ptCount val="3"/>
                <c:pt idx="0">
                  <c:v>Substance Abuse</c:v>
                </c:pt>
                <c:pt idx="1">
                  <c:v>Domestic Violence</c:v>
                </c:pt>
                <c:pt idx="2">
                  <c:v>Mental Health Problem</c:v>
                </c:pt>
              </c:strCache>
            </c:strRef>
          </c:cat>
          <c:val>
            <c:numRef>
              <c:f>Sheet1!$B$2:$B$4</c:f>
              <c:numCache>
                <c:formatCode>General</c:formatCode>
                <c:ptCount val="3"/>
                <c:pt idx="0">
                  <c:v>75.400000000000006</c:v>
                </c:pt>
                <c:pt idx="1">
                  <c:v>31.4</c:v>
                </c:pt>
                <c:pt idx="2">
                  <c:v>26.8</c:v>
                </c:pt>
              </c:numCache>
            </c:numRef>
          </c:val>
        </c:ser>
        <c:dLbls>
          <c:showLegendKey val="0"/>
          <c:showVal val="0"/>
          <c:showCatName val="0"/>
          <c:showSerName val="0"/>
          <c:showPercent val="0"/>
          <c:showBubbleSize val="0"/>
        </c:dLbls>
        <c:gapWidth val="150"/>
        <c:axId val="99748864"/>
        <c:axId val="99754752"/>
      </c:barChart>
      <c:catAx>
        <c:axId val="99748864"/>
        <c:scaling>
          <c:orientation val="minMax"/>
        </c:scaling>
        <c:delete val="0"/>
        <c:axPos val="b"/>
        <c:majorTickMark val="out"/>
        <c:minorTickMark val="none"/>
        <c:tickLblPos val="nextTo"/>
        <c:crossAx val="99754752"/>
        <c:crosses val="autoZero"/>
        <c:auto val="1"/>
        <c:lblAlgn val="ctr"/>
        <c:lblOffset val="100"/>
        <c:noMultiLvlLbl val="0"/>
      </c:catAx>
      <c:valAx>
        <c:axId val="99754752"/>
        <c:scaling>
          <c:orientation val="minMax"/>
          <c:max val="100"/>
        </c:scaling>
        <c:delete val="0"/>
        <c:axPos val="l"/>
        <c:majorGridlines/>
        <c:numFmt formatCode="General" sourceLinked="1"/>
        <c:majorTickMark val="out"/>
        <c:minorTickMark val="none"/>
        <c:tickLblPos val="nextTo"/>
        <c:crossAx val="9974886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SA</c:v>
                </c:pt>
              </c:strCache>
            </c:strRef>
          </c:tx>
          <c:spPr>
            <a:solidFill>
              <a:schemeClr val="bg2">
                <a:lumMod val="25000"/>
              </a:schemeClr>
            </a:solidFill>
          </c:spPr>
          <c:invertIfNegative val="0"/>
          <c:cat>
            <c:strRef>
              <c:f>Sheet1!$A$2:$A$5</c:f>
              <c:strCache>
                <c:ptCount val="4"/>
                <c:pt idx="0">
                  <c:v>Incarceration</c:v>
                </c:pt>
                <c:pt idx="1">
                  <c:v>Health Problem</c:v>
                </c:pt>
                <c:pt idx="2">
                  <c:v>Unemployment</c:v>
                </c:pt>
                <c:pt idx="3">
                  <c:v>Unstable Housing</c:v>
                </c:pt>
              </c:strCache>
            </c:strRef>
          </c:cat>
          <c:val>
            <c:numRef>
              <c:f>Sheet1!$B$2:$B$5</c:f>
              <c:numCache>
                <c:formatCode>General</c:formatCode>
                <c:ptCount val="4"/>
                <c:pt idx="0">
                  <c:v>52</c:v>
                </c:pt>
                <c:pt idx="1">
                  <c:v>19.600000000000001</c:v>
                </c:pt>
                <c:pt idx="2">
                  <c:v>22.1</c:v>
                </c:pt>
                <c:pt idx="3">
                  <c:v>39.800000000000011</c:v>
                </c:pt>
              </c:numCache>
            </c:numRef>
          </c:val>
        </c:ser>
        <c:ser>
          <c:idx val="1"/>
          <c:order val="1"/>
          <c:tx>
            <c:strRef>
              <c:f>Sheet1!$C$1</c:f>
              <c:strCache>
                <c:ptCount val="1"/>
                <c:pt idx="0">
                  <c:v>No SA</c:v>
                </c:pt>
              </c:strCache>
            </c:strRef>
          </c:tx>
          <c:spPr>
            <a:solidFill>
              <a:schemeClr val="bg2">
                <a:lumMod val="75000"/>
              </a:schemeClr>
            </a:solidFill>
          </c:spPr>
          <c:invertIfNegative val="0"/>
          <c:cat>
            <c:strRef>
              <c:f>Sheet1!$A$2:$A$5</c:f>
              <c:strCache>
                <c:ptCount val="4"/>
                <c:pt idx="0">
                  <c:v>Incarceration</c:v>
                </c:pt>
                <c:pt idx="1">
                  <c:v>Health Problem</c:v>
                </c:pt>
                <c:pt idx="2">
                  <c:v>Unemployment</c:v>
                </c:pt>
                <c:pt idx="3">
                  <c:v>Unstable Housing</c:v>
                </c:pt>
              </c:strCache>
            </c:strRef>
          </c:cat>
          <c:val>
            <c:numRef>
              <c:f>Sheet1!$C$2:$C$5</c:f>
              <c:numCache>
                <c:formatCode>General</c:formatCode>
                <c:ptCount val="4"/>
                <c:pt idx="0">
                  <c:v>17.600000000000001</c:v>
                </c:pt>
                <c:pt idx="1">
                  <c:v>9.1</c:v>
                </c:pt>
                <c:pt idx="2">
                  <c:v>11.8</c:v>
                </c:pt>
                <c:pt idx="3">
                  <c:v>11.8</c:v>
                </c:pt>
              </c:numCache>
            </c:numRef>
          </c:val>
        </c:ser>
        <c:dLbls>
          <c:showLegendKey val="0"/>
          <c:showVal val="0"/>
          <c:showCatName val="0"/>
          <c:showSerName val="0"/>
          <c:showPercent val="0"/>
          <c:showBubbleSize val="0"/>
        </c:dLbls>
        <c:gapWidth val="150"/>
        <c:axId val="100118528"/>
        <c:axId val="100120064"/>
      </c:barChart>
      <c:catAx>
        <c:axId val="100118528"/>
        <c:scaling>
          <c:orientation val="minMax"/>
        </c:scaling>
        <c:delete val="0"/>
        <c:axPos val="b"/>
        <c:majorTickMark val="out"/>
        <c:minorTickMark val="none"/>
        <c:tickLblPos val="nextTo"/>
        <c:crossAx val="100120064"/>
        <c:crosses val="autoZero"/>
        <c:auto val="1"/>
        <c:lblAlgn val="ctr"/>
        <c:lblOffset val="100"/>
        <c:noMultiLvlLbl val="0"/>
      </c:catAx>
      <c:valAx>
        <c:axId val="100120064"/>
        <c:scaling>
          <c:orientation val="minMax"/>
          <c:max val="100"/>
        </c:scaling>
        <c:delete val="0"/>
        <c:axPos val="l"/>
        <c:majorGridlines/>
        <c:numFmt formatCode="General" sourceLinked="1"/>
        <c:majorTickMark val="out"/>
        <c:minorTickMark val="none"/>
        <c:tickLblPos val="nextTo"/>
        <c:crossAx val="100118528"/>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6"/>
    </mc:Choice>
    <mc:Fallback>
      <c:style val="16"/>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spPr>
            <a:solidFill>
              <a:srgbClr val="C0504D">
                <a:lumMod val="50000"/>
              </a:srgbClr>
            </a:solidFill>
          </c:spPr>
          <c:dPt>
            <c:idx val="0"/>
            <c:bubble3D val="0"/>
            <c:spPr>
              <a:solidFill>
                <a:srgbClr val="C0504D">
                  <a:lumMod val="20000"/>
                  <a:lumOff val="80000"/>
                </a:srgbClr>
              </a:solidFill>
            </c:spPr>
          </c:dPt>
          <c:dPt>
            <c:idx val="1"/>
            <c:bubble3D val="0"/>
            <c:spPr>
              <a:solidFill>
                <a:srgbClr val="C0504D">
                  <a:lumMod val="60000"/>
                  <a:lumOff val="40000"/>
                </a:srgbClr>
              </a:solidFill>
            </c:spPr>
          </c:dPt>
          <c:dPt>
            <c:idx val="2"/>
            <c:bubble3D val="0"/>
            <c:spPr>
              <a:solidFill>
                <a:srgbClr val="953735"/>
              </a:solidFill>
            </c:spPr>
          </c:dPt>
          <c:cat>
            <c:strRef>
              <c:f>'RQ2'!$E$7:$E$10</c:f>
              <c:strCache>
                <c:ptCount val="4"/>
                <c:pt idx="0">
                  <c:v>3 or fewer</c:v>
                </c:pt>
                <c:pt idx="1">
                  <c:v>4-6</c:v>
                </c:pt>
                <c:pt idx="2">
                  <c:v>7-9</c:v>
                </c:pt>
                <c:pt idx="3">
                  <c:v>10 or more</c:v>
                </c:pt>
              </c:strCache>
            </c:strRef>
          </c:cat>
          <c:val>
            <c:numRef>
              <c:f>'RQ2'!$F$7:$F$10</c:f>
              <c:numCache>
                <c:formatCode>General</c:formatCode>
                <c:ptCount val="4"/>
                <c:pt idx="0">
                  <c:v>6.2</c:v>
                </c:pt>
                <c:pt idx="1">
                  <c:v>31.1</c:v>
                </c:pt>
                <c:pt idx="2">
                  <c:v>49.8</c:v>
                </c:pt>
                <c:pt idx="3">
                  <c:v>12.9</c:v>
                </c:pt>
              </c:numCache>
            </c:numRef>
          </c:val>
        </c:ser>
        <c:dLbls>
          <c:showLegendKey val="0"/>
          <c:showVal val="0"/>
          <c:showCatName val="0"/>
          <c:showSerName val="0"/>
          <c:showPercent val="0"/>
          <c:showBubbleSize val="0"/>
          <c:showLeaderLines val="1"/>
        </c:dLbls>
        <c:firstSliceAng val="0"/>
      </c:pieChart>
    </c:plotArea>
    <c:legend>
      <c:legendPos val="r"/>
      <c:overlay val="0"/>
    </c:legend>
    <c:plotVisOnly val="1"/>
    <c:dispBlanksAs val="zero"/>
    <c:showDLblsOverMax val="0"/>
  </c:chart>
  <c:spPr>
    <a:solidFill>
      <a:schemeClr val="bg1"/>
    </a:solidFill>
  </c:spPr>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bar"/>
        <c:grouping val="percentStacked"/>
        <c:varyColors val="0"/>
        <c:ser>
          <c:idx val="0"/>
          <c:order val="0"/>
          <c:tx>
            <c:strRef>
              <c:f>Sheet1!$H$12</c:f>
              <c:strCache>
                <c:ptCount val="1"/>
                <c:pt idx="0">
                  <c:v>1 or less</c:v>
                </c:pt>
              </c:strCache>
            </c:strRef>
          </c:tx>
          <c:spPr>
            <a:solidFill>
              <a:srgbClr val="EEECE1">
                <a:lumMod val="75000"/>
              </a:srgbClr>
            </a:solidFill>
          </c:spPr>
          <c:invertIfNegative val="0"/>
          <c:cat>
            <c:strRef>
              <c:f>Sheet1!$I$11:$K$11</c:f>
              <c:strCache>
                <c:ptCount val="3"/>
                <c:pt idx="0">
                  <c:v>Visitation</c:v>
                </c:pt>
                <c:pt idx="1">
                  <c:v>Drug Testing</c:v>
                </c:pt>
                <c:pt idx="2">
                  <c:v>12 Step Mtg</c:v>
                </c:pt>
              </c:strCache>
            </c:strRef>
          </c:cat>
          <c:val>
            <c:numRef>
              <c:f>Sheet1!$I$12:$K$12</c:f>
              <c:numCache>
                <c:formatCode>General</c:formatCode>
                <c:ptCount val="3"/>
                <c:pt idx="0">
                  <c:v>61</c:v>
                </c:pt>
                <c:pt idx="1">
                  <c:v>29</c:v>
                </c:pt>
                <c:pt idx="2">
                  <c:v>10</c:v>
                </c:pt>
              </c:numCache>
            </c:numRef>
          </c:val>
        </c:ser>
        <c:ser>
          <c:idx val="1"/>
          <c:order val="1"/>
          <c:tx>
            <c:strRef>
              <c:f>Sheet1!$H$13</c:f>
              <c:strCache>
                <c:ptCount val="1"/>
                <c:pt idx="0">
                  <c:v>2</c:v>
                </c:pt>
              </c:strCache>
            </c:strRef>
          </c:tx>
          <c:spPr>
            <a:solidFill>
              <a:srgbClr val="EEECE1">
                <a:lumMod val="50000"/>
              </a:srgbClr>
            </a:solidFill>
          </c:spPr>
          <c:invertIfNegative val="0"/>
          <c:cat>
            <c:strRef>
              <c:f>Sheet1!$I$11:$K$11</c:f>
              <c:strCache>
                <c:ptCount val="3"/>
                <c:pt idx="0">
                  <c:v>Visitation</c:v>
                </c:pt>
                <c:pt idx="1">
                  <c:v>Drug Testing</c:v>
                </c:pt>
                <c:pt idx="2">
                  <c:v>12 Step Mtg</c:v>
                </c:pt>
              </c:strCache>
            </c:strRef>
          </c:cat>
          <c:val>
            <c:numRef>
              <c:f>Sheet1!$I$13:$K$13</c:f>
              <c:numCache>
                <c:formatCode>General</c:formatCode>
                <c:ptCount val="3"/>
                <c:pt idx="0">
                  <c:v>99</c:v>
                </c:pt>
                <c:pt idx="1">
                  <c:v>120</c:v>
                </c:pt>
                <c:pt idx="2">
                  <c:v>56</c:v>
                </c:pt>
              </c:numCache>
            </c:numRef>
          </c:val>
        </c:ser>
        <c:ser>
          <c:idx val="2"/>
          <c:order val="2"/>
          <c:tx>
            <c:strRef>
              <c:f>Sheet1!$H$14</c:f>
              <c:strCache>
                <c:ptCount val="1"/>
                <c:pt idx="0">
                  <c:v>3+</c:v>
                </c:pt>
              </c:strCache>
            </c:strRef>
          </c:tx>
          <c:spPr>
            <a:solidFill>
              <a:srgbClr val="EEECE1">
                <a:lumMod val="25000"/>
              </a:srgbClr>
            </a:solidFill>
          </c:spPr>
          <c:invertIfNegative val="0"/>
          <c:cat>
            <c:strRef>
              <c:f>Sheet1!$I$11:$K$11</c:f>
              <c:strCache>
                <c:ptCount val="3"/>
                <c:pt idx="0">
                  <c:v>Visitation</c:v>
                </c:pt>
                <c:pt idx="1">
                  <c:v>Drug Testing</c:v>
                </c:pt>
                <c:pt idx="2">
                  <c:v>12 Step Mtg</c:v>
                </c:pt>
              </c:strCache>
            </c:strRef>
          </c:cat>
          <c:val>
            <c:numRef>
              <c:f>Sheet1!$I$14:$K$14</c:f>
              <c:numCache>
                <c:formatCode>General</c:formatCode>
                <c:ptCount val="3"/>
                <c:pt idx="0">
                  <c:v>2</c:v>
                </c:pt>
                <c:pt idx="1">
                  <c:v>6</c:v>
                </c:pt>
                <c:pt idx="2">
                  <c:v>53</c:v>
                </c:pt>
              </c:numCache>
            </c:numRef>
          </c:val>
        </c:ser>
        <c:dLbls>
          <c:showLegendKey val="0"/>
          <c:showVal val="0"/>
          <c:showCatName val="0"/>
          <c:showSerName val="0"/>
          <c:showPercent val="0"/>
          <c:showBubbleSize val="0"/>
        </c:dLbls>
        <c:gapWidth val="150"/>
        <c:overlap val="100"/>
        <c:axId val="100358016"/>
        <c:axId val="100359552"/>
      </c:barChart>
      <c:catAx>
        <c:axId val="100358016"/>
        <c:scaling>
          <c:orientation val="minMax"/>
        </c:scaling>
        <c:delete val="0"/>
        <c:axPos val="l"/>
        <c:majorTickMark val="out"/>
        <c:minorTickMark val="none"/>
        <c:tickLblPos val="nextTo"/>
        <c:txPr>
          <a:bodyPr/>
          <a:lstStyle/>
          <a:p>
            <a:pPr>
              <a:defRPr sz="1800"/>
            </a:pPr>
            <a:endParaRPr lang="en-US"/>
          </a:p>
        </c:txPr>
        <c:crossAx val="100359552"/>
        <c:crosses val="autoZero"/>
        <c:auto val="1"/>
        <c:lblAlgn val="ctr"/>
        <c:lblOffset val="100"/>
        <c:noMultiLvlLbl val="0"/>
      </c:catAx>
      <c:valAx>
        <c:axId val="100359552"/>
        <c:scaling>
          <c:orientation val="minMax"/>
        </c:scaling>
        <c:delete val="0"/>
        <c:axPos val="b"/>
        <c:majorGridlines/>
        <c:numFmt formatCode="0%" sourceLinked="1"/>
        <c:majorTickMark val="out"/>
        <c:minorTickMark val="none"/>
        <c:tickLblPos val="nextTo"/>
        <c:txPr>
          <a:bodyPr/>
          <a:lstStyle/>
          <a:p>
            <a:pPr>
              <a:defRPr sz="1200"/>
            </a:pPr>
            <a:endParaRPr lang="en-US"/>
          </a:p>
        </c:txPr>
        <c:crossAx val="100358016"/>
        <c:crosses val="autoZero"/>
        <c:crossBetween val="between"/>
      </c:valAx>
    </c:plotArea>
    <c:legend>
      <c:legendPos val="r"/>
      <c:layout>
        <c:manualLayout>
          <c:xMode val="edge"/>
          <c:yMode val="edge"/>
          <c:x val="0.77226040494938097"/>
          <c:y val="0.31217194826428601"/>
          <c:w val="0.20869197600299999"/>
          <c:h val="0.375655742702455"/>
        </c:manualLayout>
      </c:layout>
      <c:overlay val="0"/>
      <c:txPr>
        <a:bodyPr/>
        <a:lstStyle/>
        <a:p>
          <a:pPr>
            <a:defRPr sz="1800"/>
          </a:pPr>
          <a:endParaRPr lang="en-US"/>
        </a:p>
      </c:txPr>
    </c:legend>
    <c:plotVisOnly val="1"/>
    <c:dispBlanksAs val="gap"/>
    <c:showDLblsOverMax val="0"/>
  </c:chart>
  <c:spPr>
    <a:solidFill>
      <a:schemeClr val="bg1"/>
    </a:solidFill>
  </c:sp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1.0636604452221201E-2"/>
          <c:y val="1.6836195965366899E-2"/>
        </c:manualLayout>
      </c:layout>
      <c:overlay val="0"/>
    </c:title>
    <c:autoTitleDeleted val="0"/>
    <c:plotArea>
      <c:layout/>
      <c:lineChart>
        <c:grouping val="standard"/>
        <c:varyColors val="0"/>
        <c:ser>
          <c:idx val="0"/>
          <c:order val="0"/>
          <c:tx>
            <c:strRef>
              <c:f>Sheet1!$B$1</c:f>
              <c:strCache>
                <c:ptCount val="1"/>
                <c:pt idx="0">
                  <c:v>WSE</c:v>
                </c:pt>
              </c:strCache>
            </c:strRef>
          </c:tx>
          <c:spPr>
            <a:ln w="44450">
              <a:solidFill>
                <a:srgbClr val="800000"/>
              </a:solidFill>
            </a:ln>
          </c:spPr>
          <c:marker>
            <c:spPr>
              <a:solidFill>
                <a:schemeClr val="bg1">
                  <a:lumMod val="65000"/>
                </a:schemeClr>
              </a:solidFill>
            </c:spPr>
          </c:marker>
          <c:dPt>
            <c:idx val="3"/>
            <c:marker>
              <c:spPr>
                <a:solidFill>
                  <a:schemeClr val="bg1">
                    <a:lumMod val="65000"/>
                  </a:schemeClr>
                </a:solidFill>
                <a:ln w="25400"/>
              </c:spPr>
            </c:marker>
            <c:bubble3D val="0"/>
          </c:dPt>
          <c:cat>
            <c:numRef>
              <c:f>Sheet1!$A$2:$A$8</c:f>
              <c:numCache>
                <c:formatCode>General</c:formatCode>
                <c:ptCount val="7"/>
                <c:pt idx="0">
                  <c:v>0</c:v>
                </c:pt>
                <c:pt idx="1">
                  <c:v>1</c:v>
                </c:pt>
                <c:pt idx="2">
                  <c:v>2</c:v>
                </c:pt>
                <c:pt idx="3">
                  <c:v>3</c:v>
                </c:pt>
                <c:pt idx="4">
                  <c:v>4</c:v>
                </c:pt>
                <c:pt idx="5">
                  <c:v>5</c:v>
                </c:pt>
                <c:pt idx="6">
                  <c:v>6</c:v>
                </c:pt>
              </c:numCache>
            </c:numRef>
          </c:cat>
          <c:val>
            <c:numRef>
              <c:f>Sheet1!$B$2:$B$8</c:f>
              <c:numCache>
                <c:formatCode>General</c:formatCode>
                <c:ptCount val="7"/>
                <c:pt idx="0">
                  <c:v>4.7</c:v>
                </c:pt>
                <c:pt idx="1">
                  <c:v>6.5</c:v>
                </c:pt>
                <c:pt idx="2">
                  <c:v>7.4</c:v>
                </c:pt>
                <c:pt idx="3">
                  <c:v>8.8000000000000007</c:v>
                </c:pt>
                <c:pt idx="4">
                  <c:v>9.4</c:v>
                </c:pt>
                <c:pt idx="5">
                  <c:v>10.199999999999999</c:v>
                </c:pt>
                <c:pt idx="6">
                  <c:v>8.5</c:v>
                </c:pt>
              </c:numCache>
            </c:numRef>
          </c:val>
          <c:smooth val="0"/>
        </c:ser>
        <c:dLbls>
          <c:showLegendKey val="0"/>
          <c:showVal val="0"/>
          <c:showCatName val="0"/>
          <c:showSerName val="0"/>
          <c:showPercent val="0"/>
          <c:showBubbleSize val="0"/>
        </c:dLbls>
        <c:marker val="1"/>
        <c:smooth val="0"/>
        <c:axId val="100430976"/>
        <c:axId val="100432512"/>
      </c:lineChart>
      <c:catAx>
        <c:axId val="100430976"/>
        <c:scaling>
          <c:orientation val="minMax"/>
        </c:scaling>
        <c:delete val="0"/>
        <c:axPos val="b"/>
        <c:numFmt formatCode="General" sourceLinked="1"/>
        <c:majorTickMark val="out"/>
        <c:minorTickMark val="none"/>
        <c:tickLblPos val="nextTo"/>
        <c:crossAx val="100432512"/>
        <c:crosses val="autoZero"/>
        <c:auto val="1"/>
        <c:lblAlgn val="ctr"/>
        <c:lblOffset val="100"/>
        <c:noMultiLvlLbl val="0"/>
      </c:catAx>
      <c:valAx>
        <c:axId val="100432512"/>
        <c:scaling>
          <c:orientation val="minMax"/>
        </c:scaling>
        <c:delete val="0"/>
        <c:axPos val="l"/>
        <c:majorGridlines/>
        <c:numFmt formatCode="General" sourceLinked="1"/>
        <c:majorTickMark val="out"/>
        <c:minorTickMark val="none"/>
        <c:tickLblPos val="nextTo"/>
        <c:crossAx val="10043097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706194711772097"/>
          <c:y val="3.0199039121482502E-2"/>
          <c:w val="0.68701212695635305"/>
          <c:h val="0.86025627029977503"/>
        </c:manualLayout>
      </c:layout>
      <c:barChart>
        <c:barDir val="bar"/>
        <c:grouping val="clustered"/>
        <c:varyColors val="0"/>
        <c:ser>
          <c:idx val="0"/>
          <c:order val="0"/>
          <c:tx>
            <c:strRef>
              <c:f>Sheet1!$B$1</c:f>
              <c:strCache>
                <c:ptCount val="1"/>
                <c:pt idx="0">
                  <c:v>Column1</c:v>
                </c:pt>
              </c:strCache>
            </c:strRef>
          </c:tx>
          <c:spPr>
            <a:solidFill>
              <a:schemeClr val="accent6">
                <a:lumMod val="75000"/>
              </a:schemeClr>
            </a:solidFill>
          </c:spPr>
          <c:invertIfNegative val="0"/>
          <c:dLbls>
            <c:dLblPos val="outEnd"/>
            <c:showLegendKey val="0"/>
            <c:showVal val="1"/>
            <c:showCatName val="0"/>
            <c:showSerName val="0"/>
            <c:showPercent val="0"/>
            <c:showBubbleSize val="0"/>
            <c:showLeaderLines val="0"/>
          </c:dLbls>
          <c:cat>
            <c:strRef>
              <c:f>Sheet1!$A$2:$A$4</c:f>
              <c:strCache>
                <c:ptCount val="3"/>
                <c:pt idx="0">
                  <c:v>Combining</c:v>
                </c:pt>
                <c:pt idx="1">
                  <c:v>Staggering</c:v>
                </c:pt>
                <c:pt idx="2">
                  <c:v>Co-Location</c:v>
                </c:pt>
              </c:strCache>
            </c:strRef>
          </c:cat>
          <c:val>
            <c:numRef>
              <c:f>Sheet1!$B$2:$B$4</c:f>
              <c:numCache>
                <c:formatCode>General</c:formatCode>
                <c:ptCount val="3"/>
                <c:pt idx="0">
                  <c:v>45</c:v>
                </c:pt>
                <c:pt idx="1">
                  <c:v>55</c:v>
                </c:pt>
                <c:pt idx="2">
                  <c:v>78</c:v>
                </c:pt>
              </c:numCache>
            </c:numRef>
          </c:val>
        </c:ser>
        <c:dLbls>
          <c:showLegendKey val="0"/>
          <c:showVal val="0"/>
          <c:showCatName val="0"/>
          <c:showSerName val="0"/>
          <c:showPercent val="0"/>
          <c:showBubbleSize val="0"/>
        </c:dLbls>
        <c:gapWidth val="150"/>
        <c:axId val="102403072"/>
        <c:axId val="102404864"/>
      </c:barChart>
      <c:catAx>
        <c:axId val="102403072"/>
        <c:scaling>
          <c:orientation val="minMax"/>
        </c:scaling>
        <c:delete val="0"/>
        <c:axPos val="l"/>
        <c:majorTickMark val="out"/>
        <c:minorTickMark val="none"/>
        <c:tickLblPos val="nextTo"/>
        <c:crossAx val="102404864"/>
        <c:crosses val="autoZero"/>
        <c:auto val="1"/>
        <c:lblAlgn val="ctr"/>
        <c:lblOffset val="100"/>
        <c:noMultiLvlLbl val="0"/>
      </c:catAx>
      <c:valAx>
        <c:axId val="102404864"/>
        <c:scaling>
          <c:orientation val="minMax"/>
        </c:scaling>
        <c:delete val="0"/>
        <c:axPos val="b"/>
        <c:majorGridlines/>
        <c:numFmt formatCode="General" sourceLinked="1"/>
        <c:majorTickMark val="out"/>
        <c:minorTickMark val="none"/>
        <c:tickLblPos val="nextTo"/>
        <c:crossAx val="10240307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706194711772097"/>
          <c:y val="3.0199039121482502E-2"/>
          <c:w val="0.68701212695635305"/>
          <c:h val="0.86025627029977503"/>
        </c:manualLayout>
      </c:layout>
      <c:barChart>
        <c:barDir val="bar"/>
        <c:grouping val="clustered"/>
        <c:varyColors val="0"/>
        <c:ser>
          <c:idx val="0"/>
          <c:order val="0"/>
          <c:tx>
            <c:strRef>
              <c:f>Sheet1!$B$1</c:f>
              <c:strCache>
                <c:ptCount val="1"/>
                <c:pt idx="0">
                  <c:v>Column1</c:v>
                </c:pt>
              </c:strCache>
            </c:strRef>
          </c:tx>
          <c:spPr>
            <a:solidFill>
              <a:schemeClr val="accent3">
                <a:lumMod val="50000"/>
              </a:schemeClr>
            </a:solidFill>
          </c:spPr>
          <c:invertIfNegative val="0"/>
          <c:dLbls>
            <c:dLblPos val="outEnd"/>
            <c:showLegendKey val="0"/>
            <c:showVal val="1"/>
            <c:showCatName val="0"/>
            <c:showSerName val="0"/>
            <c:showPercent val="0"/>
            <c:showBubbleSize val="0"/>
            <c:showLeaderLines val="0"/>
          </c:dLbls>
          <c:cat>
            <c:strRef>
              <c:f>Sheet1!$A$2:$A$4</c:f>
              <c:strCache>
                <c:ptCount val="3"/>
                <c:pt idx="0">
                  <c:v>Service Coord</c:v>
                </c:pt>
                <c:pt idx="1">
                  <c:v>Agency Liaisons</c:v>
                </c:pt>
                <c:pt idx="2">
                  <c:v>Priority Status</c:v>
                </c:pt>
              </c:strCache>
            </c:strRef>
          </c:cat>
          <c:val>
            <c:numRef>
              <c:f>Sheet1!$B$2:$B$4</c:f>
              <c:numCache>
                <c:formatCode>General</c:formatCode>
                <c:ptCount val="3"/>
                <c:pt idx="0">
                  <c:v>51</c:v>
                </c:pt>
                <c:pt idx="1">
                  <c:v>57</c:v>
                </c:pt>
                <c:pt idx="2">
                  <c:v>61</c:v>
                </c:pt>
              </c:numCache>
            </c:numRef>
          </c:val>
        </c:ser>
        <c:dLbls>
          <c:showLegendKey val="0"/>
          <c:showVal val="0"/>
          <c:showCatName val="0"/>
          <c:showSerName val="0"/>
          <c:showPercent val="0"/>
          <c:showBubbleSize val="0"/>
        </c:dLbls>
        <c:gapWidth val="150"/>
        <c:axId val="101851520"/>
        <c:axId val="101853056"/>
      </c:barChart>
      <c:catAx>
        <c:axId val="101851520"/>
        <c:scaling>
          <c:orientation val="minMax"/>
        </c:scaling>
        <c:delete val="0"/>
        <c:axPos val="l"/>
        <c:majorTickMark val="out"/>
        <c:minorTickMark val="none"/>
        <c:tickLblPos val="nextTo"/>
        <c:crossAx val="101853056"/>
        <c:crosses val="autoZero"/>
        <c:auto val="1"/>
        <c:lblAlgn val="ctr"/>
        <c:lblOffset val="100"/>
        <c:noMultiLvlLbl val="0"/>
      </c:catAx>
      <c:valAx>
        <c:axId val="101853056"/>
        <c:scaling>
          <c:orientation val="minMax"/>
          <c:max val="100"/>
          <c:min val="0"/>
        </c:scaling>
        <c:delete val="0"/>
        <c:axPos val="b"/>
        <c:majorGridlines/>
        <c:numFmt formatCode="General" sourceLinked="1"/>
        <c:majorTickMark val="out"/>
        <c:minorTickMark val="none"/>
        <c:tickLblPos val="nextTo"/>
        <c:crossAx val="10185152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Substantial</c:v>
                </c:pt>
              </c:strCache>
            </c:strRef>
          </c:tx>
          <c:spPr>
            <a:solidFill>
              <a:schemeClr val="accent4">
                <a:lumMod val="75000"/>
              </a:schemeClr>
            </a:solidFill>
          </c:spPr>
          <c:invertIfNegative val="0"/>
          <c:cat>
            <c:strRef>
              <c:f>Sheet1!$A$2:$A$8</c:f>
              <c:strCache>
                <c:ptCount val="7"/>
                <c:pt idx="0">
                  <c:v>Funding</c:v>
                </c:pt>
                <c:pt idx="1">
                  <c:v>Avlblty Public Transit</c:v>
                </c:pt>
                <c:pt idx="2">
                  <c:v>Avlblty SA Services</c:v>
                </c:pt>
                <c:pt idx="3">
                  <c:v>Avlblty Adult MH Serv</c:v>
                </c:pt>
                <c:pt idx="4">
                  <c:v>Avlblty DV Services</c:v>
                </c:pt>
                <c:pt idx="5">
                  <c:v>Differing Priorities</c:v>
                </c:pt>
                <c:pt idx="6">
                  <c:v>Cultural Issues</c:v>
                </c:pt>
              </c:strCache>
            </c:strRef>
          </c:cat>
          <c:val>
            <c:numRef>
              <c:f>Sheet1!$B$2:$B$8</c:f>
              <c:numCache>
                <c:formatCode>General</c:formatCode>
                <c:ptCount val="7"/>
                <c:pt idx="0">
                  <c:v>49</c:v>
                </c:pt>
                <c:pt idx="1">
                  <c:v>45</c:v>
                </c:pt>
                <c:pt idx="2">
                  <c:v>34.700000000000003</c:v>
                </c:pt>
                <c:pt idx="3">
                  <c:v>30.6</c:v>
                </c:pt>
                <c:pt idx="4">
                  <c:v>10.199999999999999</c:v>
                </c:pt>
                <c:pt idx="5">
                  <c:v>8.2000000000000011</c:v>
                </c:pt>
                <c:pt idx="6">
                  <c:v>4.0999999999999996</c:v>
                </c:pt>
              </c:numCache>
            </c:numRef>
          </c:val>
        </c:ser>
        <c:ser>
          <c:idx val="1"/>
          <c:order val="1"/>
          <c:tx>
            <c:strRef>
              <c:f>Sheet1!$C$1</c:f>
              <c:strCache>
                <c:ptCount val="1"/>
                <c:pt idx="0">
                  <c:v>Moderate/Small</c:v>
                </c:pt>
              </c:strCache>
            </c:strRef>
          </c:tx>
          <c:spPr>
            <a:solidFill>
              <a:schemeClr val="accent4">
                <a:lumMod val="60000"/>
                <a:lumOff val="40000"/>
              </a:schemeClr>
            </a:solidFill>
          </c:spPr>
          <c:invertIfNegative val="0"/>
          <c:cat>
            <c:strRef>
              <c:f>Sheet1!$A$2:$A$8</c:f>
              <c:strCache>
                <c:ptCount val="7"/>
                <c:pt idx="0">
                  <c:v>Funding</c:v>
                </c:pt>
                <c:pt idx="1">
                  <c:v>Avlblty Public Transit</c:v>
                </c:pt>
                <c:pt idx="2">
                  <c:v>Avlblty SA Services</c:v>
                </c:pt>
                <c:pt idx="3">
                  <c:v>Avlblty Adult MH Serv</c:v>
                </c:pt>
                <c:pt idx="4">
                  <c:v>Avlblty DV Services</c:v>
                </c:pt>
                <c:pt idx="5">
                  <c:v>Differing Priorities</c:v>
                </c:pt>
                <c:pt idx="6">
                  <c:v>Cultural Issues</c:v>
                </c:pt>
              </c:strCache>
            </c:strRef>
          </c:cat>
          <c:val>
            <c:numRef>
              <c:f>Sheet1!$C$2:$C$8</c:f>
              <c:numCache>
                <c:formatCode>General</c:formatCode>
                <c:ptCount val="7"/>
                <c:pt idx="0">
                  <c:v>46.9</c:v>
                </c:pt>
                <c:pt idx="1">
                  <c:v>49</c:v>
                </c:pt>
                <c:pt idx="2">
                  <c:v>51</c:v>
                </c:pt>
                <c:pt idx="3">
                  <c:v>61.2</c:v>
                </c:pt>
                <c:pt idx="4">
                  <c:v>63.3</c:v>
                </c:pt>
                <c:pt idx="5">
                  <c:v>69.400000000000006</c:v>
                </c:pt>
                <c:pt idx="6">
                  <c:v>83.6</c:v>
                </c:pt>
              </c:numCache>
            </c:numRef>
          </c:val>
        </c:ser>
        <c:ser>
          <c:idx val="2"/>
          <c:order val="2"/>
          <c:tx>
            <c:strRef>
              <c:f>Sheet1!$D$1</c:f>
              <c:strCache>
                <c:ptCount val="1"/>
                <c:pt idx="0">
                  <c:v>Not a barrier</c:v>
                </c:pt>
              </c:strCache>
            </c:strRef>
          </c:tx>
          <c:spPr>
            <a:solidFill>
              <a:schemeClr val="accent4">
                <a:lumMod val="40000"/>
                <a:lumOff val="60000"/>
              </a:schemeClr>
            </a:solidFill>
          </c:spPr>
          <c:invertIfNegative val="0"/>
          <c:cat>
            <c:strRef>
              <c:f>Sheet1!$A$2:$A$8</c:f>
              <c:strCache>
                <c:ptCount val="7"/>
                <c:pt idx="0">
                  <c:v>Funding</c:v>
                </c:pt>
                <c:pt idx="1">
                  <c:v>Avlblty Public Transit</c:v>
                </c:pt>
                <c:pt idx="2">
                  <c:v>Avlblty SA Services</c:v>
                </c:pt>
                <c:pt idx="3">
                  <c:v>Avlblty Adult MH Serv</c:v>
                </c:pt>
                <c:pt idx="4">
                  <c:v>Avlblty DV Services</c:v>
                </c:pt>
                <c:pt idx="5">
                  <c:v>Differing Priorities</c:v>
                </c:pt>
                <c:pt idx="6">
                  <c:v>Cultural Issues</c:v>
                </c:pt>
              </c:strCache>
            </c:strRef>
          </c:cat>
          <c:val>
            <c:numRef>
              <c:f>Sheet1!$D$2:$D$8</c:f>
              <c:numCache>
                <c:formatCode>General</c:formatCode>
                <c:ptCount val="7"/>
                <c:pt idx="0">
                  <c:v>4.0999999999999996</c:v>
                </c:pt>
                <c:pt idx="1">
                  <c:v>6.1</c:v>
                </c:pt>
                <c:pt idx="2">
                  <c:v>14.3</c:v>
                </c:pt>
                <c:pt idx="3">
                  <c:v>8.2000000000000011</c:v>
                </c:pt>
                <c:pt idx="4">
                  <c:v>26.5</c:v>
                </c:pt>
                <c:pt idx="5">
                  <c:v>22.4</c:v>
                </c:pt>
                <c:pt idx="6">
                  <c:v>12.2</c:v>
                </c:pt>
              </c:numCache>
            </c:numRef>
          </c:val>
        </c:ser>
        <c:dLbls>
          <c:showLegendKey val="0"/>
          <c:showVal val="0"/>
          <c:showCatName val="0"/>
          <c:showSerName val="0"/>
          <c:showPercent val="0"/>
          <c:showBubbleSize val="0"/>
        </c:dLbls>
        <c:gapWidth val="150"/>
        <c:overlap val="100"/>
        <c:axId val="101918592"/>
        <c:axId val="101920128"/>
      </c:barChart>
      <c:catAx>
        <c:axId val="101918592"/>
        <c:scaling>
          <c:orientation val="minMax"/>
        </c:scaling>
        <c:delete val="0"/>
        <c:axPos val="l"/>
        <c:majorTickMark val="out"/>
        <c:minorTickMark val="none"/>
        <c:tickLblPos val="nextTo"/>
        <c:crossAx val="101920128"/>
        <c:crosses val="autoZero"/>
        <c:auto val="1"/>
        <c:lblAlgn val="ctr"/>
        <c:lblOffset val="100"/>
        <c:noMultiLvlLbl val="0"/>
      </c:catAx>
      <c:valAx>
        <c:axId val="101920128"/>
        <c:scaling>
          <c:orientation val="minMax"/>
        </c:scaling>
        <c:delete val="0"/>
        <c:axPos val="b"/>
        <c:majorGridlines/>
        <c:numFmt formatCode="0%" sourceLinked="1"/>
        <c:majorTickMark val="out"/>
        <c:minorTickMark val="none"/>
        <c:tickLblPos val="nextTo"/>
        <c:crossAx val="101918592"/>
        <c:crosses val="autoZero"/>
        <c:crossBetween val="between"/>
      </c:valAx>
    </c:plotArea>
    <c:legend>
      <c:legendPos val="r"/>
      <c:overlay val="0"/>
      <c:txPr>
        <a:bodyPr/>
        <a:lstStyle/>
        <a:p>
          <a:pPr>
            <a:defRPr sz="2400"/>
          </a:pPr>
          <a:endParaRPr lang="en-US"/>
        </a:p>
      </c:txPr>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64820"/>
          </a:xfrm>
          <a:prstGeom prst="rect">
            <a:avLst/>
          </a:prstGeom>
        </p:spPr>
        <p:txBody>
          <a:bodyPr vert="horz" lIns="91440" tIns="45720" rIns="91440" bIns="45720" rtlCol="0"/>
          <a:lstStyle>
            <a:lvl1pPr algn="r">
              <a:defRPr sz="1200"/>
            </a:lvl1pPr>
          </a:lstStyle>
          <a:p>
            <a:fld id="{809412A6-E132-4958-9899-896A82047707}" type="datetimeFigureOut">
              <a:rPr lang="en-US" smtClean="0"/>
              <a:t>7/8/2013</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A426680A-9A0F-4547-BD2C-41C7F52E33F8}" type="slidenum">
              <a:rPr lang="en-US" smtClean="0"/>
              <a:t>‹#›</a:t>
            </a:fld>
            <a:endParaRPr lang="en-US"/>
          </a:p>
        </p:txBody>
      </p:sp>
    </p:spTree>
    <p:extLst>
      <p:ext uri="{BB962C8B-B14F-4D97-AF65-F5344CB8AC3E}">
        <p14:creationId xmlns:p14="http://schemas.microsoft.com/office/powerpoint/2010/main" val="1332939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64820"/>
          </a:xfrm>
          <a:prstGeom prst="rect">
            <a:avLst/>
          </a:prstGeom>
        </p:spPr>
        <p:txBody>
          <a:bodyPr vert="horz" lIns="91440" tIns="45720" rIns="91440" bIns="45720" rtlCol="0"/>
          <a:lstStyle>
            <a:lvl1pPr algn="r">
              <a:defRPr sz="1200"/>
            </a:lvl1pPr>
          </a:lstStyle>
          <a:p>
            <a:fld id="{3986BA06-6558-42F6-B935-0A8784A32C8D}" type="datetimeFigureOut">
              <a:rPr lang="en-US" smtClean="0"/>
              <a:t>7/8/2013</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1"/>
            <a:ext cx="548640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C9C523E3-2F81-4C2C-9674-AC7DA3B6D13D}" type="slidenum">
              <a:rPr lang="en-US" smtClean="0"/>
              <a:t>‹#›</a:t>
            </a:fld>
            <a:endParaRPr lang="en-US"/>
          </a:p>
        </p:txBody>
      </p:sp>
    </p:spTree>
    <p:extLst>
      <p:ext uri="{BB962C8B-B14F-4D97-AF65-F5344CB8AC3E}">
        <p14:creationId xmlns:p14="http://schemas.microsoft.com/office/powerpoint/2010/main" val="90482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C523E3-2F81-4C2C-9674-AC7DA3B6D13D}" type="slidenum">
              <a:rPr lang="en-US" smtClean="0"/>
              <a:t>29</a:t>
            </a:fld>
            <a:endParaRPr lang="en-US"/>
          </a:p>
        </p:txBody>
      </p:sp>
    </p:spTree>
    <p:extLst>
      <p:ext uri="{BB962C8B-B14F-4D97-AF65-F5344CB8AC3E}">
        <p14:creationId xmlns:p14="http://schemas.microsoft.com/office/powerpoint/2010/main" val="202542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C523E3-2F81-4C2C-9674-AC7DA3B6D13D}" type="slidenum">
              <a:rPr lang="en-US" smtClean="0"/>
              <a:t>30</a:t>
            </a:fld>
            <a:endParaRPr lang="en-US"/>
          </a:p>
        </p:txBody>
      </p:sp>
    </p:spTree>
    <p:extLst>
      <p:ext uri="{BB962C8B-B14F-4D97-AF65-F5344CB8AC3E}">
        <p14:creationId xmlns:p14="http://schemas.microsoft.com/office/powerpoint/2010/main" val="202542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C523E3-2F81-4C2C-9674-AC7DA3B6D13D}" type="slidenum">
              <a:rPr lang="en-US" smtClean="0"/>
              <a:t>31</a:t>
            </a:fld>
            <a:endParaRPr lang="en-US"/>
          </a:p>
        </p:txBody>
      </p:sp>
    </p:spTree>
    <p:extLst>
      <p:ext uri="{BB962C8B-B14F-4D97-AF65-F5344CB8AC3E}">
        <p14:creationId xmlns:p14="http://schemas.microsoft.com/office/powerpoint/2010/main" val="202542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C523E3-2F81-4C2C-9674-AC7DA3B6D13D}" type="slidenum">
              <a:rPr lang="en-US" smtClean="0"/>
              <a:t>32</a:t>
            </a:fld>
            <a:endParaRPr lang="en-US"/>
          </a:p>
        </p:txBody>
      </p:sp>
    </p:spTree>
    <p:extLst>
      <p:ext uri="{BB962C8B-B14F-4D97-AF65-F5344CB8AC3E}">
        <p14:creationId xmlns:p14="http://schemas.microsoft.com/office/powerpoint/2010/main" val="202542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dirty="0"/>
          </a:p>
        </p:txBody>
      </p:sp>
      <p:sp>
        <p:nvSpPr>
          <p:cNvPr id="4" name="Slide Number Placeholder 3"/>
          <p:cNvSpPr>
            <a:spLocks noGrp="1"/>
          </p:cNvSpPr>
          <p:nvPr>
            <p:ph type="sldNum" sz="quarter" idx="10"/>
          </p:nvPr>
        </p:nvSpPr>
        <p:spPr/>
        <p:txBody>
          <a:bodyPr/>
          <a:lstStyle/>
          <a:p>
            <a:fld id="{C9C523E3-2F81-4C2C-9674-AC7DA3B6D13D}" type="slidenum">
              <a:rPr lang="en-US" smtClean="0"/>
              <a:t>33</a:t>
            </a:fld>
            <a:endParaRPr lang="en-US"/>
          </a:p>
        </p:txBody>
      </p:sp>
    </p:spTree>
    <p:extLst>
      <p:ext uri="{BB962C8B-B14F-4D97-AF65-F5344CB8AC3E}">
        <p14:creationId xmlns:p14="http://schemas.microsoft.com/office/powerpoint/2010/main" val="202542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C9C523E3-2F81-4C2C-9674-AC7DA3B6D13D}" type="slidenum">
              <a:rPr lang="en-US" smtClean="0"/>
              <a:t>34</a:t>
            </a:fld>
            <a:endParaRPr lang="en-US"/>
          </a:p>
        </p:txBody>
      </p:sp>
    </p:spTree>
    <p:extLst>
      <p:ext uri="{BB962C8B-B14F-4D97-AF65-F5344CB8AC3E}">
        <p14:creationId xmlns:p14="http://schemas.microsoft.com/office/powerpoint/2010/main" val="202542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C523E3-2F81-4C2C-9674-AC7DA3B6D13D}" type="slidenum">
              <a:rPr lang="en-US" smtClean="0"/>
              <a:t>35</a:t>
            </a:fld>
            <a:endParaRPr lang="en-US"/>
          </a:p>
        </p:txBody>
      </p:sp>
    </p:spTree>
    <p:extLst>
      <p:ext uri="{BB962C8B-B14F-4D97-AF65-F5344CB8AC3E}">
        <p14:creationId xmlns:p14="http://schemas.microsoft.com/office/powerpoint/2010/main" val="202542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C523E3-2F81-4C2C-9674-AC7DA3B6D13D}" type="slidenum">
              <a:rPr lang="en-US" smtClean="0"/>
              <a:t>37</a:t>
            </a:fld>
            <a:endParaRPr lang="en-US"/>
          </a:p>
        </p:txBody>
      </p:sp>
    </p:spTree>
    <p:extLst>
      <p:ext uri="{BB962C8B-B14F-4D97-AF65-F5344CB8AC3E}">
        <p14:creationId xmlns:p14="http://schemas.microsoft.com/office/powerpoint/2010/main" val="2025427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C523E3-2F81-4C2C-9674-AC7DA3B6D13D}" type="slidenum">
              <a:rPr lang="en-US" smtClean="0"/>
              <a:t>38</a:t>
            </a:fld>
            <a:endParaRPr lang="en-US"/>
          </a:p>
        </p:txBody>
      </p:sp>
    </p:spTree>
    <p:extLst>
      <p:ext uri="{BB962C8B-B14F-4D97-AF65-F5344CB8AC3E}">
        <p14:creationId xmlns:p14="http://schemas.microsoft.com/office/powerpoint/2010/main" val="202542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C523E3-2F81-4C2C-9674-AC7DA3B6D13D}" type="slidenum">
              <a:rPr lang="en-US" smtClean="0"/>
              <a:t>39</a:t>
            </a:fld>
            <a:endParaRPr lang="en-US"/>
          </a:p>
        </p:txBody>
      </p:sp>
    </p:spTree>
    <p:extLst>
      <p:ext uri="{BB962C8B-B14F-4D97-AF65-F5344CB8AC3E}">
        <p14:creationId xmlns:p14="http://schemas.microsoft.com/office/powerpoint/2010/main" val="202542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C523E3-2F81-4C2C-9674-AC7DA3B6D13D}" type="slidenum">
              <a:rPr lang="en-US" smtClean="0"/>
              <a:t>7</a:t>
            </a:fld>
            <a:endParaRPr lang="en-US"/>
          </a:p>
        </p:txBody>
      </p:sp>
    </p:spTree>
    <p:extLst>
      <p:ext uri="{BB962C8B-B14F-4D97-AF65-F5344CB8AC3E}">
        <p14:creationId xmlns:p14="http://schemas.microsoft.com/office/powerpoint/2010/main" val="3999972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C523E3-2F81-4C2C-9674-AC7DA3B6D13D}" type="slidenum">
              <a:rPr lang="en-US" smtClean="0"/>
              <a:t>40</a:t>
            </a:fld>
            <a:endParaRPr lang="en-US"/>
          </a:p>
        </p:txBody>
      </p:sp>
    </p:spTree>
    <p:extLst>
      <p:ext uri="{BB962C8B-B14F-4D97-AF65-F5344CB8AC3E}">
        <p14:creationId xmlns:p14="http://schemas.microsoft.com/office/powerpoint/2010/main" val="202542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C523E3-2F81-4C2C-9674-AC7DA3B6D13D}" type="slidenum">
              <a:rPr lang="en-US" smtClean="0"/>
              <a:t>8</a:t>
            </a:fld>
            <a:endParaRPr lang="en-US"/>
          </a:p>
        </p:txBody>
      </p:sp>
    </p:spTree>
    <p:extLst>
      <p:ext uri="{BB962C8B-B14F-4D97-AF65-F5344CB8AC3E}">
        <p14:creationId xmlns:p14="http://schemas.microsoft.com/office/powerpoint/2010/main" val="2832558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Calculated this and averaged for</a:t>
            </a:r>
            <a:r>
              <a:rPr lang="en-US" baseline="0" dirty="0" smtClean="0"/>
              <a:t> each parent, about 8</a:t>
            </a:r>
            <a:endParaRPr lang="en-US" dirty="0"/>
          </a:p>
        </p:txBody>
      </p:sp>
      <p:sp>
        <p:nvSpPr>
          <p:cNvPr id="4" name="Slide Number Placeholder 3"/>
          <p:cNvSpPr>
            <a:spLocks noGrp="1"/>
          </p:cNvSpPr>
          <p:nvPr>
            <p:ph type="sldNum" sz="quarter" idx="10"/>
          </p:nvPr>
        </p:nvSpPr>
        <p:spPr/>
        <p:txBody>
          <a:bodyPr/>
          <a:lstStyle/>
          <a:p>
            <a:fld id="{C9C523E3-2F81-4C2C-9674-AC7DA3B6D13D}" type="slidenum">
              <a:rPr lang="en-US" smtClean="0"/>
              <a:t>11</a:t>
            </a:fld>
            <a:endParaRPr lang="en-US"/>
          </a:p>
        </p:txBody>
      </p:sp>
    </p:spTree>
    <p:extLst>
      <p:ext uri="{BB962C8B-B14F-4D97-AF65-F5344CB8AC3E}">
        <p14:creationId xmlns:p14="http://schemas.microsoft.com/office/powerpoint/2010/main" val="1847940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C523E3-2F81-4C2C-9674-AC7DA3B6D13D}" type="slidenum">
              <a:rPr lang="en-US" smtClean="0"/>
              <a:t>12</a:t>
            </a:fld>
            <a:endParaRPr lang="en-US"/>
          </a:p>
        </p:txBody>
      </p:sp>
    </p:spTree>
    <p:extLst>
      <p:ext uri="{BB962C8B-B14F-4D97-AF65-F5344CB8AC3E}">
        <p14:creationId xmlns:p14="http://schemas.microsoft.com/office/powerpoint/2010/main" val="3529276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C523E3-2F81-4C2C-9674-AC7DA3B6D13D}" type="slidenum">
              <a:rPr lang="en-US" smtClean="0"/>
              <a:t>13</a:t>
            </a:fld>
            <a:endParaRPr lang="en-US"/>
          </a:p>
        </p:txBody>
      </p:sp>
    </p:spTree>
    <p:extLst>
      <p:ext uri="{BB962C8B-B14F-4D97-AF65-F5344CB8AC3E}">
        <p14:creationId xmlns:p14="http://schemas.microsoft.com/office/powerpoint/2010/main" val="540730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C523E3-2F81-4C2C-9674-AC7DA3B6D13D}" type="slidenum">
              <a:rPr lang="en-US" smtClean="0"/>
              <a:t>16</a:t>
            </a:fld>
            <a:endParaRPr lang="en-US"/>
          </a:p>
        </p:txBody>
      </p:sp>
    </p:spTree>
    <p:extLst>
      <p:ext uri="{BB962C8B-B14F-4D97-AF65-F5344CB8AC3E}">
        <p14:creationId xmlns:p14="http://schemas.microsoft.com/office/powerpoint/2010/main" val="1806637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C523E3-2F81-4C2C-9674-AC7DA3B6D13D}" type="slidenum">
              <a:rPr lang="en-US" smtClean="0"/>
              <a:t>17</a:t>
            </a:fld>
            <a:endParaRPr lang="en-US"/>
          </a:p>
        </p:txBody>
      </p:sp>
    </p:spTree>
    <p:extLst>
      <p:ext uri="{BB962C8B-B14F-4D97-AF65-F5344CB8AC3E}">
        <p14:creationId xmlns:p14="http://schemas.microsoft.com/office/powerpoint/2010/main" val="4160196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C523E3-2F81-4C2C-9674-AC7DA3B6D13D}" type="slidenum">
              <a:rPr lang="en-US" smtClean="0"/>
              <a:t>28</a:t>
            </a:fld>
            <a:endParaRPr lang="en-US"/>
          </a:p>
        </p:txBody>
      </p:sp>
    </p:spTree>
    <p:extLst>
      <p:ext uri="{BB962C8B-B14F-4D97-AF65-F5344CB8AC3E}">
        <p14:creationId xmlns:p14="http://schemas.microsoft.com/office/powerpoint/2010/main" val="202542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53CF87-9AF1-4398-8FE3-5A20D0DBA04F}" type="datetimeFigureOut">
              <a:rPr lang="en-US" smtClean="0"/>
              <a:t>7/8/2013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2C21AA-9B31-334D-A14D-48805C2E580A}" type="slidenum">
              <a:rPr lang="en-US" smtClean="0"/>
              <a:t>‹#›</a:t>
            </a:fld>
            <a:endParaRPr lang="en-US"/>
          </a:p>
        </p:txBody>
      </p:sp>
    </p:spTree>
    <p:extLst>
      <p:ext uri="{BB962C8B-B14F-4D97-AF65-F5344CB8AC3E}">
        <p14:creationId xmlns:p14="http://schemas.microsoft.com/office/powerpoint/2010/main" val="3406447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53CF87-9AF1-4398-8FE3-5A20D0DBA04F}" type="datetimeFigureOut">
              <a:rPr lang="en-US" smtClean="0"/>
              <a:t>7/8/2013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2C21AA-9B31-334D-A14D-48805C2E580A}" type="slidenum">
              <a:rPr lang="en-US" smtClean="0"/>
              <a:t>‹#›</a:t>
            </a:fld>
            <a:endParaRPr lang="en-US"/>
          </a:p>
        </p:txBody>
      </p:sp>
    </p:spTree>
    <p:extLst>
      <p:ext uri="{BB962C8B-B14F-4D97-AF65-F5344CB8AC3E}">
        <p14:creationId xmlns:p14="http://schemas.microsoft.com/office/powerpoint/2010/main" val="2118501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53CF87-9AF1-4398-8FE3-5A20D0DBA04F}" type="datetimeFigureOut">
              <a:rPr lang="en-US" smtClean="0"/>
              <a:t>7/8/2013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2C21AA-9B31-334D-A14D-48805C2E580A}" type="slidenum">
              <a:rPr lang="en-US" smtClean="0"/>
              <a:t>‹#›</a:t>
            </a:fld>
            <a:endParaRPr lang="en-US"/>
          </a:p>
        </p:txBody>
      </p:sp>
    </p:spTree>
    <p:extLst>
      <p:ext uri="{BB962C8B-B14F-4D97-AF65-F5344CB8AC3E}">
        <p14:creationId xmlns:p14="http://schemas.microsoft.com/office/powerpoint/2010/main" val="3936091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53CF87-9AF1-4398-8FE3-5A20D0DBA04F}" type="datetimeFigureOut">
              <a:rPr lang="en-US" smtClean="0"/>
              <a:t>7/8/2013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2C21AA-9B31-334D-A14D-48805C2E580A}" type="slidenum">
              <a:rPr lang="en-US" smtClean="0"/>
              <a:t>‹#›</a:t>
            </a:fld>
            <a:endParaRPr lang="en-US"/>
          </a:p>
        </p:txBody>
      </p:sp>
    </p:spTree>
    <p:extLst>
      <p:ext uri="{BB962C8B-B14F-4D97-AF65-F5344CB8AC3E}">
        <p14:creationId xmlns:p14="http://schemas.microsoft.com/office/powerpoint/2010/main" val="243631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53CF87-9AF1-4398-8FE3-5A20D0DBA04F}" type="datetimeFigureOut">
              <a:rPr lang="en-US" smtClean="0"/>
              <a:t>7/8/2013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2C21AA-9B31-334D-A14D-48805C2E580A}" type="slidenum">
              <a:rPr lang="en-US" smtClean="0"/>
              <a:t>‹#›</a:t>
            </a:fld>
            <a:endParaRPr lang="en-US"/>
          </a:p>
        </p:txBody>
      </p:sp>
    </p:spTree>
    <p:extLst>
      <p:ext uri="{BB962C8B-B14F-4D97-AF65-F5344CB8AC3E}">
        <p14:creationId xmlns:p14="http://schemas.microsoft.com/office/powerpoint/2010/main" val="530425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53CF87-9AF1-4398-8FE3-5A20D0DBA04F}" type="datetimeFigureOut">
              <a:rPr lang="en-US" smtClean="0"/>
              <a:t>7/8/2013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2C21AA-9B31-334D-A14D-48805C2E580A}" type="slidenum">
              <a:rPr lang="en-US" smtClean="0"/>
              <a:t>‹#›</a:t>
            </a:fld>
            <a:endParaRPr lang="en-US"/>
          </a:p>
        </p:txBody>
      </p:sp>
    </p:spTree>
    <p:extLst>
      <p:ext uri="{BB962C8B-B14F-4D97-AF65-F5344CB8AC3E}">
        <p14:creationId xmlns:p14="http://schemas.microsoft.com/office/powerpoint/2010/main" val="3432282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53CF87-9AF1-4398-8FE3-5A20D0DBA04F}" type="datetimeFigureOut">
              <a:rPr lang="en-US" smtClean="0"/>
              <a:t>7/8/2013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2C21AA-9B31-334D-A14D-48805C2E580A}" type="slidenum">
              <a:rPr lang="en-US" smtClean="0"/>
              <a:t>‹#›</a:t>
            </a:fld>
            <a:endParaRPr lang="en-US"/>
          </a:p>
        </p:txBody>
      </p:sp>
    </p:spTree>
    <p:extLst>
      <p:ext uri="{BB962C8B-B14F-4D97-AF65-F5344CB8AC3E}">
        <p14:creationId xmlns:p14="http://schemas.microsoft.com/office/powerpoint/2010/main" val="2151525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53CF87-9AF1-4398-8FE3-5A20D0DBA04F}" type="datetimeFigureOut">
              <a:rPr lang="en-US" smtClean="0"/>
              <a:t>7/8/2013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2C21AA-9B31-334D-A14D-48805C2E580A}" type="slidenum">
              <a:rPr lang="en-US" smtClean="0"/>
              <a:t>‹#›</a:t>
            </a:fld>
            <a:endParaRPr lang="en-US"/>
          </a:p>
        </p:txBody>
      </p:sp>
    </p:spTree>
    <p:extLst>
      <p:ext uri="{BB962C8B-B14F-4D97-AF65-F5344CB8AC3E}">
        <p14:creationId xmlns:p14="http://schemas.microsoft.com/office/powerpoint/2010/main" val="873423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53CF87-9AF1-4398-8FE3-5A20D0DBA04F}" type="datetimeFigureOut">
              <a:rPr lang="en-US" smtClean="0"/>
              <a:t>7/8/2013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2C21AA-9B31-334D-A14D-48805C2E580A}" type="slidenum">
              <a:rPr lang="en-US" smtClean="0"/>
              <a:t>‹#›</a:t>
            </a:fld>
            <a:endParaRPr lang="en-US"/>
          </a:p>
        </p:txBody>
      </p:sp>
    </p:spTree>
    <p:extLst>
      <p:ext uri="{BB962C8B-B14F-4D97-AF65-F5344CB8AC3E}">
        <p14:creationId xmlns:p14="http://schemas.microsoft.com/office/powerpoint/2010/main" val="3865251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53CF87-9AF1-4398-8FE3-5A20D0DBA04F}" type="datetimeFigureOut">
              <a:rPr lang="en-US" smtClean="0"/>
              <a:t>7/8/2013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2C21AA-9B31-334D-A14D-48805C2E580A}" type="slidenum">
              <a:rPr lang="en-US" smtClean="0"/>
              <a:t>‹#›</a:t>
            </a:fld>
            <a:endParaRPr lang="en-US"/>
          </a:p>
        </p:txBody>
      </p:sp>
    </p:spTree>
    <p:extLst>
      <p:ext uri="{BB962C8B-B14F-4D97-AF65-F5344CB8AC3E}">
        <p14:creationId xmlns:p14="http://schemas.microsoft.com/office/powerpoint/2010/main" val="3756675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53CF87-9AF1-4398-8FE3-5A20D0DBA04F}" type="datetimeFigureOut">
              <a:rPr lang="en-US" smtClean="0"/>
              <a:t>7/8/2013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2C21AA-9B31-334D-A14D-48805C2E580A}" type="slidenum">
              <a:rPr lang="en-US" smtClean="0"/>
              <a:t>‹#›</a:t>
            </a:fld>
            <a:endParaRPr lang="en-US"/>
          </a:p>
        </p:txBody>
      </p:sp>
    </p:spTree>
    <p:extLst>
      <p:ext uri="{BB962C8B-B14F-4D97-AF65-F5344CB8AC3E}">
        <p14:creationId xmlns:p14="http://schemas.microsoft.com/office/powerpoint/2010/main" val="2717624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53CF87-9AF1-4398-8FE3-5A20D0DBA04F}" type="datetimeFigureOut">
              <a:rPr lang="en-US" smtClean="0"/>
              <a:t>7/8/2013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2C21AA-9B31-334D-A14D-48805C2E580A}" type="slidenum">
              <a:rPr lang="en-US" smtClean="0"/>
              <a:t>‹#›</a:t>
            </a:fld>
            <a:endParaRPr lang="en-US"/>
          </a:p>
        </p:txBody>
      </p:sp>
    </p:spTree>
    <p:extLst>
      <p:ext uri="{BB962C8B-B14F-4D97-AF65-F5344CB8AC3E}">
        <p14:creationId xmlns:p14="http://schemas.microsoft.com/office/powerpoint/2010/main" val="3177203281"/>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Lst>
  <p:txStyles>
    <p:titleStyle>
      <a:lvl1pPr algn="ctr" defTabSz="457200" rtl="0" eaLnBrk="1" latinLnBrk="0" hangingPunct="1">
        <a:spcBef>
          <a:spcPct val="0"/>
        </a:spcBef>
        <a:buNone/>
        <a:defRPr sz="4000" b="1" kern="1200">
          <a:solidFill>
            <a:schemeClr val="tx1"/>
          </a:solidFill>
          <a:latin typeface="Cambria"/>
          <a:ea typeface="+mj-ea"/>
          <a:cs typeface="Cambri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slideLayout" Target="../slideLayouts/slideLayout9.xml"/><Relationship Id="rId1" Type="http://schemas.openxmlformats.org/officeDocument/2006/relationships/tags" Target="../tags/tag1.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1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304800"/>
            <a:ext cx="8686800" cy="5715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ctrTitle"/>
          </p:nvPr>
        </p:nvSpPr>
        <p:spPr>
          <a:xfrm>
            <a:off x="381000" y="990600"/>
            <a:ext cx="8305800" cy="1470025"/>
          </a:xfrm>
        </p:spPr>
        <p:txBody>
          <a:bodyPr>
            <a:normAutofit/>
          </a:bodyPr>
          <a:lstStyle/>
          <a:p>
            <a:r>
              <a:rPr lang="en-US" sz="3600" b="1" dirty="0" smtClean="0"/>
              <a:t> </a:t>
            </a:r>
            <a:r>
              <a:rPr lang="en-US" sz="3600" b="1" dirty="0">
                <a:latin typeface="Cambria"/>
                <a:cs typeface="Cambria"/>
              </a:rPr>
              <a:t>Exploring Service Delivery Models </a:t>
            </a:r>
            <a:r>
              <a:rPr lang="en-US" sz="3600" b="1" dirty="0" smtClean="0">
                <a:latin typeface="Cambria"/>
                <a:cs typeface="Cambria"/>
              </a:rPr>
              <a:t>for Reunification in Child Welfare </a:t>
            </a:r>
            <a:endParaRPr lang="en-US" sz="3600" b="1" dirty="0">
              <a:latin typeface="Cambria"/>
              <a:cs typeface="Cambria"/>
            </a:endParaRPr>
          </a:p>
        </p:txBody>
      </p:sp>
      <p:sp>
        <p:nvSpPr>
          <p:cNvPr id="3" name="Subtitle 2"/>
          <p:cNvSpPr>
            <a:spLocks noGrp="1"/>
          </p:cNvSpPr>
          <p:nvPr>
            <p:ph type="subTitle" idx="1"/>
          </p:nvPr>
        </p:nvSpPr>
        <p:spPr>
          <a:xfrm>
            <a:off x="1143000" y="2667000"/>
            <a:ext cx="6781800" cy="3124200"/>
          </a:xfrm>
        </p:spPr>
        <p:txBody>
          <a:bodyPr>
            <a:normAutofit lnSpcReduction="10000"/>
          </a:bodyPr>
          <a:lstStyle/>
          <a:p>
            <a:pPr algn="ctr"/>
            <a:r>
              <a:rPr lang="en-US" sz="3000" dirty="0" smtClean="0">
                <a:solidFill>
                  <a:schemeClr val="accent1">
                    <a:lumMod val="75000"/>
                  </a:schemeClr>
                </a:solidFill>
              </a:rPr>
              <a:t>Amy </a:t>
            </a:r>
            <a:r>
              <a:rPr lang="en-US" sz="3000" dirty="0" err="1" smtClean="0">
                <a:solidFill>
                  <a:schemeClr val="accent1">
                    <a:lumMod val="75000"/>
                  </a:schemeClr>
                </a:solidFill>
              </a:rPr>
              <a:t>D’Andrade</a:t>
            </a:r>
            <a:endParaRPr lang="en-US" sz="3000" dirty="0" smtClean="0">
              <a:solidFill>
                <a:schemeClr val="accent1">
                  <a:lumMod val="75000"/>
                </a:schemeClr>
              </a:solidFill>
            </a:endParaRPr>
          </a:p>
          <a:p>
            <a:pPr algn="ctr"/>
            <a:r>
              <a:rPr lang="en-US" sz="3000" dirty="0" smtClean="0">
                <a:solidFill>
                  <a:schemeClr val="accent1">
                    <a:lumMod val="75000"/>
                  </a:schemeClr>
                </a:solidFill>
              </a:rPr>
              <a:t>San Jose State University</a:t>
            </a:r>
          </a:p>
          <a:p>
            <a:pPr algn="ctr"/>
            <a:endParaRPr lang="en-US" sz="3000" dirty="0">
              <a:solidFill>
                <a:schemeClr val="accent1">
                  <a:lumMod val="75000"/>
                </a:schemeClr>
              </a:solidFill>
            </a:endParaRPr>
          </a:p>
          <a:p>
            <a:pPr algn="ctr"/>
            <a:r>
              <a:rPr lang="en-US" sz="3000" dirty="0" err="1" smtClean="0">
                <a:solidFill>
                  <a:schemeClr val="accent1">
                    <a:lumMod val="75000"/>
                  </a:schemeClr>
                </a:solidFill>
              </a:rPr>
              <a:t>CalSWEC</a:t>
            </a:r>
            <a:r>
              <a:rPr lang="en-US" sz="3000" dirty="0" smtClean="0">
                <a:solidFill>
                  <a:schemeClr val="accent1">
                    <a:lumMod val="75000"/>
                  </a:schemeClr>
                </a:solidFill>
              </a:rPr>
              <a:t> Board Meeting</a:t>
            </a:r>
          </a:p>
          <a:p>
            <a:pPr algn="ctr"/>
            <a:r>
              <a:rPr lang="en-US" sz="3000" dirty="0" smtClean="0">
                <a:solidFill>
                  <a:schemeClr val="accent1">
                    <a:lumMod val="75000"/>
                  </a:schemeClr>
                </a:solidFill>
              </a:rPr>
              <a:t>May 3, 2013</a:t>
            </a:r>
          </a:p>
          <a:p>
            <a:pPr algn="ctr"/>
            <a:r>
              <a:rPr lang="en-US" sz="3000" dirty="0" smtClean="0">
                <a:solidFill>
                  <a:schemeClr val="accent1">
                    <a:lumMod val="75000"/>
                  </a:schemeClr>
                </a:solidFill>
              </a:rPr>
              <a:t>Los Angeles, CA</a:t>
            </a:r>
          </a:p>
          <a:p>
            <a:endParaRPr lang="en-US" dirty="0"/>
          </a:p>
        </p:txBody>
      </p:sp>
      <p:pic>
        <p:nvPicPr>
          <p:cNvPr id="4" name="Picture 3"/>
          <p:cNvPicPr/>
          <p:nvPr/>
        </p:nvPicPr>
        <p:blipFill>
          <a:blip r:embed="rId2" cstate="print"/>
          <a:srcRect/>
          <a:stretch>
            <a:fillRect/>
          </a:stretch>
        </p:blipFill>
        <p:spPr bwMode="auto">
          <a:xfrm>
            <a:off x="304800" y="6172200"/>
            <a:ext cx="2564765" cy="528320"/>
          </a:xfrm>
          <a:prstGeom prst="rect">
            <a:avLst/>
          </a:prstGeom>
          <a:noFill/>
          <a:ln w="9525">
            <a:noFill/>
            <a:miter lim="800000"/>
            <a:headEnd/>
            <a:tailEnd/>
          </a:ln>
        </p:spPr>
      </p:pic>
    </p:spTree>
    <p:extLst>
      <p:ext uri="{BB962C8B-B14F-4D97-AF65-F5344CB8AC3E}">
        <p14:creationId xmlns:p14="http://schemas.microsoft.com/office/powerpoint/2010/main" val="2186697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3759"/>
            <a:ext cx="9144000" cy="1444041"/>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8" name="TextBox 7"/>
          <p:cNvSpPr txBox="1">
            <a:spLocks noChangeArrowheads="1"/>
          </p:cNvSpPr>
          <p:nvPr/>
        </p:nvSpPr>
        <p:spPr bwMode="auto">
          <a:xfrm>
            <a:off x="228600" y="1600200"/>
            <a:ext cx="5562600" cy="892175"/>
          </a:xfrm>
          <a:prstGeom prst="rect">
            <a:avLst/>
          </a:prstGeom>
          <a:noFill/>
          <a:ln w="9525">
            <a:noFill/>
            <a:miter lim="800000"/>
            <a:headEnd/>
            <a:tailEnd/>
          </a:ln>
        </p:spPr>
        <p:txBody>
          <a:bodyPr>
            <a:spAutoFit/>
          </a:bodyPr>
          <a:lstStyle/>
          <a:p>
            <a:r>
              <a:rPr lang="en-US" dirty="0">
                <a:latin typeface="Corbel" pitchFamily="34" charset="0"/>
              </a:rPr>
              <a:t>  </a:t>
            </a:r>
            <a:r>
              <a:rPr lang="en-US" dirty="0" smtClean="0">
                <a:latin typeface="Corbel" pitchFamily="34" charset="0"/>
              </a:rPr>
              <a:t>   </a:t>
            </a:r>
            <a:r>
              <a:rPr lang="en-US" sz="2000" b="1" dirty="0" smtClean="0">
                <a:latin typeface="Corbel" pitchFamily="34" charset="0"/>
              </a:rPr>
              <a:t>Number </a:t>
            </a:r>
            <a:r>
              <a:rPr lang="en-US" sz="2000" b="1" dirty="0">
                <a:latin typeface="Corbel" pitchFamily="34" charset="0"/>
              </a:rPr>
              <a:t>of services ordered</a:t>
            </a:r>
          </a:p>
          <a:p>
            <a:endParaRPr lang="en-US" sz="1400" dirty="0">
              <a:latin typeface="Corbel" pitchFamily="34" charset="0"/>
            </a:endParaRPr>
          </a:p>
          <a:p>
            <a:endParaRPr lang="en-US" dirty="0">
              <a:latin typeface="Corbel" pitchFamily="34" charset="0"/>
            </a:endParaRPr>
          </a:p>
        </p:txBody>
      </p:sp>
      <p:sp>
        <p:nvSpPr>
          <p:cNvPr id="9" name="Title 3"/>
          <p:cNvSpPr txBox="1">
            <a:spLocks/>
          </p:cNvSpPr>
          <p:nvPr/>
        </p:nvSpPr>
        <p:spPr>
          <a:xfrm>
            <a:off x="3200400" y="228600"/>
            <a:ext cx="5791200" cy="977900"/>
          </a:xfrm>
          <a:prstGeom prst="rect">
            <a:avLst/>
          </a:prstGeom>
        </p:spPr>
        <p:txBody>
          <a:bodyPr lIns="73152" rIns="45720" bIns="0" anchor="b">
            <a:scene3d>
              <a:camera prst="orthographicFront"/>
              <a:lightRig rig="threePt" dir="t">
                <a:rot lat="0" lon="0" rev="4800000"/>
              </a:lightRig>
            </a:scene3d>
            <a:sp3d prstMaterial="matte"/>
          </a:bodyPr>
          <a:lstStyle/>
          <a:p>
            <a:pPr fontAlgn="auto">
              <a:spcAft>
                <a:spcPts val="0"/>
              </a:spcAft>
              <a:defRPr/>
            </a:pPr>
            <a:endParaRPr lang="en-US" sz="2400" dirty="0">
              <a:solidFill>
                <a:schemeClr val="accent1">
                  <a:satMod val="150000"/>
                </a:schemeClr>
              </a:solidFill>
              <a:latin typeface="+mj-lt"/>
              <a:ea typeface="+mj-ea"/>
              <a:cs typeface="+mj-cs"/>
            </a:endParaRPr>
          </a:p>
        </p:txBody>
      </p:sp>
      <p:sp>
        <p:nvSpPr>
          <p:cNvPr id="13" name="Rectangle 12"/>
          <p:cNvSpPr>
            <a:spLocks noChangeArrowheads="1"/>
          </p:cNvSpPr>
          <p:nvPr/>
        </p:nvSpPr>
        <p:spPr bwMode="auto">
          <a:xfrm>
            <a:off x="4648200" y="3505200"/>
            <a:ext cx="4648200" cy="400110"/>
          </a:xfrm>
          <a:prstGeom prst="rect">
            <a:avLst/>
          </a:prstGeom>
          <a:noFill/>
          <a:ln w="9525">
            <a:noFill/>
            <a:miter lim="800000"/>
            <a:headEnd/>
            <a:tailEnd/>
          </a:ln>
        </p:spPr>
        <p:txBody>
          <a:bodyPr>
            <a:spAutoFit/>
          </a:bodyPr>
          <a:lstStyle/>
          <a:p>
            <a:pPr algn="ctr"/>
            <a:r>
              <a:rPr lang="en-US" sz="2000" b="1" dirty="0">
                <a:latin typeface="Corbel" pitchFamily="34" charset="0"/>
              </a:rPr>
              <a:t>Required attendance per week</a:t>
            </a:r>
          </a:p>
        </p:txBody>
      </p:sp>
      <p:graphicFrame>
        <p:nvGraphicFramePr>
          <p:cNvPr id="11" name="Chart 10"/>
          <p:cNvGraphicFramePr>
            <a:graphicFrameLocks/>
          </p:cNvGraphicFramePr>
          <p:nvPr>
            <p:extLst>
              <p:ext uri="{D42A27DB-BD31-4B8C-83A1-F6EECF244321}">
                <p14:modId xmlns:p14="http://schemas.microsoft.com/office/powerpoint/2010/main" val="1579658772"/>
              </p:ext>
            </p:extLst>
          </p:nvPr>
        </p:nvGraphicFramePr>
        <p:xfrm>
          <a:off x="35470" y="1981200"/>
          <a:ext cx="3962400" cy="1828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extLst>
              <p:ext uri="{D42A27DB-BD31-4B8C-83A1-F6EECF244321}">
                <p14:modId xmlns:p14="http://schemas.microsoft.com/office/powerpoint/2010/main" val="1204359324"/>
              </p:ext>
            </p:extLst>
          </p:nvPr>
        </p:nvGraphicFramePr>
        <p:xfrm>
          <a:off x="3962400" y="3962400"/>
          <a:ext cx="5181600" cy="2695657"/>
        </p:xfrm>
        <a:graphic>
          <a:graphicData uri="http://schemas.openxmlformats.org/drawingml/2006/chart">
            <c:chart xmlns:c="http://schemas.openxmlformats.org/drawingml/2006/chart" xmlns:r="http://schemas.openxmlformats.org/officeDocument/2006/relationships" r:id="rId4"/>
          </a:graphicData>
        </a:graphic>
      </p:graphicFrame>
      <p:sp>
        <p:nvSpPr>
          <p:cNvPr id="14" name="Title 3"/>
          <p:cNvSpPr txBox="1">
            <a:spLocks/>
          </p:cNvSpPr>
          <p:nvPr/>
        </p:nvSpPr>
        <p:spPr>
          <a:xfrm>
            <a:off x="228600" y="0"/>
            <a:ext cx="8763000" cy="1066800"/>
          </a:xfrm>
          <a:prstGeom prst="rect">
            <a:avLst/>
          </a:prstGeom>
        </p:spPr>
        <p:txBody>
          <a:bodyPr lIns="73152" rIns="45720" bIns="0" anchor="b">
            <a:scene3d>
              <a:camera prst="orthographicFront"/>
              <a:lightRig rig="threePt" dir="t">
                <a:rot lat="0" lon="0" rev="4800000"/>
              </a:lightRig>
            </a:scene3d>
            <a:sp3d prstMaterial="matte"/>
          </a:bodyPr>
          <a:lstStyle/>
          <a:p>
            <a:pPr algn="ctr" fontAlgn="auto">
              <a:spcAft>
                <a:spcPts val="0"/>
              </a:spcAft>
              <a:defRPr/>
            </a:pPr>
            <a:r>
              <a:rPr lang="en-US" sz="4000" b="1" dirty="0" smtClean="0">
                <a:latin typeface="Cambria"/>
                <a:ea typeface="+mj-ea"/>
                <a:cs typeface="Cambria"/>
              </a:rPr>
              <a:t>Number of Services </a:t>
            </a:r>
            <a:r>
              <a:rPr lang="en-US" sz="4000" b="1" dirty="0">
                <a:latin typeface="Cambria"/>
                <a:ea typeface="+mj-ea"/>
                <a:cs typeface="Cambria"/>
              </a:rPr>
              <a:t>O</a:t>
            </a:r>
            <a:r>
              <a:rPr lang="en-US" sz="4000" b="1" dirty="0" smtClean="0">
                <a:latin typeface="Cambria"/>
                <a:ea typeface="+mj-ea"/>
                <a:cs typeface="Cambria"/>
              </a:rPr>
              <a:t>rdered</a:t>
            </a:r>
          </a:p>
        </p:txBody>
      </p:sp>
    </p:spTree>
    <p:custDataLst>
      <p:tags r:id="rId1"/>
    </p:custDataLst>
    <p:extLst>
      <p:ext uri="{BB962C8B-B14F-4D97-AF65-F5344CB8AC3E}">
        <p14:creationId xmlns:p14="http://schemas.microsoft.com/office/powerpoint/2010/main" val="3988838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Graphic spid="10"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2057400"/>
            <a:ext cx="7620000" cy="3810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11267" name="Content Placeholder 2"/>
          <p:cNvSpPr>
            <a:spLocks noGrp="1"/>
          </p:cNvSpPr>
          <p:nvPr>
            <p:ph idx="1"/>
          </p:nvPr>
        </p:nvSpPr>
        <p:spPr>
          <a:xfrm>
            <a:off x="702401" y="2438400"/>
            <a:ext cx="8458200" cy="5410200"/>
          </a:xfrm>
        </p:spPr>
        <p:txBody>
          <a:bodyPr>
            <a:normAutofit/>
          </a:bodyPr>
          <a:lstStyle/>
          <a:p>
            <a:pPr lvl="2" eaLnBrk="1" hangingPunct="1">
              <a:defRPr/>
            </a:pPr>
            <a:r>
              <a:rPr lang="en-US" sz="2800" b="1" dirty="0" smtClean="0">
                <a:solidFill>
                  <a:schemeClr val="accent2">
                    <a:lumMod val="75000"/>
                  </a:schemeClr>
                </a:solidFill>
              </a:rPr>
              <a:t>Visitation</a:t>
            </a:r>
            <a:r>
              <a:rPr lang="en-US" sz="2800" dirty="0" smtClean="0"/>
              <a:t> 1 x per week</a:t>
            </a:r>
          </a:p>
          <a:p>
            <a:pPr lvl="2">
              <a:defRPr/>
            </a:pPr>
            <a:r>
              <a:rPr lang="en-US" sz="2800" b="1" dirty="0">
                <a:solidFill>
                  <a:schemeClr val="accent4"/>
                </a:solidFill>
              </a:rPr>
              <a:t>Counseling</a:t>
            </a:r>
            <a:r>
              <a:rPr lang="en-US" sz="2800" dirty="0"/>
              <a:t> 1 x per week</a:t>
            </a:r>
          </a:p>
          <a:p>
            <a:pPr lvl="2">
              <a:defRPr/>
            </a:pPr>
            <a:r>
              <a:rPr lang="en-US" sz="2800" b="1" dirty="0">
                <a:solidFill>
                  <a:schemeClr val="accent4"/>
                </a:solidFill>
              </a:rPr>
              <a:t>Parenting classes </a:t>
            </a:r>
            <a:r>
              <a:rPr lang="en-US" sz="2800" dirty="0"/>
              <a:t>1 x per week</a:t>
            </a:r>
          </a:p>
          <a:p>
            <a:pPr lvl="2">
              <a:defRPr/>
            </a:pPr>
            <a:r>
              <a:rPr lang="en-US" sz="2800" b="1" dirty="0">
                <a:solidFill>
                  <a:schemeClr val="accent5">
                    <a:lumMod val="75000"/>
                  </a:schemeClr>
                </a:solidFill>
              </a:rPr>
              <a:t>Outpatient treatment </a:t>
            </a:r>
            <a:r>
              <a:rPr lang="en-US" sz="2800" dirty="0"/>
              <a:t>1 x per week</a:t>
            </a:r>
          </a:p>
          <a:p>
            <a:pPr lvl="2">
              <a:defRPr/>
            </a:pPr>
            <a:r>
              <a:rPr lang="en-US" sz="2800" b="1" dirty="0">
                <a:solidFill>
                  <a:schemeClr val="accent5">
                    <a:lumMod val="75000"/>
                  </a:schemeClr>
                </a:solidFill>
              </a:rPr>
              <a:t>12 step program </a:t>
            </a:r>
            <a:r>
              <a:rPr lang="en-US" sz="2800" dirty="0"/>
              <a:t>2 x per week</a:t>
            </a:r>
          </a:p>
          <a:p>
            <a:pPr lvl="2" eaLnBrk="1" hangingPunct="1">
              <a:defRPr/>
            </a:pPr>
            <a:r>
              <a:rPr lang="en-US" sz="2800" b="1" dirty="0" smtClean="0">
                <a:solidFill>
                  <a:schemeClr val="accent5">
                    <a:lumMod val="75000"/>
                  </a:schemeClr>
                </a:solidFill>
              </a:rPr>
              <a:t>Drug testing </a:t>
            </a:r>
            <a:r>
              <a:rPr lang="en-US" sz="2800" dirty="0" smtClean="0"/>
              <a:t>2 x per week</a:t>
            </a:r>
          </a:p>
          <a:p>
            <a:pPr eaLnBrk="1" hangingPunct="1">
              <a:buFont typeface="Wingdings 2" pitchFamily="18" charset="2"/>
              <a:buNone/>
              <a:defRPr/>
            </a:pPr>
            <a:r>
              <a:rPr lang="en-US" dirty="0" smtClean="0"/>
              <a:t> </a:t>
            </a:r>
          </a:p>
          <a:p>
            <a:pPr eaLnBrk="1" hangingPunct="1">
              <a:defRPr/>
            </a:pPr>
            <a:endParaRPr lang="en-US" dirty="0" smtClean="0"/>
          </a:p>
        </p:txBody>
      </p:sp>
      <p:sp>
        <p:nvSpPr>
          <p:cNvPr id="4" name="Title 3"/>
          <p:cNvSpPr txBox="1">
            <a:spLocks/>
          </p:cNvSpPr>
          <p:nvPr/>
        </p:nvSpPr>
        <p:spPr>
          <a:xfrm>
            <a:off x="228600" y="0"/>
            <a:ext cx="8763000" cy="1130808"/>
          </a:xfrm>
          <a:prstGeom prst="rect">
            <a:avLst/>
          </a:prstGeom>
        </p:spPr>
        <p:txBody>
          <a:bodyPr lIns="73152" rIns="45720" bIns="0" anchor="b">
            <a:scene3d>
              <a:camera prst="orthographicFront"/>
              <a:lightRig rig="threePt" dir="t">
                <a:rot lat="0" lon="0" rev="4800000"/>
              </a:lightRig>
            </a:scene3d>
            <a:sp3d prstMaterial="matte"/>
          </a:bodyPr>
          <a:lstStyle/>
          <a:p>
            <a:pPr algn="ctr" fontAlgn="auto">
              <a:spcAft>
                <a:spcPts val="0"/>
              </a:spcAft>
              <a:defRPr/>
            </a:pPr>
            <a:r>
              <a:rPr lang="en-US" sz="4000" b="1" dirty="0" smtClean="0">
                <a:latin typeface="Cambria"/>
                <a:ea typeface="+mj-ea"/>
                <a:cs typeface="Cambria"/>
              </a:rPr>
              <a:t>Typical Case Plan</a:t>
            </a:r>
          </a:p>
        </p:txBody>
      </p:sp>
    </p:spTree>
    <p:extLst>
      <p:ext uri="{BB962C8B-B14F-4D97-AF65-F5344CB8AC3E}">
        <p14:creationId xmlns:p14="http://schemas.microsoft.com/office/powerpoint/2010/main" val="955296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381000"/>
            <a:ext cx="8610600" cy="63246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74676049"/>
              </p:ext>
            </p:extLst>
          </p:nvPr>
        </p:nvGraphicFramePr>
        <p:xfrm>
          <a:off x="533400" y="457200"/>
          <a:ext cx="8229600" cy="54864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2743200" y="6096000"/>
            <a:ext cx="4191000" cy="461665"/>
          </a:xfrm>
          <a:prstGeom prst="rect">
            <a:avLst/>
          </a:prstGeom>
          <a:noFill/>
        </p:spPr>
        <p:txBody>
          <a:bodyPr wrap="square" rtlCol="0">
            <a:spAutoFit/>
          </a:bodyPr>
          <a:lstStyle/>
          <a:p>
            <a:r>
              <a:rPr lang="en-US" sz="2400" b="1" dirty="0" smtClean="0"/>
              <a:t>Total Problems and Challenges</a:t>
            </a:r>
            <a:endParaRPr lang="en-US" sz="2400" b="1" dirty="0"/>
          </a:p>
        </p:txBody>
      </p:sp>
    </p:spTree>
    <p:extLst>
      <p:ext uri="{BB962C8B-B14F-4D97-AF65-F5344CB8AC3E}">
        <p14:creationId xmlns:p14="http://schemas.microsoft.com/office/powerpoint/2010/main" val="528517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457200" y="228600"/>
            <a:ext cx="8229600" cy="1143000"/>
          </a:xfrm>
        </p:spPr>
        <p:txBody>
          <a:bodyPr>
            <a:normAutofit fontScale="90000"/>
          </a:bodyPr>
          <a:lstStyle/>
          <a:p>
            <a:r>
              <a:rPr lang="en-US" dirty="0" smtClean="0"/>
              <a:t>Models of Service Delivery </a:t>
            </a:r>
            <a:br>
              <a:rPr lang="en-US" dirty="0" smtClean="0"/>
            </a:br>
            <a:r>
              <a:rPr lang="en-US" dirty="0" smtClean="0"/>
              <a:t>in Child Welfare Reunification</a:t>
            </a:r>
            <a:endParaRPr lang="en-US" dirty="0"/>
          </a:p>
        </p:txBody>
      </p:sp>
      <p:sp>
        <p:nvSpPr>
          <p:cNvPr id="3" name="Content Placeholder 2"/>
          <p:cNvSpPr>
            <a:spLocks noGrp="1"/>
          </p:cNvSpPr>
          <p:nvPr>
            <p:ph idx="1"/>
          </p:nvPr>
        </p:nvSpPr>
        <p:spPr>
          <a:xfrm>
            <a:off x="457200" y="1905000"/>
            <a:ext cx="8229600" cy="4525963"/>
          </a:xfrm>
        </p:spPr>
        <p:txBody>
          <a:bodyPr>
            <a:normAutofit/>
          </a:bodyPr>
          <a:lstStyle/>
          <a:p>
            <a:r>
              <a:rPr lang="en-US" sz="2600" dirty="0">
                <a:solidFill>
                  <a:schemeClr val="bg2">
                    <a:lumMod val="25000"/>
                  </a:schemeClr>
                </a:solidFill>
                <a:latin typeface="Calibri" pitchFamily="34" charset="0"/>
                <a:ea typeface="Ebrima" pitchFamily="2" charset="0"/>
                <a:cs typeface="Ebrima" pitchFamily="2" charset="0"/>
              </a:rPr>
              <a:t>“…There is a lack of well known, well articulated models of reunification practice that have been implemented in large scale and no single program model has captured the attention of the field as a </a:t>
            </a:r>
            <a:r>
              <a:rPr lang="en-US" sz="2600" dirty="0" smtClean="0">
                <a:solidFill>
                  <a:schemeClr val="bg2">
                    <a:lumMod val="25000"/>
                  </a:schemeClr>
                </a:solidFill>
                <a:latin typeface="Calibri" pitchFamily="34" charset="0"/>
                <a:ea typeface="Ebrima" pitchFamily="2" charset="0"/>
                <a:cs typeface="Ebrima" pitchFamily="2" charset="0"/>
              </a:rPr>
              <a:t>whole.” </a:t>
            </a:r>
          </a:p>
          <a:p>
            <a:pPr marL="0" indent="0" algn="r">
              <a:buNone/>
            </a:pPr>
            <a:r>
              <a:rPr lang="en-US" sz="2600" dirty="0" smtClean="0">
                <a:solidFill>
                  <a:schemeClr val="bg2">
                    <a:lumMod val="25000"/>
                  </a:schemeClr>
                </a:solidFill>
                <a:latin typeface="Calibri" pitchFamily="34" charset="0"/>
                <a:ea typeface="Ebrima" pitchFamily="2" charset="0"/>
                <a:cs typeface="Ebrima" pitchFamily="2" charset="0"/>
              </a:rPr>
              <a:t>- (</a:t>
            </a:r>
            <a:r>
              <a:rPr lang="en-US" sz="2600" dirty="0" err="1" smtClean="0">
                <a:solidFill>
                  <a:schemeClr val="bg2">
                    <a:lumMod val="25000"/>
                  </a:schemeClr>
                </a:solidFill>
                <a:latin typeface="Calibri" pitchFamily="34" charset="0"/>
                <a:ea typeface="Ebrima" pitchFamily="2" charset="0"/>
                <a:cs typeface="Ebrima" pitchFamily="2" charset="0"/>
              </a:rPr>
              <a:t>Westat</a:t>
            </a:r>
            <a:r>
              <a:rPr lang="en-US" sz="2600" dirty="0" smtClean="0">
                <a:solidFill>
                  <a:schemeClr val="bg2">
                    <a:lumMod val="25000"/>
                  </a:schemeClr>
                </a:solidFill>
                <a:latin typeface="Calibri" pitchFamily="34" charset="0"/>
                <a:ea typeface="Ebrima" pitchFamily="2" charset="0"/>
                <a:cs typeface="Ebrima" pitchFamily="2" charset="0"/>
              </a:rPr>
              <a:t> &amp; Chapin Hall, 2001</a:t>
            </a:r>
            <a:r>
              <a:rPr lang="en-US" sz="2600" dirty="0">
                <a:solidFill>
                  <a:schemeClr val="bg2">
                    <a:lumMod val="25000"/>
                  </a:schemeClr>
                </a:solidFill>
                <a:latin typeface="Calibri" pitchFamily="34" charset="0"/>
                <a:ea typeface="Ebrima" pitchFamily="2" charset="0"/>
                <a:cs typeface="Ebrima" pitchFamily="2" charset="0"/>
              </a:rPr>
              <a:t>, 4-7</a:t>
            </a:r>
            <a:r>
              <a:rPr lang="en-US" sz="2600" dirty="0" smtClean="0">
                <a:solidFill>
                  <a:schemeClr val="bg2">
                    <a:lumMod val="25000"/>
                  </a:schemeClr>
                </a:solidFill>
                <a:latin typeface="Calibri" pitchFamily="34" charset="0"/>
                <a:ea typeface="Ebrima" pitchFamily="2" charset="0"/>
                <a:cs typeface="Ebrima" pitchFamily="2" charset="0"/>
              </a:rPr>
              <a:t>) </a:t>
            </a:r>
          </a:p>
          <a:p>
            <a:endParaRPr lang="en-US" dirty="0" smtClean="0"/>
          </a:p>
          <a:p>
            <a:r>
              <a:rPr lang="en-US" sz="2600" dirty="0" smtClean="0">
                <a:solidFill>
                  <a:schemeClr val="accent4">
                    <a:lumMod val="75000"/>
                  </a:schemeClr>
                </a:solidFill>
              </a:rPr>
              <a:t>“…</a:t>
            </a:r>
            <a:r>
              <a:rPr lang="en-US" sz="2600" dirty="0">
                <a:solidFill>
                  <a:schemeClr val="accent4">
                    <a:lumMod val="75000"/>
                  </a:schemeClr>
                </a:solidFill>
              </a:rPr>
              <a:t>Over the past 20 years, little progress has been made in defining and implementing meaningful reunification </a:t>
            </a:r>
            <a:r>
              <a:rPr lang="en-US" sz="2600" dirty="0" smtClean="0">
                <a:solidFill>
                  <a:schemeClr val="accent4">
                    <a:lumMod val="75000"/>
                  </a:schemeClr>
                </a:solidFill>
              </a:rPr>
              <a:t>programs.” </a:t>
            </a:r>
          </a:p>
          <a:p>
            <a:pPr marL="0" indent="0" algn="r">
              <a:buNone/>
            </a:pPr>
            <a:r>
              <a:rPr lang="en-US" sz="2600" dirty="0" smtClean="0">
                <a:solidFill>
                  <a:schemeClr val="accent4">
                    <a:lumMod val="75000"/>
                  </a:schemeClr>
                </a:solidFill>
              </a:rPr>
              <a:t>- (</a:t>
            </a:r>
            <a:r>
              <a:rPr lang="en-US" sz="2600" dirty="0" err="1" smtClean="0">
                <a:solidFill>
                  <a:schemeClr val="accent4">
                    <a:lumMod val="75000"/>
                  </a:schemeClr>
                </a:solidFill>
              </a:rPr>
              <a:t>Wulczyn</a:t>
            </a:r>
            <a:r>
              <a:rPr lang="en-US" sz="2600" dirty="0" smtClean="0">
                <a:solidFill>
                  <a:schemeClr val="accent4">
                    <a:lumMod val="75000"/>
                  </a:schemeClr>
                </a:solidFill>
              </a:rPr>
              <a:t>, 2004)</a:t>
            </a:r>
            <a:endParaRPr lang="en-US" sz="2600" dirty="0">
              <a:solidFill>
                <a:schemeClr val="accent4">
                  <a:lumMod val="75000"/>
                </a:schemeClr>
              </a:solidFill>
            </a:endParaRPr>
          </a:p>
        </p:txBody>
      </p:sp>
    </p:spTree>
    <p:extLst>
      <p:ext uri="{BB962C8B-B14F-4D97-AF65-F5344CB8AC3E}">
        <p14:creationId xmlns:p14="http://schemas.microsoft.com/office/powerpoint/2010/main" val="2955725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457200" y="152400"/>
            <a:ext cx="8229600" cy="1143000"/>
          </a:xfrm>
        </p:spPr>
        <p:txBody>
          <a:bodyPr>
            <a:normAutofit/>
          </a:bodyPr>
          <a:lstStyle/>
          <a:p>
            <a:r>
              <a:rPr lang="en-US" sz="4000" b="1" dirty="0" smtClean="0"/>
              <a:t>Primary Goals of Study</a:t>
            </a:r>
            <a:endParaRPr lang="en-US" sz="4000" b="1" dirty="0"/>
          </a:p>
        </p:txBody>
      </p:sp>
      <p:sp>
        <p:nvSpPr>
          <p:cNvPr id="3" name="Content Placeholder 2"/>
          <p:cNvSpPr>
            <a:spLocks noGrp="1"/>
          </p:cNvSpPr>
          <p:nvPr>
            <p:ph idx="1"/>
          </p:nvPr>
        </p:nvSpPr>
        <p:spPr>
          <a:xfrm>
            <a:off x="457200" y="1600201"/>
            <a:ext cx="8229600" cy="5029200"/>
          </a:xfrm>
        </p:spPr>
        <p:txBody>
          <a:bodyPr>
            <a:normAutofit lnSpcReduction="10000"/>
          </a:bodyPr>
          <a:lstStyle/>
          <a:p>
            <a:pPr marL="514350" lvl="0" indent="-514350">
              <a:buFont typeface="+mj-lt"/>
              <a:buAutoNum type="arabicPeriod"/>
            </a:pPr>
            <a:r>
              <a:rPr lang="en-US" dirty="0" smtClean="0"/>
              <a:t>Identify models or delivery strategies for providing reunification services being used in California</a:t>
            </a:r>
          </a:p>
          <a:p>
            <a:pPr marL="0" lvl="0" indent="0">
              <a:buNone/>
            </a:pPr>
            <a:endParaRPr lang="en-US" sz="1200" dirty="0" smtClean="0"/>
          </a:p>
          <a:p>
            <a:pPr marL="514350" lvl="0" indent="-514350">
              <a:buFont typeface="+mj-lt"/>
              <a:buAutoNum type="arabicPeriod" startAt="2"/>
            </a:pPr>
            <a:r>
              <a:rPr lang="en-US" dirty="0" smtClean="0"/>
              <a:t>Determine whether particular approaches to providing services are associated with improved reunification outcomes</a:t>
            </a:r>
          </a:p>
          <a:p>
            <a:pPr marL="0" lvl="0" indent="0">
              <a:buNone/>
            </a:pPr>
            <a:endParaRPr lang="en-US" sz="1200" dirty="0" smtClean="0"/>
          </a:p>
          <a:p>
            <a:pPr marL="514350" lvl="0" indent="-514350">
              <a:buFont typeface="+mj-lt"/>
              <a:buAutoNum type="arabicPeriod" startAt="3"/>
            </a:pPr>
            <a:r>
              <a:rPr lang="en-US" dirty="0" smtClean="0"/>
              <a:t>Develop an in-depth understanding of several innovative/promising service delivery models or approaches </a:t>
            </a:r>
          </a:p>
          <a:p>
            <a:pPr lvl="0"/>
            <a:endParaRPr lang="en-US" dirty="0" smtClean="0"/>
          </a:p>
          <a:p>
            <a:pPr lvl="1">
              <a:buNone/>
            </a:pPr>
            <a:endParaRPr lang="en-US" dirty="0" smtClean="0"/>
          </a:p>
          <a:p>
            <a:endParaRPr lang="en-US" dirty="0"/>
          </a:p>
        </p:txBody>
      </p:sp>
    </p:spTree>
    <p:extLst>
      <p:ext uri="{BB962C8B-B14F-4D97-AF65-F5344CB8AC3E}">
        <p14:creationId xmlns:p14="http://schemas.microsoft.com/office/powerpoint/2010/main" val="868369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457200" y="228600"/>
            <a:ext cx="8229600" cy="1143000"/>
          </a:xfrm>
        </p:spPr>
        <p:txBody>
          <a:bodyPr>
            <a:normAutofit fontScale="90000"/>
          </a:bodyPr>
          <a:lstStyle/>
          <a:p>
            <a:pPr lvl="0"/>
            <a:r>
              <a:rPr lang="en-US" b="1" dirty="0" smtClean="0"/>
              <a:t>Methods</a:t>
            </a:r>
            <a:r>
              <a:rPr lang="en-US" dirty="0"/>
              <a:t> </a:t>
            </a:r>
            <a:r>
              <a:rPr lang="en-US" dirty="0" smtClean="0"/>
              <a:t>Goal 1 (Identify Strategies)</a:t>
            </a:r>
            <a:endParaRPr lang="en-US" b="1" dirty="0"/>
          </a:p>
        </p:txBody>
      </p:sp>
      <p:sp>
        <p:nvSpPr>
          <p:cNvPr id="6" name="Content Placeholder 5"/>
          <p:cNvSpPr>
            <a:spLocks noGrp="1"/>
          </p:cNvSpPr>
          <p:nvPr>
            <p:ph idx="1"/>
          </p:nvPr>
        </p:nvSpPr>
        <p:spPr>
          <a:xfrm>
            <a:off x="457200" y="1905000"/>
            <a:ext cx="8229600" cy="4525963"/>
          </a:xfrm>
        </p:spPr>
        <p:txBody>
          <a:bodyPr>
            <a:normAutofit lnSpcReduction="10000"/>
          </a:bodyPr>
          <a:lstStyle/>
          <a:p>
            <a:r>
              <a:rPr lang="en-US" dirty="0" smtClean="0"/>
              <a:t>On-line survey to all 58 Child </a:t>
            </a:r>
            <a:r>
              <a:rPr lang="en-US" dirty="0"/>
              <a:t>W</a:t>
            </a:r>
            <a:r>
              <a:rPr lang="en-US" dirty="0" smtClean="0"/>
              <a:t>elfare Directors/CWDA </a:t>
            </a:r>
            <a:r>
              <a:rPr lang="en-US" dirty="0"/>
              <a:t>C</a:t>
            </a:r>
            <a:r>
              <a:rPr lang="en-US" dirty="0" smtClean="0"/>
              <a:t>hildren’s </a:t>
            </a:r>
            <a:r>
              <a:rPr lang="en-US" dirty="0"/>
              <a:t>C</a:t>
            </a:r>
            <a:r>
              <a:rPr lang="en-US" dirty="0" smtClean="0"/>
              <a:t>ommittee Contacts</a:t>
            </a:r>
          </a:p>
          <a:p>
            <a:pPr marL="0" indent="0">
              <a:buNone/>
            </a:pPr>
            <a:endParaRPr lang="en-US" sz="1200" dirty="0" smtClean="0"/>
          </a:p>
          <a:p>
            <a:r>
              <a:rPr lang="en-US" dirty="0" smtClean="0"/>
              <a:t>Survey asked about reunification program practices, service delivery and organization approaches, and barriers or challenges to delivering services.</a:t>
            </a:r>
          </a:p>
          <a:p>
            <a:pPr marL="0" indent="0">
              <a:buNone/>
            </a:pPr>
            <a:endParaRPr lang="en-US" sz="1300" dirty="0" smtClean="0"/>
          </a:p>
          <a:p>
            <a:r>
              <a:rPr lang="en-US" dirty="0"/>
              <a:t>84% response rate (49 counties)</a:t>
            </a:r>
          </a:p>
          <a:p>
            <a:pPr marL="0" indent="0">
              <a:buNone/>
            </a:pPr>
            <a:endParaRPr lang="en-US" dirty="0"/>
          </a:p>
        </p:txBody>
      </p:sp>
    </p:spTree>
    <p:extLst>
      <p:ext uri="{BB962C8B-B14F-4D97-AF65-F5344CB8AC3E}">
        <p14:creationId xmlns:p14="http://schemas.microsoft.com/office/powerpoint/2010/main" val="3900179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457200" y="152400"/>
            <a:ext cx="8229600" cy="1143000"/>
          </a:xfrm>
        </p:spPr>
        <p:txBody>
          <a:bodyPr>
            <a:normAutofit fontScale="90000"/>
          </a:bodyPr>
          <a:lstStyle/>
          <a:p>
            <a:pPr algn="ctr"/>
            <a:r>
              <a:rPr lang="en-US" sz="4000" b="1" dirty="0" smtClean="0"/>
              <a:t>Service Delivery and Coordination Strategies</a:t>
            </a:r>
            <a:endParaRPr lang="en-US" sz="4000"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07530410"/>
              </p:ext>
            </p:extLst>
          </p:nvPr>
        </p:nvGraphicFramePr>
        <p:xfrm>
          <a:off x="381000" y="2362200"/>
          <a:ext cx="4043516" cy="39624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152400" y="1676400"/>
            <a:ext cx="4038600" cy="533400"/>
          </a:xfrm>
          <a:prstGeom prst="rect">
            <a:avLst/>
          </a:prstGeom>
          <a:noFill/>
        </p:spPr>
        <p:txBody>
          <a:bodyPr wrap="square" rtlCol="0">
            <a:spAutoFit/>
          </a:bodyPr>
          <a:lstStyle/>
          <a:p>
            <a:r>
              <a:rPr lang="en-US" sz="2800" b="1" dirty="0" smtClean="0"/>
              <a:t>Delivery Strategies</a:t>
            </a:r>
            <a:endParaRPr lang="en-US" sz="2800" b="1" dirty="0"/>
          </a:p>
        </p:txBody>
      </p:sp>
      <p:graphicFrame>
        <p:nvGraphicFramePr>
          <p:cNvPr id="6" name="Content Placeholder 4"/>
          <p:cNvGraphicFramePr>
            <a:graphicFrameLocks/>
          </p:cNvGraphicFramePr>
          <p:nvPr>
            <p:extLst>
              <p:ext uri="{D42A27DB-BD31-4B8C-83A1-F6EECF244321}">
                <p14:modId xmlns:p14="http://schemas.microsoft.com/office/powerpoint/2010/main" val="1062269423"/>
              </p:ext>
            </p:extLst>
          </p:nvPr>
        </p:nvGraphicFramePr>
        <p:xfrm>
          <a:off x="4400584" y="2362200"/>
          <a:ext cx="4724400" cy="3962400"/>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p:cNvSpPr txBox="1"/>
          <p:nvPr/>
        </p:nvSpPr>
        <p:spPr>
          <a:xfrm>
            <a:off x="4629184" y="1676400"/>
            <a:ext cx="4038600" cy="533400"/>
          </a:xfrm>
          <a:prstGeom prst="rect">
            <a:avLst/>
          </a:prstGeom>
          <a:noFill/>
        </p:spPr>
        <p:txBody>
          <a:bodyPr wrap="square" rtlCol="0">
            <a:spAutoFit/>
          </a:bodyPr>
          <a:lstStyle/>
          <a:p>
            <a:r>
              <a:rPr lang="en-US" sz="2800" b="1" dirty="0" smtClean="0"/>
              <a:t>Coordination Strategies</a:t>
            </a:r>
            <a:endParaRPr lang="en-US" sz="2800" b="1" dirty="0"/>
          </a:p>
        </p:txBody>
      </p:sp>
    </p:spTree>
    <p:extLst>
      <p:ext uri="{BB962C8B-B14F-4D97-AF65-F5344CB8AC3E}">
        <p14:creationId xmlns:p14="http://schemas.microsoft.com/office/powerpoint/2010/main" val="326444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304800" y="152400"/>
            <a:ext cx="8534400" cy="1252728"/>
          </a:xfrm>
        </p:spPr>
        <p:txBody>
          <a:bodyPr>
            <a:normAutofit/>
          </a:bodyPr>
          <a:lstStyle/>
          <a:p>
            <a:pPr algn="ctr"/>
            <a:r>
              <a:rPr lang="en-US" b="1" dirty="0" smtClean="0"/>
              <a:t>Barriers to Service Delivery</a:t>
            </a:r>
            <a:endParaRPr lang="en-US"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01438631"/>
              </p:ext>
            </p:extLst>
          </p:nvPr>
        </p:nvGraphicFramePr>
        <p:xfrm>
          <a:off x="228600" y="1600200"/>
          <a:ext cx="8549148" cy="49168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23655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457200" y="457200"/>
            <a:ext cx="8229600" cy="838200"/>
          </a:xfrm>
        </p:spPr>
        <p:txBody>
          <a:bodyPr>
            <a:normAutofit fontScale="90000"/>
          </a:bodyPr>
          <a:lstStyle/>
          <a:p>
            <a:pPr>
              <a:spcBef>
                <a:spcPts val="0"/>
              </a:spcBef>
            </a:pPr>
            <a:r>
              <a:rPr lang="en-US" b="1" dirty="0" smtClean="0"/>
              <a:t>Methods Goal 2 (Test Approaches) </a:t>
            </a:r>
            <a:r>
              <a:rPr lang="en-US" dirty="0"/>
              <a:t/>
            </a:r>
            <a:br>
              <a:rPr lang="en-US" dirty="0"/>
            </a:br>
            <a:endParaRPr lang="en-US" b="1" dirty="0"/>
          </a:p>
        </p:txBody>
      </p:sp>
      <p:sp>
        <p:nvSpPr>
          <p:cNvPr id="6" name="Content Placeholder 5"/>
          <p:cNvSpPr>
            <a:spLocks noGrp="1"/>
          </p:cNvSpPr>
          <p:nvPr>
            <p:ph idx="1"/>
          </p:nvPr>
        </p:nvSpPr>
        <p:spPr/>
        <p:txBody>
          <a:bodyPr/>
          <a:lstStyle/>
          <a:p>
            <a:r>
              <a:rPr lang="en-US" dirty="0" smtClean="0"/>
              <a:t>Organized interventions into different “approaches” to service delivery</a:t>
            </a:r>
          </a:p>
          <a:p>
            <a:pPr marL="0" indent="0">
              <a:buNone/>
            </a:pPr>
            <a:endParaRPr lang="en-US" dirty="0"/>
          </a:p>
        </p:txBody>
      </p:sp>
    </p:spTree>
    <p:extLst>
      <p:ext uri="{BB962C8B-B14F-4D97-AF65-F5344CB8AC3E}">
        <p14:creationId xmlns:p14="http://schemas.microsoft.com/office/powerpoint/2010/main" val="1881494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457200" y="152400"/>
            <a:ext cx="8229600" cy="1143000"/>
          </a:xfrm>
        </p:spPr>
        <p:txBody>
          <a:bodyPr>
            <a:normAutofit/>
          </a:bodyPr>
          <a:lstStyle/>
          <a:p>
            <a:r>
              <a:rPr lang="en-US" dirty="0" smtClean="0"/>
              <a:t>Reunification Service Approaches</a:t>
            </a:r>
            <a:endParaRPr lang="en-US" dirty="0"/>
          </a:p>
        </p:txBody>
      </p:sp>
      <p:sp>
        <p:nvSpPr>
          <p:cNvPr id="3" name="Text Placeholder 2"/>
          <p:cNvSpPr>
            <a:spLocks noGrp="1"/>
          </p:cNvSpPr>
          <p:nvPr>
            <p:ph type="body" idx="1"/>
          </p:nvPr>
        </p:nvSpPr>
        <p:spPr/>
        <p:txBody>
          <a:bodyPr/>
          <a:lstStyle/>
          <a:p>
            <a:r>
              <a:rPr lang="en-US" dirty="0" smtClean="0"/>
              <a:t>Supportive</a:t>
            </a:r>
            <a:endParaRPr lang="en-US" dirty="0"/>
          </a:p>
        </p:txBody>
      </p:sp>
      <p:sp>
        <p:nvSpPr>
          <p:cNvPr id="4" name="Content Placeholder 3"/>
          <p:cNvSpPr>
            <a:spLocks noGrp="1"/>
          </p:cNvSpPr>
          <p:nvPr>
            <p:ph sz="half" idx="2"/>
          </p:nvPr>
        </p:nvSpPr>
        <p:spPr>
          <a:xfrm>
            <a:off x="457200" y="2174874"/>
            <a:ext cx="3886200" cy="4454526"/>
          </a:xfrm>
        </p:spPr>
        <p:txBody>
          <a:bodyPr>
            <a:normAutofit fontScale="92500" lnSpcReduction="10000"/>
          </a:bodyPr>
          <a:lstStyle/>
          <a:p>
            <a:pPr lvl="0"/>
            <a:r>
              <a:rPr lang="en-US" dirty="0"/>
              <a:t>Additional aftercare services [beyond FM] provided after reunification</a:t>
            </a:r>
          </a:p>
          <a:p>
            <a:pPr lvl="0"/>
            <a:r>
              <a:rPr lang="en-US" dirty="0"/>
              <a:t>Parents’ Anonymous available</a:t>
            </a:r>
          </a:p>
          <a:p>
            <a:pPr lvl="0"/>
            <a:r>
              <a:rPr lang="en-US" dirty="0"/>
              <a:t>Parent Partner or Parent Mentor programs available</a:t>
            </a:r>
          </a:p>
          <a:p>
            <a:pPr lvl="0"/>
            <a:r>
              <a:rPr lang="en-US" dirty="0" err="1"/>
              <a:t>WrapAround</a:t>
            </a:r>
            <a:r>
              <a:rPr lang="en-US" dirty="0"/>
              <a:t> services provided</a:t>
            </a:r>
          </a:p>
          <a:p>
            <a:pPr lvl="0"/>
            <a:r>
              <a:rPr lang="en-US" dirty="0"/>
              <a:t>Additional case manager provided through DDC</a:t>
            </a:r>
          </a:p>
          <a:p>
            <a:pPr lvl="0"/>
            <a:r>
              <a:rPr lang="en-US" dirty="0"/>
              <a:t>Family Team Meetings held</a:t>
            </a:r>
          </a:p>
          <a:p>
            <a:pPr lvl="0"/>
            <a:r>
              <a:rPr lang="en-US" dirty="0" err="1"/>
              <a:t>IceBreaker</a:t>
            </a:r>
            <a:r>
              <a:rPr lang="en-US" dirty="0"/>
              <a:t> meetings held</a:t>
            </a:r>
          </a:p>
          <a:p>
            <a:endParaRPr lang="en-US" dirty="0"/>
          </a:p>
        </p:txBody>
      </p:sp>
      <p:sp>
        <p:nvSpPr>
          <p:cNvPr id="5" name="Text Placeholder 4"/>
          <p:cNvSpPr>
            <a:spLocks noGrp="1"/>
          </p:cNvSpPr>
          <p:nvPr>
            <p:ph type="body" sz="quarter" idx="3"/>
          </p:nvPr>
        </p:nvSpPr>
        <p:spPr/>
        <p:txBody>
          <a:bodyPr/>
          <a:lstStyle/>
          <a:p>
            <a:r>
              <a:rPr lang="en-US" dirty="0" smtClean="0"/>
              <a:t>Assessing</a:t>
            </a:r>
            <a:endParaRPr lang="en-US" dirty="0"/>
          </a:p>
        </p:txBody>
      </p:sp>
      <p:sp>
        <p:nvSpPr>
          <p:cNvPr id="6" name="Content Placeholder 5"/>
          <p:cNvSpPr>
            <a:spLocks noGrp="1"/>
          </p:cNvSpPr>
          <p:nvPr>
            <p:ph sz="quarter" idx="4"/>
          </p:nvPr>
        </p:nvSpPr>
        <p:spPr/>
        <p:txBody>
          <a:bodyPr>
            <a:normAutofit/>
          </a:bodyPr>
          <a:lstStyle/>
          <a:p>
            <a:pPr lvl="0"/>
            <a:r>
              <a:rPr lang="en-US" sz="2200" dirty="0"/>
              <a:t>Formal needs assessment done</a:t>
            </a:r>
          </a:p>
          <a:p>
            <a:pPr lvl="0"/>
            <a:r>
              <a:rPr lang="en-US" sz="2200" dirty="0"/>
              <a:t>Formal reunification assessment done</a:t>
            </a:r>
          </a:p>
          <a:p>
            <a:pPr lvl="0"/>
            <a:r>
              <a:rPr lang="en-US" sz="2200" dirty="0"/>
              <a:t>Visitation used as assessment opportunity (therapeutic visitation)</a:t>
            </a:r>
          </a:p>
          <a:p>
            <a:pPr lvl="0"/>
            <a:r>
              <a:rPr lang="en-US" sz="2200" dirty="0"/>
              <a:t>Children assessed for likelihood of reunification at entry to care</a:t>
            </a:r>
          </a:p>
          <a:p>
            <a:endParaRPr lang="en-US" dirty="0"/>
          </a:p>
        </p:txBody>
      </p:sp>
    </p:spTree>
    <p:extLst>
      <p:ext uri="{BB962C8B-B14F-4D97-AF65-F5344CB8AC3E}">
        <p14:creationId xmlns:p14="http://schemas.microsoft.com/office/powerpoint/2010/main" val="3582997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5921693"/>
            <a:ext cx="7391400" cy="892552"/>
          </a:xfrm>
          <a:prstGeom prst="rect">
            <a:avLst/>
          </a:prstGeom>
          <a:noFill/>
        </p:spPr>
        <p:txBody>
          <a:bodyPr wrap="square" rtlCol="0">
            <a:spAutoFit/>
          </a:bodyPr>
          <a:lstStyle/>
          <a:p>
            <a:r>
              <a:rPr lang="en-US" dirty="0"/>
              <a:t>California’s Child Welfare </a:t>
            </a:r>
            <a:r>
              <a:rPr lang="en-US" dirty="0" smtClean="0"/>
              <a:t>Performance </a:t>
            </a:r>
            <a:r>
              <a:rPr lang="en-US" dirty="0"/>
              <a:t>Indicators Project:</a:t>
            </a:r>
            <a:r>
              <a:rPr lang="en-US" sz="1600" dirty="0"/>
              <a:t/>
            </a:r>
            <a:br>
              <a:rPr lang="en-US" sz="1600" dirty="0"/>
            </a:br>
            <a:r>
              <a:rPr lang="en-US" sz="1600" dirty="0"/>
              <a:t>Q3 2011 </a:t>
            </a:r>
            <a:r>
              <a:rPr lang="en-US" sz="1600" dirty="0" smtClean="0"/>
              <a:t>Slides</a:t>
            </a:r>
          </a:p>
          <a:p>
            <a:r>
              <a:rPr lang="en-US" sz="1600" dirty="0" smtClean="0"/>
              <a:t>Center for Social Services Research, </a:t>
            </a:r>
            <a:r>
              <a:rPr lang="en-US" sz="1600" dirty="0" err="1" smtClean="0"/>
              <a:t>U.C.Berkeley</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99" y="152400"/>
            <a:ext cx="9142026"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44187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457200" y="152400"/>
            <a:ext cx="8229600" cy="1143000"/>
          </a:xfrm>
        </p:spPr>
        <p:txBody>
          <a:bodyPr>
            <a:normAutofit/>
          </a:bodyPr>
          <a:lstStyle/>
          <a:p>
            <a:r>
              <a:rPr lang="en-US" dirty="0"/>
              <a:t>Reunification Service Approaches</a:t>
            </a:r>
          </a:p>
        </p:txBody>
      </p:sp>
      <p:sp>
        <p:nvSpPr>
          <p:cNvPr id="3" name="Text Placeholder 2"/>
          <p:cNvSpPr>
            <a:spLocks noGrp="1"/>
          </p:cNvSpPr>
          <p:nvPr>
            <p:ph type="body" idx="1"/>
          </p:nvPr>
        </p:nvSpPr>
        <p:spPr/>
        <p:txBody>
          <a:bodyPr/>
          <a:lstStyle/>
          <a:p>
            <a:r>
              <a:rPr lang="en-US" dirty="0" smtClean="0"/>
              <a:t>Linking</a:t>
            </a:r>
            <a:endParaRPr lang="en-US" dirty="0"/>
          </a:p>
        </p:txBody>
      </p:sp>
      <p:sp>
        <p:nvSpPr>
          <p:cNvPr id="4" name="Content Placeholder 3"/>
          <p:cNvSpPr>
            <a:spLocks noGrp="1"/>
          </p:cNvSpPr>
          <p:nvPr>
            <p:ph sz="half" idx="2"/>
          </p:nvPr>
        </p:nvSpPr>
        <p:spPr/>
        <p:txBody>
          <a:bodyPr>
            <a:normAutofit/>
          </a:bodyPr>
          <a:lstStyle/>
          <a:p>
            <a:pPr lvl="0"/>
            <a:r>
              <a:rPr lang="en-US" dirty="0"/>
              <a:t>County has LINKAGES program</a:t>
            </a:r>
          </a:p>
          <a:p>
            <a:pPr lvl="0"/>
            <a:r>
              <a:rPr lang="en-US" dirty="0"/>
              <a:t>Service providers attend DDC hearings</a:t>
            </a:r>
          </a:p>
          <a:p>
            <a:pPr lvl="0"/>
            <a:r>
              <a:rPr lang="en-US" dirty="0"/>
              <a:t>Service providers coordinate efforts via DDC</a:t>
            </a:r>
          </a:p>
          <a:p>
            <a:pPr lvl="0"/>
            <a:r>
              <a:rPr lang="en-US" dirty="0"/>
              <a:t>Service liaisons provided</a:t>
            </a:r>
          </a:p>
        </p:txBody>
      </p:sp>
      <p:sp>
        <p:nvSpPr>
          <p:cNvPr id="5" name="Text Placeholder 4"/>
          <p:cNvSpPr>
            <a:spLocks noGrp="1"/>
          </p:cNvSpPr>
          <p:nvPr>
            <p:ph type="body" sz="quarter" idx="3"/>
          </p:nvPr>
        </p:nvSpPr>
        <p:spPr/>
        <p:txBody>
          <a:bodyPr/>
          <a:lstStyle/>
          <a:p>
            <a:r>
              <a:rPr lang="en-US" dirty="0" smtClean="0"/>
              <a:t>Burden-Easing</a:t>
            </a:r>
            <a:endParaRPr lang="en-US" dirty="0"/>
          </a:p>
        </p:txBody>
      </p:sp>
      <p:sp>
        <p:nvSpPr>
          <p:cNvPr id="6" name="Content Placeholder 5"/>
          <p:cNvSpPr>
            <a:spLocks noGrp="1"/>
          </p:cNvSpPr>
          <p:nvPr>
            <p:ph sz="quarter" idx="4"/>
          </p:nvPr>
        </p:nvSpPr>
        <p:spPr/>
        <p:txBody>
          <a:bodyPr>
            <a:normAutofit/>
          </a:bodyPr>
          <a:lstStyle/>
          <a:p>
            <a:pPr lvl="0"/>
            <a:r>
              <a:rPr lang="en-US" dirty="0"/>
              <a:t>County uses Intensive Family Reunification Services</a:t>
            </a:r>
          </a:p>
          <a:p>
            <a:pPr lvl="0"/>
            <a:r>
              <a:rPr lang="en-US" dirty="0"/>
              <a:t>Services available at DDC</a:t>
            </a:r>
          </a:p>
          <a:p>
            <a:pPr lvl="0"/>
            <a:r>
              <a:rPr lang="en-US" dirty="0"/>
              <a:t>CPS clients have priority status</a:t>
            </a:r>
          </a:p>
          <a:p>
            <a:endParaRPr lang="en-US" dirty="0"/>
          </a:p>
        </p:txBody>
      </p:sp>
    </p:spTree>
    <p:extLst>
      <p:ext uri="{BB962C8B-B14F-4D97-AF65-F5344CB8AC3E}">
        <p14:creationId xmlns:p14="http://schemas.microsoft.com/office/powerpoint/2010/main" val="1303753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029"/>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6" name="Content Placeholder 5"/>
          <p:cNvSpPr>
            <a:spLocks noGrp="1"/>
          </p:cNvSpPr>
          <p:nvPr>
            <p:ph idx="1"/>
          </p:nvPr>
        </p:nvSpPr>
        <p:spPr/>
        <p:txBody>
          <a:bodyPr>
            <a:normAutofit lnSpcReduction="10000"/>
          </a:bodyPr>
          <a:lstStyle/>
          <a:p>
            <a:r>
              <a:rPr lang="en-US" dirty="0" smtClean="0">
                <a:solidFill>
                  <a:schemeClr val="bg1">
                    <a:lumMod val="50000"/>
                  </a:schemeClr>
                </a:solidFill>
              </a:rPr>
              <a:t>Clustering of interventions into different “approaches” to service delivery</a:t>
            </a:r>
          </a:p>
          <a:p>
            <a:r>
              <a:rPr lang="en-US" dirty="0" smtClean="0"/>
              <a:t>Creation of a time-varying measure of county’s use of each approach [high use]</a:t>
            </a:r>
          </a:p>
          <a:p>
            <a:r>
              <a:rPr lang="en-US" dirty="0" smtClean="0">
                <a:solidFill>
                  <a:schemeClr val="bg1"/>
                </a:solidFill>
              </a:rPr>
              <a:t>Merging of survey data with performance indicator data for reunification (18 months), re-entry (12 months) and control variables</a:t>
            </a:r>
          </a:p>
          <a:p>
            <a:r>
              <a:rPr lang="en-US" dirty="0" smtClean="0">
                <a:solidFill>
                  <a:schemeClr val="bg1"/>
                </a:solidFill>
              </a:rPr>
              <a:t>Fixed effects regression analysis [county and bi-annual period as fixed effects].</a:t>
            </a:r>
            <a:endParaRPr lang="en-US" dirty="0">
              <a:solidFill>
                <a:schemeClr val="bg1"/>
              </a:solidFill>
            </a:endParaRPr>
          </a:p>
          <a:p>
            <a:pPr marL="0" indent="0">
              <a:buNone/>
            </a:pPr>
            <a:endParaRPr lang="en-US" dirty="0"/>
          </a:p>
        </p:txBody>
      </p:sp>
      <p:sp>
        <p:nvSpPr>
          <p:cNvPr id="7" name="Title 1"/>
          <p:cNvSpPr>
            <a:spLocks noGrp="1"/>
          </p:cNvSpPr>
          <p:nvPr>
            <p:ph type="title"/>
          </p:nvPr>
        </p:nvSpPr>
        <p:spPr>
          <a:xfrm>
            <a:off x="457200" y="381000"/>
            <a:ext cx="8229600" cy="1143000"/>
          </a:xfrm>
        </p:spPr>
        <p:txBody>
          <a:bodyPr>
            <a:normAutofit fontScale="90000"/>
          </a:bodyPr>
          <a:lstStyle/>
          <a:p>
            <a:pPr>
              <a:spcBef>
                <a:spcPts val="0"/>
              </a:spcBef>
            </a:pPr>
            <a:r>
              <a:rPr lang="en-US" b="1" dirty="0" smtClean="0"/>
              <a:t>Methods Goal 2 (Test Approaches) </a:t>
            </a:r>
            <a:r>
              <a:rPr lang="en-US" dirty="0"/>
              <a:t/>
            </a:r>
            <a:br>
              <a:rPr lang="en-US" dirty="0"/>
            </a:br>
            <a:endParaRPr lang="en-US" b="1" dirty="0"/>
          </a:p>
        </p:txBody>
      </p:sp>
    </p:spTree>
    <p:extLst>
      <p:ext uri="{BB962C8B-B14F-4D97-AF65-F5344CB8AC3E}">
        <p14:creationId xmlns:p14="http://schemas.microsoft.com/office/powerpoint/2010/main" val="3314983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9029"/>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6" name="Content Placeholder 5"/>
          <p:cNvSpPr>
            <a:spLocks noGrp="1"/>
          </p:cNvSpPr>
          <p:nvPr>
            <p:ph idx="1"/>
          </p:nvPr>
        </p:nvSpPr>
        <p:spPr/>
        <p:txBody>
          <a:bodyPr>
            <a:normAutofit lnSpcReduction="10000"/>
          </a:bodyPr>
          <a:lstStyle/>
          <a:p>
            <a:r>
              <a:rPr lang="en-US" dirty="0" smtClean="0">
                <a:solidFill>
                  <a:schemeClr val="bg1">
                    <a:lumMod val="50000"/>
                  </a:schemeClr>
                </a:solidFill>
              </a:rPr>
              <a:t>Clustering of interventions into different “approaches” to service delivery</a:t>
            </a:r>
          </a:p>
          <a:p>
            <a:r>
              <a:rPr lang="en-US" dirty="0" smtClean="0">
                <a:solidFill>
                  <a:schemeClr val="bg1">
                    <a:lumMod val="50000"/>
                  </a:schemeClr>
                </a:solidFill>
              </a:rPr>
              <a:t>Creation of a time-varying measure of county’s use of each approach [high use]</a:t>
            </a:r>
          </a:p>
          <a:p>
            <a:r>
              <a:rPr lang="en-US" dirty="0" smtClean="0"/>
              <a:t>Merging of survey data with performance indicator data for reunification (18 months), re-entry (12 months) and control variables</a:t>
            </a:r>
          </a:p>
          <a:p>
            <a:r>
              <a:rPr lang="en-US" dirty="0" smtClean="0">
                <a:solidFill>
                  <a:schemeClr val="bg1"/>
                </a:solidFill>
              </a:rPr>
              <a:t>Fixed effects regression analysis [county and bi-annual period as fixed effects].</a:t>
            </a:r>
            <a:endParaRPr lang="en-US" dirty="0">
              <a:solidFill>
                <a:schemeClr val="bg1"/>
              </a:solidFill>
            </a:endParaRPr>
          </a:p>
          <a:p>
            <a:pPr marL="0" indent="0">
              <a:buNone/>
            </a:pPr>
            <a:endParaRPr lang="en-US" dirty="0"/>
          </a:p>
        </p:txBody>
      </p:sp>
      <p:sp>
        <p:nvSpPr>
          <p:cNvPr id="7" name="Title 1"/>
          <p:cNvSpPr>
            <a:spLocks noGrp="1"/>
          </p:cNvSpPr>
          <p:nvPr>
            <p:ph type="title"/>
          </p:nvPr>
        </p:nvSpPr>
        <p:spPr>
          <a:xfrm>
            <a:off x="457200" y="381000"/>
            <a:ext cx="8229600" cy="1143000"/>
          </a:xfrm>
        </p:spPr>
        <p:txBody>
          <a:bodyPr>
            <a:normAutofit fontScale="90000"/>
          </a:bodyPr>
          <a:lstStyle/>
          <a:p>
            <a:pPr>
              <a:spcBef>
                <a:spcPts val="0"/>
              </a:spcBef>
            </a:pPr>
            <a:r>
              <a:rPr lang="en-US" b="1" dirty="0" smtClean="0"/>
              <a:t>Methods Goal 2 (Test Approaches) </a:t>
            </a:r>
            <a:r>
              <a:rPr lang="en-US" dirty="0"/>
              <a:t/>
            </a:r>
            <a:br>
              <a:rPr lang="en-US" dirty="0"/>
            </a:br>
            <a:endParaRPr lang="en-US" b="1" dirty="0"/>
          </a:p>
        </p:txBody>
      </p:sp>
    </p:spTree>
    <p:extLst>
      <p:ext uri="{BB962C8B-B14F-4D97-AF65-F5344CB8AC3E}">
        <p14:creationId xmlns:p14="http://schemas.microsoft.com/office/powerpoint/2010/main" val="3314983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92500"/>
          </a:bodyPr>
          <a:lstStyle/>
          <a:p>
            <a:r>
              <a:rPr lang="en-US" dirty="0" smtClean="0">
                <a:solidFill>
                  <a:schemeClr val="bg1">
                    <a:lumMod val="50000"/>
                  </a:schemeClr>
                </a:solidFill>
              </a:rPr>
              <a:t>Clustering of interventions into different “approaches” to service delivery</a:t>
            </a:r>
          </a:p>
          <a:p>
            <a:r>
              <a:rPr lang="en-US" dirty="0" smtClean="0">
                <a:solidFill>
                  <a:schemeClr val="bg1">
                    <a:lumMod val="50000"/>
                  </a:schemeClr>
                </a:solidFill>
              </a:rPr>
              <a:t>Creation of a time-varying measure of county’s use of each approach [count, high use]</a:t>
            </a:r>
          </a:p>
          <a:p>
            <a:r>
              <a:rPr lang="en-US" dirty="0" smtClean="0">
                <a:solidFill>
                  <a:schemeClr val="bg1">
                    <a:lumMod val="50000"/>
                  </a:schemeClr>
                </a:solidFill>
              </a:rPr>
              <a:t>Merging of survey data with performance indicator data for reunification (18 months), re-entry (12 months) and control variables</a:t>
            </a:r>
          </a:p>
          <a:p>
            <a:r>
              <a:rPr lang="en-US" dirty="0" smtClean="0"/>
              <a:t>Fixed effects regression analysis [county and bi-annual period as fixed effects].</a:t>
            </a:r>
            <a:endParaRPr lang="en-US" dirty="0"/>
          </a:p>
          <a:p>
            <a:pPr marL="0" indent="0">
              <a:buNone/>
            </a:pPr>
            <a:endParaRPr lang="en-US" dirty="0"/>
          </a:p>
        </p:txBody>
      </p:sp>
      <p:sp>
        <p:nvSpPr>
          <p:cNvPr id="9" name="Rectangle 8"/>
          <p:cNvSpPr/>
          <p:nvPr/>
        </p:nvSpPr>
        <p:spPr>
          <a:xfrm>
            <a:off x="0" y="-9029"/>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10" name="Title 1"/>
          <p:cNvSpPr>
            <a:spLocks noGrp="1"/>
          </p:cNvSpPr>
          <p:nvPr>
            <p:ph type="title"/>
          </p:nvPr>
        </p:nvSpPr>
        <p:spPr>
          <a:xfrm>
            <a:off x="457200" y="381000"/>
            <a:ext cx="8229600" cy="1143000"/>
          </a:xfrm>
        </p:spPr>
        <p:txBody>
          <a:bodyPr>
            <a:normAutofit fontScale="90000"/>
          </a:bodyPr>
          <a:lstStyle/>
          <a:p>
            <a:pPr>
              <a:spcBef>
                <a:spcPts val="0"/>
              </a:spcBef>
            </a:pPr>
            <a:r>
              <a:rPr lang="en-US" b="1" dirty="0" smtClean="0"/>
              <a:t>Methods Goal 2 (Test Approaches) </a:t>
            </a:r>
            <a:r>
              <a:rPr lang="en-US" dirty="0"/>
              <a:t/>
            </a:r>
            <a:br>
              <a:rPr lang="en-US" dirty="0"/>
            </a:br>
            <a:endParaRPr lang="en-US" b="1" dirty="0"/>
          </a:p>
        </p:txBody>
      </p:sp>
    </p:spTree>
    <p:extLst>
      <p:ext uri="{BB962C8B-B14F-4D97-AF65-F5344CB8AC3E}">
        <p14:creationId xmlns:p14="http://schemas.microsoft.com/office/powerpoint/2010/main" val="2957224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029"/>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457200" y="152400"/>
            <a:ext cx="8229600" cy="1143000"/>
          </a:xfrm>
        </p:spPr>
        <p:txBody>
          <a:bodyPr/>
          <a:lstStyle/>
          <a:p>
            <a:r>
              <a:rPr lang="en-US" dirty="0" smtClean="0"/>
              <a:t>Results</a:t>
            </a:r>
            <a:endParaRPr lang="en-US" dirty="0"/>
          </a:p>
        </p:txBody>
      </p:sp>
      <p:sp>
        <p:nvSpPr>
          <p:cNvPr id="3" name="Content Placeholder 2"/>
          <p:cNvSpPr>
            <a:spLocks noGrp="1"/>
          </p:cNvSpPr>
          <p:nvPr>
            <p:ph idx="1"/>
          </p:nvPr>
        </p:nvSpPr>
        <p:spPr/>
        <p:txBody>
          <a:bodyPr>
            <a:normAutofit/>
          </a:bodyPr>
          <a:lstStyle/>
          <a:p>
            <a:pPr marL="0" indent="0">
              <a:buNone/>
            </a:pPr>
            <a:r>
              <a:rPr lang="en-US" b="1" dirty="0"/>
              <a:t>Reunification</a:t>
            </a:r>
            <a:endParaRPr lang="en-US" dirty="0"/>
          </a:p>
          <a:p>
            <a:pPr lvl="0"/>
            <a:r>
              <a:rPr lang="en-US" dirty="0"/>
              <a:t>No association between approaches and improved reunification </a:t>
            </a:r>
            <a:r>
              <a:rPr lang="en-US" dirty="0" smtClean="0"/>
              <a:t>rates.</a:t>
            </a:r>
          </a:p>
          <a:p>
            <a:endParaRPr lang="en-US" sz="1100" dirty="0"/>
          </a:p>
          <a:p>
            <a:pPr marL="0" indent="0">
              <a:buNone/>
            </a:pPr>
            <a:r>
              <a:rPr lang="en-US" b="1" dirty="0" smtClean="0"/>
              <a:t>Re-Entry</a:t>
            </a:r>
            <a:endParaRPr lang="en-US" dirty="0"/>
          </a:p>
          <a:p>
            <a:pPr lvl="0"/>
            <a:r>
              <a:rPr lang="en-US" dirty="0" smtClean="0"/>
              <a:t>High use of </a:t>
            </a:r>
            <a:r>
              <a:rPr lang="en-US" i="1" dirty="0" smtClean="0"/>
              <a:t>Supportive</a:t>
            </a:r>
            <a:r>
              <a:rPr lang="en-US" dirty="0" smtClean="0"/>
              <a:t> approach and </a:t>
            </a:r>
            <a:r>
              <a:rPr lang="en-US" i="1" dirty="0" smtClean="0"/>
              <a:t>Burden-Easing</a:t>
            </a:r>
            <a:r>
              <a:rPr lang="en-US" dirty="0" smtClean="0"/>
              <a:t> </a:t>
            </a:r>
            <a:r>
              <a:rPr lang="en-US" dirty="0"/>
              <a:t>approach </a:t>
            </a:r>
            <a:r>
              <a:rPr lang="en-US" dirty="0" smtClean="0"/>
              <a:t>each associated </a:t>
            </a:r>
            <a:r>
              <a:rPr lang="en-US" dirty="0"/>
              <a:t>with reduced re-entry rates.</a:t>
            </a:r>
          </a:p>
        </p:txBody>
      </p:sp>
    </p:spTree>
    <p:extLst>
      <p:ext uri="{BB962C8B-B14F-4D97-AF65-F5344CB8AC3E}">
        <p14:creationId xmlns:p14="http://schemas.microsoft.com/office/powerpoint/2010/main" val="38050601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029"/>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304800" y="457200"/>
            <a:ext cx="8534400" cy="1143000"/>
          </a:xfrm>
        </p:spPr>
        <p:txBody>
          <a:bodyPr>
            <a:normAutofit fontScale="90000"/>
          </a:bodyPr>
          <a:lstStyle/>
          <a:p>
            <a:pPr lvl="0"/>
            <a:r>
              <a:rPr lang="en-US" b="1" dirty="0" smtClean="0"/>
              <a:t>Methods</a:t>
            </a:r>
            <a:r>
              <a:rPr lang="en-US" dirty="0"/>
              <a:t> </a:t>
            </a:r>
            <a:r>
              <a:rPr lang="en-US" dirty="0" smtClean="0"/>
              <a:t>Goal 3 (In-depth Exploration)</a:t>
            </a:r>
            <a:r>
              <a:rPr lang="en-US" sz="1800" i="1" dirty="0"/>
              <a:t/>
            </a:r>
            <a:br>
              <a:rPr lang="en-US" sz="1800" i="1" dirty="0"/>
            </a:br>
            <a:endParaRPr lang="en-US" b="1" i="1" dirty="0"/>
          </a:p>
        </p:txBody>
      </p:sp>
      <p:sp>
        <p:nvSpPr>
          <p:cNvPr id="6" name="Content Placeholder 5"/>
          <p:cNvSpPr>
            <a:spLocks noGrp="1"/>
          </p:cNvSpPr>
          <p:nvPr>
            <p:ph idx="1"/>
          </p:nvPr>
        </p:nvSpPr>
        <p:spPr>
          <a:xfrm>
            <a:off x="917360" y="1676400"/>
            <a:ext cx="8229600" cy="4525963"/>
          </a:xfrm>
        </p:spPr>
        <p:txBody>
          <a:bodyPr>
            <a:normAutofit/>
          </a:bodyPr>
          <a:lstStyle/>
          <a:p>
            <a:r>
              <a:rPr lang="en-US" dirty="0" smtClean="0"/>
              <a:t>Four counties each with high rates of 1-2 approaches participated</a:t>
            </a:r>
          </a:p>
          <a:p>
            <a:r>
              <a:rPr lang="en-US" dirty="0" smtClean="0"/>
              <a:t>Focus groups and interviews with parents attorneys, service providers, case workers, and managers</a:t>
            </a:r>
          </a:p>
          <a:p>
            <a:endParaRPr lang="en-US" dirty="0" smtClean="0"/>
          </a:p>
          <a:p>
            <a:pPr marL="0" indent="0">
              <a:buNone/>
            </a:pPr>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2208703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9029"/>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10763149"/>
              </p:ext>
            </p:extLst>
          </p:nvPr>
        </p:nvGraphicFramePr>
        <p:xfrm>
          <a:off x="457200" y="2286000"/>
          <a:ext cx="8229605" cy="3479800"/>
        </p:xfrm>
        <a:graphic>
          <a:graphicData uri="http://schemas.openxmlformats.org/drawingml/2006/table">
            <a:tbl>
              <a:tblPr firstRow="1" bandRow="1">
                <a:tableStyleId>{00A15C55-8517-42AA-B614-E9B94910E393}</a:tableStyleId>
              </a:tblPr>
              <a:tblGrid>
                <a:gridCol w="1219201"/>
                <a:gridCol w="1371602"/>
                <a:gridCol w="2057402"/>
                <a:gridCol w="1935478"/>
                <a:gridCol w="1645922"/>
              </a:tblGrid>
              <a:tr h="370840">
                <a:tc>
                  <a:txBody>
                    <a:bodyPr/>
                    <a:lstStyle/>
                    <a:p>
                      <a:endParaRPr lang="en-US" dirty="0"/>
                    </a:p>
                  </a:txBody>
                  <a:tcPr marL="91439" marR="91439"/>
                </a:tc>
                <a:tc>
                  <a:txBody>
                    <a:bodyPr/>
                    <a:lstStyle/>
                    <a:p>
                      <a:r>
                        <a:rPr lang="en-US" dirty="0" smtClean="0"/>
                        <a:t>Attorneys</a:t>
                      </a:r>
                      <a:endParaRPr lang="en-US" dirty="0"/>
                    </a:p>
                  </a:txBody>
                  <a:tcPr marL="91439" marR="91439"/>
                </a:tc>
                <a:tc>
                  <a:txBody>
                    <a:bodyPr/>
                    <a:lstStyle/>
                    <a:p>
                      <a:r>
                        <a:rPr lang="en-US" dirty="0" smtClean="0"/>
                        <a:t>Service Providers</a:t>
                      </a:r>
                      <a:endParaRPr lang="en-US" dirty="0"/>
                    </a:p>
                  </a:txBody>
                  <a:tcPr marL="91439" marR="91439"/>
                </a:tc>
                <a:tc>
                  <a:txBody>
                    <a:bodyPr/>
                    <a:lstStyle/>
                    <a:p>
                      <a:r>
                        <a:rPr lang="en-US" dirty="0" smtClean="0"/>
                        <a:t>Social</a:t>
                      </a:r>
                      <a:r>
                        <a:rPr lang="en-US" baseline="0" dirty="0" smtClean="0"/>
                        <a:t> Workers</a:t>
                      </a:r>
                      <a:endParaRPr lang="en-US" dirty="0"/>
                    </a:p>
                  </a:txBody>
                  <a:tcPr marL="91439" marR="91439"/>
                </a:tc>
                <a:tc>
                  <a:txBody>
                    <a:bodyPr/>
                    <a:lstStyle/>
                    <a:p>
                      <a:r>
                        <a:rPr lang="en-US" dirty="0" smtClean="0"/>
                        <a:t>Managers</a:t>
                      </a:r>
                      <a:endParaRPr lang="en-US" dirty="0"/>
                    </a:p>
                  </a:txBody>
                  <a:tcPr marL="91439" marR="91439"/>
                </a:tc>
              </a:tr>
              <a:tr h="370840">
                <a:tc>
                  <a:txBody>
                    <a:bodyPr/>
                    <a:lstStyle/>
                    <a:p>
                      <a:r>
                        <a:rPr lang="en-US" dirty="0" smtClean="0"/>
                        <a:t>COUNTY</a:t>
                      </a:r>
                      <a:r>
                        <a:rPr lang="en-US" baseline="0" dirty="0" smtClean="0"/>
                        <a:t> A</a:t>
                      </a:r>
                      <a:endParaRPr lang="en-US" dirty="0"/>
                    </a:p>
                  </a:txBody>
                  <a:tcPr marL="91439" marR="91439"/>
                </a:tc>
                <a:tc>
                  <a:txBody>
                    <a:bodyPr/>
                    <a:lstStyle/>
                    <a:p>
                      <a:r>
                        <a:rPr lang="en-US" dirty="0" smtClean="0"/>
                        <a:t>1 Group (n=6)</a:t>
                      </a:r>
                      <a:endParaRPr lang="en-US" dirty="0"/>
                    </a:p>
                  </a:txBody>
                  <a:tcPr marL="91439" marR="91439"/>
                </a:tc>
                <a:tc>
                  <a:txBody>
                    <a:bodyPr/>
                    <a:lstStyle/>
                    <a:p>
                      <a:r>
                        <a:rPr lang="en-US" dirty="0" smtClean="0"/>
                        <a:t>3 Groups (n=12)</a:t>
                      </a:r>
                    </a:p>
                  </a:txBody>
                  <a:tcPr marL="91439" marR="91439"/>
                </a:tc>
                <a:tc>
                  <a:txBody>
                    <a:bodyPr/>
                    <a:lstStyle/>
                    <a:p>
                      <a:r>
                        <a:rPr lang="en-US" dirty="0" smtClean="0"/>
                        <a:t>1</a:t>
                      </a:r>
                      <a:r>
                        <a:rPr lang="en-US" baseline="0" dirty="0" smtClean="0"/>
                        <a:t> Group (n=7)</a:t>
                      </a:r>
                      <a:endParaRPr lang="en-US" dirty="0"/>
                    </a:p>
                  </a:txBody>
                  <a:tcPr marL="91439" marR="91439"/>
                </a:tc>
                <a:tc>
                  <a:txBody>
                    <a:bodyPr/>
                    <a:lstStyle/>
                    <a:p>
                      <a:r>
                        <a:rPr lang="en-US" dirty="0" smtClean="0"/>
                        <a:t>1 Interview</a:t>
                      </a:r>
                      <a:endParaRPr lang="en-US" dirty="0"/>
                    </a:p>
                  </a:txBody>
                  <a:tcPr marL="91439" marR="91439"/>
                </a:tc>
              </a:tr>
              <a:tr h="370840">
                <a:tc>
                  <a:txBody>
                    <a:bodyPr/>
                    <a:lstStyle/>
                    <a:p>
                      <a:r>
                        <a:rPr lang="en-US" dirty="0" smtClean="0"/>
                        <a:t>COUNTY B</a:t>
                      </a:r>
                      <a:endParaRPr lang="en-US" dirty="0"/>
                    </a:p>
                  </a:txBody>
                  <a:tcPr marL="91439" marR="91439"/>
                </a:tc>
                <a:tc>
                  <a:txBody>
                    <a:bodyPr/>
                    <a:lstStyle/>
                    <a:p>
                      <a:r>
                        <a:rPr lang="en-US" dirty="0" smtClean="0"/>
                        <a:t>1 Group (n=8)</a:t>
                      </a:r>
                      <a:endParaRPr lang="en-US" dirty="0"/>
                    </a:p>
                  </a:txBody>
                  <a:tcPr marL="91439" marR="91439"/>
                </a:tc>
                <a:tc>
                  <a:txBody>
                    <a:bodyPr/>
                    <a:lstStyle/>
                    <a:p>
                      <a:r>
                        <a:rPr lang="en-US" dirty="0" smtClean="0"/>
                        <a:t>1 Group (n=15)</a:t>
                      </a:r>
                      <a:endParaRPr lang="en-US" dirty="0"/>
                    </a:p>
                  </a:txBody>
                  <a:tcPr marL="91439" marR="91439"/>
                </a:tc>
                <a:tc>
                  <a:txBody>
                    <a:bodyPr/>
                    <a:lstStyle/>
                    <a:p>
                      <a:r>
                        <a:rPr lang="en-US" dirty="0" smtClean="0"/>
                        <a:t>1 Group (n=15)</a:t>
                      </a:r>
                      <a:endParaRPr lang="en-US" dirty="0"/>
                    </a:p>
                  </a:txBody>
                  <a:tcPr marL="91439" marR="9143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Interview</a:t>
                      </a:r>
                    </a:p>
                    <a:p>
                      <a:endParaRPr lang="en-US" dirty="0"/>
                    </a:p>
                  </a:txBody>
                  <a:tcPr marL="91439" marR="91439"/>
                </a:tc>
              </a:tr>
              <a:tr h="370840">
                <a:tc>
                  <a:txBody>
                    <a:bodyPr/>
                    <a:lstStyle/>
                    <a:p>
                      <a:r>
                        <a:rPr lang="en-US" dirty="0" smtClean="0"/>
                        <a:t>COUNTY C</a:t>
                      </a:r>
                      <a:endParaRPr lang="en-US" dirty="0"/>
                    </a:p>
                  </a:txBody>
                  <a:tcPr marL="91439" marR="91439"/>
                </a:tc>
                <a:tc>
                  <a:txBody>
                    <a:bodyPr/>
                    <a:lstStyle/>
                    <a:p>
                      <a:r>
                        <a:rPr lang="en-US" dirty="0" smtClean="0"/>
                        <a:t>1 Group (n=6)</a:t>
                      </a:r>
                    </a:p>
                    <a:p>
                      <a:r>
                        <a:rPr lang="en-US" dirty="0" smtClean="0"/>
                        <a:t>1 Interview</a:t>
                      </a:r>
                      <a:endParaRPr lang="en-US" dirty="0"/>
                    </a:p>
                  </a:txBody>
                  <a:tcPr marL="91439" marR="91439"/>
                </a:tc>
                <a:tc>
                  <a:txBody>
                    <a:bodyPr/>
                    <a:lstStyle/>
                    <a:p>
                      <a:r>
                        <a:rPr lang="en-US" dirty="0" smtClean="0"/>
                        <a:t>1 Group (n=2)</a:t>
                      </a:r>
                    </a:p>
                    <a:p>
                      <a:r>
                        <a:rPr lang="en-US" dirty="0" smtClean="0"/>
                        <a:t>3 Interviews</a:t>
                      </a:r>
                      <a:r>
                        <a:rPr lang="en-US" baseline="0" dirty="0" smtClean="0"/>
                        <a:t> </a:t>
                      </a:r>
                      <a:endParaRPr lang="en-US" dirty="0"/>
                    </a:p>
                  </a:txBody>
                  <a:tcPr marL="91439" marR="91439"/>
                </a:tc>
                <a:tc>
                  <a:txBody>
                    <a:bodyPr/>
                    <a:lstStyle/>
                    <a:p>
                      <a:r>
                        <a:rPr lang="en-US" dirty="0" smtClean="0"/>
                        <a:t>2</a:t>
                      </a:r>
                      <a:r>
                        <a:rPr lang="en-US" baseline="0" dirty="0" smtClean="0"/>
                        <a:t> Groups (n=10)</a:t>
                      </a:r>
                    </a:p>
                    <a:p>
                      <a:r>
                        <a:rPr lang="en-US" baseline="0" dirty="0" smtClean="0"/>
                        <a:t>2 Interviews</a:t>
                      </a:r>
                      <a:endParaRPr lang="en-US" dirty="0"/>
                    </a:p>
                  </a:txBody>
                  <a:tcPr marL="91439" marR="9143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Interview</a:t>
                      </a:r>
                    </a:p>
                    <a:p>
                      <a:endParaRPr lang="en-US" dirty="0"/>
                    </a:p>
                  </a:txBody>
                  <a:tcPr marL="91439" marR="91439"/>
                </a:tc>
              </a:tr>
              <a:tr h="370840">
                <a:tc>
                  <a:txBody>
                    <a:bodyPr/>
                    <a:lstStyle/>
                    <a:p>
                      <a:r>
                        <a:rPr lang="en-US" dirty="0" smtClean="0"/>
                        <a:t>COUNTY D</a:t>
                      </a:r>
                      <a:endParaRPr lang="en-US" dirty="0"/>
                    </a:p>
                  </a:txBody>
                  <a:tcPr marL="91439" marR="9143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Interview</a:t>
                      </a:r>
                    </a:p>
                    <a:p>
                      <a:endParaRPr lang="en-US" dirty="0"/>
                    </a:p>
                  </a:txBody>
                  <a:tcPr marL="91439" marR="91439"/>
                </a:tc>
                <a:tc>
                  <a:txBody>
                    <a:bodyPr/>
                    <a:lstStyle/>
                    <a:p>
                      <a:r>
                        <a:rPr lang="en-US" dirty="0" smtClean="0"/>
                        <a:t>1 Group (n=2)</a:t>
                      </a:r>
                    </a:p>
                    <a:p>
                      <a:r>
                        <a:rPr lang="en-US" dirty="0" smtClean="0"/>
                        <a:t>3 Interviews</a:t>
                      </a:r>
                      <a:r>
                        <a:rPr lang="en-US" baseline="0" dirty="0" smtClean="0"/>
                        <a:t> </a:t>
                      </a:r>
                      <a:endParaRPr lang="en-US" dirty="0" smtClean="0"/>
                    </a:p>
                    <a:p>
                      <a:endParaRPr lang="en-US" dirty="0"/>
                    </a:p>
                  </a:txBody>
                  <a:tcPr marL="91439" marR="91439"/>
                </a:tc>
                <a:tc>
                  <a:txBody>
                    <a:bodyPr/>
                    <a:lstStyle/>
                    <a:p>
                      <a:r>
                        <a:rPr lang="en-US" dirty="0" smtClean="0"/>
                        <a:t>1 Group (n=10)</a:t>
                      </a:r>
                      <a:endParaRPr lang="en-US" dirty="0"/>
                    </a:p>
                  </a:txBody>
                  <a:tcPr marL="91439" marR="9143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Interview</a:t>
                      </a:r>
                    </a:p>
                    <a:p>
                      <a:endParaRPr lang="en-US" dirty="0"/>
                    </a:p>
                  </a:txBody>
                  <a:tcPr marL="91439" marR="91439"/>
                </a:tc>
              </a:tr>
            </a:tbl>
          </a:graphicData>
        </a:graphic>
      </p:graphicFrame>
      <p:sp>
        <p:nvSpPr>
          <p:cNvPr id="9" name="Title 1"/>
          <p:cNvSpPr>
            <a:spLocks noGrp="1"/>
          </p:cNvSpPr>
          <p:nvPr>
            <p:ph type="title"/>
          </p:nvPr>
        </p:nvSpPr>
        <p:spPr>
          <a:xfrm>
            <a:off x="0" y="274638"/>
            <a:ext cx="9144000" cy="1143000"/>
          </a:xfrm>
        </p:spPr>
        <p:txBody>
          <a:bodyPr>
            <a:normAutofit fontScale="90000"/>
          </a:bodyPr>
          <a:lstStyle/>
          <a:p>
            <a:pPr lvl="0"/>
            <a:r>
              <a:rPr lang="en-US" b="1" dirty="0" smtClean="0"/>
              <a:t>Methods</a:t>
            </a:r>
            <a:r>
              <a:rPr lang="en-US" dirty="0"/>
              <a:t> </a:t>
            </a:r>
            <a:r>
              <a:rPr lang="en-US" dirty="0" smtClean="0"/>
              <a:t>Goal 3 (In-depth Exploration)</a:t>
            </a:r>
            <a:r>
              <a:rPr lang="en-US" sz="1800" i="1" dirty="0"/>
              <a:t/>
            </a:r>
            <a:br>
              <a:rPr lang="en-US" sz="1800" i="1" dirty="0"/>
            </a:br>
            <a:endParaRPr lang="en-US" b="1" i="1" dirty="0"/>
          </a:p>
        </p:txBody>
      </p:sp>
    </p:spTree>
    <p:extLst>
      <p:ext uri="{BB962C8B-B14F-4D97-AF65-F5344CB8AC3E}">
        <p14:creationId xmlns:p14="http://schemas.microsoft.com/office/powerpoint/2010/main" val="3150677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191207"/>
            <a:ext cx="7620000" cy="4678363"/>
          </a:xfrm>
        </p:spPr>
        <p:txBody>
          <a:bodyPr/>
          <a:lstStyle/>
          <a:p>
            <a:pPr marL="514350" indent="-514350">
              <a:buFont typeface="+mj-lt"/>
              <a:buAutoNum type="arabicPeriod"/>
            </a:pPr>
            <a:r>
              <a:rPr lang="en-US" sz="4400" dirty="0" smtClean="0"/>
              <a:t>Case Plans</a:t>
            </a:r>
          </a:p>
          <a:p>
            <a:pPr marL="514350" indent="-514350">
              <a:buFont typeface="+mj-lt"/>
              <a:buAutoNum type="arabicPeriod"/>
            </a:pPr>
            <a:r>
              <a:rPr lang="en-US" sz="4400" dirty="0" smtClean="0"/>
              <a:t>Service Access</a:t>
            </a:r>
          </a:p>
          <a:p>
            <a:pPr marL="514350" indent="-514350">
              <a:buFont typeface="+mj-lt"/>
              <a:buAutoNum type="arabicPeriod"/>
            </a:pPr>
            <a:r>
              <a:rPr lang="en-US" sz="4400" dirty="0" smtClean="0"/>
              <a:t>“</a:t>
            </a:r>
            <a:r>
              <a:rPr lang="en-US" sz="4400" dirty="0"/>
              <a:t>M</a:t>
            </a:r>
            <a:r>
              <a:rPr lang="en-US" sz="4400" dirty="0" smtClean="0"/>
              <a:t>odels”</a:t>
            </a:r>
          </a:p>
          <a:p>
            <a:pPr marL="514350" indent="-514350">
              <a:buFont typeface="+mj-lt"/>
              <a:buAutoNum type="arabicPeriod"/>
            </a:pPr>
            <a:r>
              <a:rPr lang="en-US" sz="4400" dirty="0" smtClean="0"/>
              <a:t>Promising Strategies</a:t>
            </a:r>
          </a:p>
          <a:p>
            <a:endParaRPr lang="en-US" dirty="0"/>
          </a:p>
        </p:txBody>
      </p:sp>
      <p:sp>
        <p:nvSpPr>
          <p:cNvPr id="5" name="Rectangle 4"/>
          <p:cNvSpPr/>
          <p:nvPr/>
        </p:nvSpPr>
        <p:spPr>
          <a:xfrm>
            <a:off x="0" y="-9029"/>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6" name="Title 1"/>
          <p:cNvSpPr>
            <a:spLocks noGrp="1"/>
          </p:cNvSpPr>
          <p:nvPr>
            <p:ph type="title"/>
          </p:nvPr>
        </p:nvSpPr>
        <p:spPr>
          <a:xfrm>
            <a:off x="457200" y="152400"/>
            <a:ext cx="8229600" cy="1143000"/>
          </a:xfrm>
        </p:spPr>
        <p:txBody>
          <a:bodyPr/>
          <a:lstStyle/>
          <a:p>
            <a:r>
              <a:rPr lang="en-US" dirty="0" smtClean="0"/>
              <a:t>Results</a:t>
            </a:r>
            <a:endParaRPr lang="en-US" dirty="0"/>
          </a:p>
        </p:txBody>
      </p:sp>
    </p:spTree>
    <p:extLst>
      <p:ext uri="{BB962C8B-B14F-4D97-AF65-F5344CB8AC3E}">
        <p14:creationId xmlns:p14="http://schemas.microsoft.com/office/powerpoint/2010/main" val="29304505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029"/>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457200" y="152400"/>
            <a:ext cx="8229600" cy="1143000"/>
          </a:xfrm>
        </p:spPr>
        <p:txBody>
          <a:bodyPr/>
          <a:lstStyle/>
          <a:p>
            <a:r>
              <a:rPr lang="en-US" dirty="0" smtClean="0"/>
              <a:t>Concerns about Case Plans</a:t>
            </a:r>
            <a:endParaRPr lang="en-US" dirty="0"/>
          </a:p>
        </p:txBody>
      </p:sp>
      <p:sp>
        <p:nvSpPr>
          <p:cNvPr id="3" name="Content Placeholder 2"/>
          <p:cNvSpPr>
            <a:spLocks noGrp="1"/>
          </p:cNvSpPr>
          <p:nvPr>
            <p:ph idx="1"/>
          </p:nvPr>
        </p:nvSpPr>
        <p:spPr/>
        <p:txBody>
          <a:bodyPr>
            <a:normAutofit/>
          </a:bodyPr>
          <a:lstStyle/>
          <a:p>
            <a:pPr marL="0" indent="0">
              <a:buNone/>
            </a:pPr>
            <a:r>
              <a:rPr lang="en-US" b="1" i="1" dirty="0" smtClean="0"/>
              <a:t>Case plans are not adequately tailored</a:t>
            </a:r>
            <a:endParaRPr lang="en-US" b="1" i="1" dirty="0"/>
          </a:p>
          <a:p>
            <a:endParaRPr lang="en-US" sz="1100" dirty="0" smtClean="0"/>
          </a:p>
          <a:p>
            <a:pPr marL="0" indent="0">
              <a:buNone/>
            </a:pPr>
            <a:r>
              <a:rPr lang="en-US" sz="2800" dirty="0" smtClean="0">
                <a:solidFill>
                  <a:schemeClr val="accent2">
                    <a:lumMod val="50000"/>
                  </a:schemeClr>
                </a:solidFill>
                <a:latin typeface="American Typewriter"/>
                <a:cs typeface="American Typewriter"/>
              </a:rPr>
              <a:t>“(</a:t>
            </a:r>
            <a:r>
              <a:rPr lang="en-US" sz="2800" dirty="0">
                <a:solidFill>
                  <a:schemeClr val="accent2">
                    <a:lumMod val="50000"/>
                  </a:schemeClr>
                </a:solidFill>
                <a:latin typeface="American Typewriter"/>
                <a:cs typeface="American Typewriter"/>
              </a:rPr>
              <a:t>We should be) personalizing services instead of: ‘Here’s this parenting class, there’s three of them, you go for two hours and you get your certificate and you’re good.’ You know, I don’t know how many times I’ve heard parents say, ‘You know what, that was just a waste of my </a:t>
            </a:r>
            <a:r>
              <a:rPr lang="en-US" sz="2800" dirty="0" smtClean="0">
                <a:solidFill>
                  <a:schemeClr val="accent2">
                    <a:lumMod val="50000"/>
                  </a:schemeClr>
                </a:solidFill>
                <a:latin typeface="American Typewriter"/>
                <a:cs typeface="American Typewriter"/>
              </a:rPr>
              <a:t>time.’ “</a:t>
            </a:r>
          </a:p>
          <a:p>
            <a:pPr marL="0" indent="0" algn="r">
              <a:buNone/>
            </a:pPr>
            <a:r>
              <a:rPr lang="en-US" dirty="0" smtClean="0"/>
              <a:t>Service </a:t>
            </a:r>
            <a:r>
              <a:rPr lang="en-US" dirty="0"/>
              <a:t>provider, </a:t>
            </a:r>
            <a:r>
              <a:rPr lang="en-US" dirty="0" smtClean="0"/>
              <a:t>Orange</a:t>
            </a:r>
            <a:endParaRPr lang="en-US" dirty="0"/>
          </a:p>
          <a:p>
            <a:pPr marL="457200" lvl="1" indent="0">
              <a:buNone/>
            </a:pPr>
            <a:endParaRPr lang="en-US" dirty="0"/>
          </a:p>
        </p:txBody>
      </p:sp>
    </p:spTree>
    <p:extLst>
      <p:ext uri="{BB962C8B-B14F-4D97-AF65-F5344CB8AC3E}">
        <p14:creationId xmlns:p14="http://schemas.microsoft.com/office/powerpoint/2010/main" val="39119421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029"/>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457200" y="152400"/>
            <a:ext cx="8229600" cy="1143000"/>
          </a:xfrm>
        </p:spPr>
        <p:txBody>
          <a:bodyPr/>
          <a:lstStyle/>
          <a:p>
            <a:r>
              <a:rPr lang="en-US" dirty="0" smtClean="0"/>
              <a:t>Concerns about Case Plans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i="1" dirty="0" smtClean="0"/>
              <a:t>Case plans require “Herculean” efforts</a:t>
            </a:r>
            <a:endParaRPr lang="en-US" b="1" i="1" dirty="0"/>
          </a:p>
          <a:p>
            <a:endParaRPr lang="en-US" sz="1100" dirty="0" smtClean="0"/>
          </a:p>
          <a:p>
            <a:pPr marL="0" indent="0">
              <a:buNone/>
            </a:pPr>
            <a:r>
              <a:rPr lang="en-US" sz="2800" dirty="0"/>
              <a:t>Because they’ll have a case plan that goes on for two and a half pages. Seriously. My client is living under a bridge riding a bike sometimes, when they can find one. And here’s all this stuff they’re supposed to do. So I just put it to the judge, and I list: ‘Well, okay, they have to do this, and then they have this twice a week, they have this thing. Your honor, by my count they have twenty-seven things they have to do every week’ </a:t>
            </a:r>
            <a:endParaRPr lang="en-US" sz="2800" dirty="0" smtClean="0"/>
          </a:p>
          <a:p>
            <a:pPr marL="0" indent="0" algn="r">
              <a:buNone/>
            </a:pPr>
            <a:r>
              <a:rPr lang="en-US" dirty="0" smtClean="0"/>
              <a:t>Attorney, Santa Clara</a:t>
            </a:r>
            <a:endParaRPr lang="en-US" dirty="0"/>
          </a:p>
          <a:p>
            <a:pPr marL="457200" lvl="1" indent="0">
              <a:buNone/>
            </a:pPr>
            <a:endParaRPr lang="en-US" dirty="0"/>
          </a:p>
        </p:txBody>
      </p:sp>
    </p:spTree>
    <p:extLst>
      <p:ext uri="{BB962C8B-B14F-4D97-AF65-F5344CB8AC3E}">
        <p14:creationId xmlns:p14="http://schemas.microsoft.com/office/powerpoint/2010/main" val="1387085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759"/>
            <a:ext cx="9144000" cy="1444041"/>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457200" y="76200"/>
            <a:ext cx="8229600" cy="1143000"/>
          </a:xfrm>
        </p:spPr>
        <p:txBody>
          <a:bodyPr/>
          <a:lstStyle/>
          <a:p>
            <a:r>
              <a:rPr lang="en-US" dirty="0" smtClean="0"/>
              <a:t>Services Matter</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r>
              <a:rPr lang="en-US" b="1" dirty="0" smtClean="0"/>
              <a:t>Stakeholder Perceptions</a:t>
            </a:r>
          </a:p>
          <a:p>
            <a:r>
              <a:rPr lang="en-US" dirty="0" smtClean="0"/>
              <a:t>Social workers: Parents’ participation in services “major component” in successful reunification (Cole &amp; Caron, 2010)</a:t>
            </a:r>
          </a:p>
          <a:p>
            <a:pPr marL="0" indent="0">
              <a:buNone/>
            </a:pPr>
            <a:endParaRPr lang="en-US" dirty="0" smtClean="0"/>
          </a:p>
          <a:p>
            <a:pPr marL="0" indent="0">
              <a:buNone/>
            </a:pPr>
            <a:r>
              <a:rPr lang="en-US" b="1" dirty="0" smtClean="0"/>
              <a:t>Empirical evidence</a:t>
            </a:r>
          </a:p>
          <a:p>
            <a:r>
              <a:rPr lang="en-US" dirty="0" smtClean="0"/>
              <a:t>SA service episode completion </a:t>
            </a:r>
          </a:p>
          <a:p>
            <a:pPr marL="400050" lvl="1" indent="0">
              <a:buNone/>
            </a:pPr>
            <a:r>
              <a:rPr lang="en-US" sz="2200" dirty="0" smtClean="0"/>
              <a:t>(Choi </a:t>
            </a:r>
            <a:r>
              <a:rPr lang="en-US" sz="2200" dirty="0"/>
              <a:t>&amp; Ryan, </a:t>
            </a:r>
            <a:r>
              <a:rPr lang="en-US" sz="2200" dirty="0" smtClean="0"/>
              <a:t>2007; </a:t>
            </a:r>
            <a:r>
              <a:rPr lang="en-US" sz="2200" dirty="0"/>
              <a:t>Green et al., </a:t>
            </a:r>
            <a:r>
              <a:rPr lang="en-US" sz="2200" dirty="0" smtClean="0"/>
              <a:t>2007; </a:t>
            </a:r>
            <a:r>
              <a:rPr lang="en-US" sz="2200" dirty="0" err="1" smtClean="0"/>
              <a:t>Grella</a:t>
            </a:r>
            <a:r>
              <a:rPr lang="en-US" sz="2200" dirty="0" smtClean="0"/>
              <a:t>, </a:t>
            </a:r>
            <a:r>
              <a:rPr lang="en-US" sz="2200" dirty="0"/>
              <a:t>2009; Smith, </a:t>
            </a:r>
            <a:r>
              <a:rPr lang="en-US" sz="2200" dirty="0" smtClean="0"/>
              <a:t>2003)</a:t>
            </a:r>
          </a:p>
          <a:p>
            <a:r>
              <a:rPr lang="en-US" dirty="0" smtClean="0"/>
              <a:t>Progress in SA services: </a:t>
            </a:r>
          </a:p>
          <a:p>
            <a:pPr marL="400050" lvl="1" indent="0">
              <a:buNone/>
            </a:pPr>
            <a:r>
              <a:rPr lang="en-US" sz="2200" dirty="0" smtClean="0"/>
              <a:t>(Choi et al., 2012; Huang &amp; Ryan, 2011)</a:t>
            </a:r>
          </a:p>
          <a:p>
            <a:r>
              <a:rPr lang="en-US" dirty="0" smtClean="0"/>
              <a:t>Other services for SA parents: </a:t>
            </a:r>
          </a:p>
          <a:p>
            <a:pPr marL="400050" lvl="1" indent="0">
              <a:buNone/>
            </a:pPr>
            <a:r>
              <a:rPr lang="en-US" sz="2200" dirty="0" smtClean="0"/>
              <a:t>(Choi &amp; Ryan, 2007; Marsh et al., 2006)</a:t>
            </a:r>
          </a:p>
          <a:p>
            <a:r>
              <a:rPr lang="en-US" dirty="0" smtClean="0"/>
              <a:t>Parenting or counseling: </a:t>
            </a:r>
          </a:p>
          <a:p>
            <a:pPr marL="400050" lvl="1" indent="0">
              <a:buNone/>
            </a:pPr>
            <a:r>
              <a:rPr lang="en-US" sz="2200" dirty="0" smtClean="0"/>
              <a:t>(Brook et al., 2012; </a:t>
            </a:r>
            <a:r>
              <a:rPr lang="en-US" sz="2200" dirty="0" err="1" smtClean="0"/>
              <a:t>D’Andrade</a:t>
            </a:r>
            <a:r>
              <a:rPr lang="en-US" sz="2200" dirty="0" smtClean="0"/>
              <a:t> &amp; Nguyen, under review).</a:t>
            </a:r>
          </a:p>
          <a:p>
            <a:endParaRPr lang="en-US" dirty="0"/>
          </a:p>
        </p:txBody>
      </p:sp>
    </p:spTree>
    <p:extLst>
      <p:ext uri="{BB962C8B-B14F-4D97-AF65-F5344CB8AC3E}">
        <p14:creationId xmlns:p14="http://schemas.microsoft.com/office/powerpoint/2010/main" val="3247826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029"/>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457200" y="152400"/>
            <a:ext cx="8229600" cy="1143000"/>
          </a:xfrm>
        </p:spPr>
        <p:txBody>
          <a:bodyPr/>
          <a:lstStyle/>
          <a:p>
            <a:r>
              <a:rPr lang="en-US" dirty="0" smtClean="0"/>
              <a:t>Concerns about Case Plans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i="1" dirty="0" smtClean="0"/>
              <a:t>Case plans require “Herculean” efforts</a:t>
            </a:r>
          </a:p>
          <a:p>
            <a:pPr marL="0" indent="0">
              <a:buNone/>
            </a:pPr>
            <a:endParaRPr lang="en-US" b="1" i="1" dirty="0" smtClean="0"/>
          </a:p>
          <a:p>
            <a:pPr marL="0" indent="0">
              <a:buNone/>
            </a:pPr>
            <a:r>
              <a:rPr lang="en-US" dirty="0" smtClean="0"/>
              <a:t>“I </a:t>
            </a:r>
            <a:r>
              <a:rPr lang="en-US" dirty="0"/>
              <a:t>think a lot of the time … the number of services the parents are being required to do can be very problematic because lots of our clients don’t have transportation. They’re given bus passes and then told, ‘You </a:t>
            </a:r>
            <a:r>
              <a:rPr lang="en-US" dirty="0" err="1"/>
              <a:t>gotta</a:t>
            </a:r>
            <a:r>
              <a:rPr lang="en-US" dirty="0"/>
              <a:t> go to 6 classes a week and then drug testing on top of that,’-  so they’re literally spending half their week getting on fifteen different buses to go from one place to </a:t>
            </a:r>
            <a:r>
              <a:rPr lang="en-US" dirty="0" smtClean="0"/>
              <a:t>another.”</a:t>
            </a:r>
            <a:endParaRPr lang="en-US" b="1" i="1" dirty="0"/>
          </a:p>
          <a:p>
            <a:endParaRPr lang="en-US" sz="1100" dirty="0" smtClean="0"/>
          </a:p>
          <a:p>
            <a:pPr marL="0" indent="0" algn="r">
              <a:buNone/>
            </a:pPr>
            <a:r>
              <a:rPr lang="en-US" dirty="0" smtClean="0"/>
              <a:t>Attorney, Orange</a:t>
            </a:r>
            <a:endParaRPr lang="en-US" dirty="0"/>
          </a:p>
          <a:p>
            <a:pPr marL="457200" lvl="1" indent="0">
              <a:buNone/>
            </a:pPr>
            <a:endParaRPr lang="en-US" dirty="0"/>
          </a:p>
        </p:txBody>
      </p:sp>
    </p:spTree>
    <p:extLst>
      <p:ext uri="{BB962C8B-B14F-4D97-AF65-F5344CB8AC3E}">
        <p14:creationId xmlns:p14="http://schemas.microsoft.com/office/powerpoint/2010/main" val="4053758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029"/>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457200" y="152400"/>
            <a:ext cx="8229600" cy="1143000"/>
          </a:xfrm>
        </p:spPr>
        <p:txBody>
          <a:bodyPr/>
          <a:lstStyle/>
          <a:p>
            <a:r>
              <a:rPr lang="en-US" dirty="0" smtClean="0"/>
              <a:t>Concerns about Case Plans</a:t>
            </a:r>
            <a:endParaRPr lang="en-US" dirty="0"/>
          </a:p>
        </p:txBody>
      </p:sp>
      <p:sp>
        <p:nvSpPr>
          <p:cNvPr id="3" name="Content Placeholder 2"/>
          <p:cNvSpPr>
            <a:spLocks noGrp="1"/>
          </p:cNvSpPr>
          <p:nvPr>
            <p:ph idx="1"/>
          </p:nvPr>
        </p:nvSpPr>
        <p:spPr/>
        <p:txBody>
          <a:bodyPr>
            <a:normAutofit/>
          </a:bodyPr>
          <a:lstStyle/>
          <a:p>
            <a:pPr marL="0" indent="0">
              <a:buNone/>
            </a:pPr>
            <a:r>
              <a:rPr lang="en-US" b="1" i="1" dirty="0" smtClean="0"/>
              <a:t>Setting parents up to fail</a:t>
            </a:r>
          </a:p>
          <a:p>
            <a:pPr marL="0" indent="0">
              <a:buNone/>
            </a:pPr>
            <a:endParaRPr lang="en-US" sz="1000" b="1" i="1" dirty="0" smtClean="0"/>
          </a:p>
          <a:p>
            <a:pPr marL="0" indent="0">
              <a:buNone/>
            </a:pPr>
            <a:r>
              <a:rPr lang="en-US" dirty="0" smtClean="0"/>
              <a:t>“…</a:t>
            </a:r>
            <a:r>
              <a:rPr lang="en-US" dirty="0"/>
              <a:t>A lot of people (workers) just like to slam them (parents) with a lot of stuff. And they can’t do it. And then it defeats the whole purpose. The whole purpose is for somebody to get their child back. And so you set them up for </a:t>
            </a:r>
            <a:r>
              <a:rPr lang="en-US" dirty="0" smtClean="0"/>
              <a:t>failure.”</a:t>
            </a:r>
            <a:endParaRPr lang="en-US" dirty="0"/>
          </a:p>
          <a:p>
            <a:endParaRPr lang="en-US" sz="1100" dirty="0" smtClean="0"/>
          </a:p>
          <a:p>
            <a:pPr marL="0" indent="0" algn="r">
              <a:buNone/>
            </a:pPr>
            <a:r>
              <a:rPr lang="en-US" dirty="0" smtClean="0"/>
              <a:t>Case worker, Santa Clara</a:t>
            </a:r>
            <a:endParaRPr lang="en-US" dirty="0"/>
          </a:p>
          <a:p>
            <a:pPr marL="457200" lvl="1" indent="0">
              <a:buNone/>
            </a:pPr>
            <a:endParaRPr lang="en-US" dirty="0"/>
          </a:p>
        </p:txBody>
      </p:sp>
    </p:spTree>
    <p:extLst>
      <p:ext uri="{BB962C8B-B14F-4D97-AF65-F5344CB8AC3E}">
        <p14:creationId xmlns:p14="http://schemas.microsoft.com/office/powerpoint/2010/main" val="1930172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029"/>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457200" y="152400"/>
            <a:ext cx="8229600" cy="1143000"/>
          </a:xfrm>
        </p:spPr>
        <p:txBody>
          <a:bodyPr/>
          <a:lstStyle/>
          <a:p>
            <a:r>
              <a:rPr lang="en-US" dirty="0" smtClean="0"/>
              <a:t>Concerns about Case Plans</a:t>
            </a:r>
            <a:endParaRPr lang="en-US" dirty="0"/>
          </a:p>
        </p:txBody>
      </p:sp>
      <p:sp>
        <p:nvSpPr>
          <p:cNvPr id="3" name="Content Placeholder 2"/>
          <p:cNvSpPr>
            <a:spLocks noGrp="1"/>
          </p:cNvSpPr>
          <p:nvPr>
            <p:ph idx="1"/>
          </p:nvPr>
        </p:nvSpPr>
        <p:spPr>
          <a:xfrm>
            <a:off x="381000" y="1600200"/>
            <a:ext cx="8382000" cy="4876800"/>
          </a:xfrm>
        </p:spPr>
        <p:txBody>
          <a:bodyPr>
            <a:noAutofit/>
          </a:bodyPr>
          <a:lstStyle/>
          <a:p>
            <a:pPr marL="0" indent="0">
              <a:buNone/>
            </a:pPr>
            <a:r>
              <a:rPr lang="en-US" b="1" i="1" dirty="0" smtClean="0"/>
              <a:t>“I couldn’t do it.”</a:t>
            </a:r>
          </a:p>
          <a:p>
            <a:pPr marL="0" indent="0">
              <a:buNone/>
            </a:pPr>
            <a:endParaRPr lang="en-US" sz="800" b="1" i="1" dirty="0" smtClean="0"/>
          </a:p>
          <a:p>
            <a:pPr marL="0" indent="0">
              <a:buNone/>
            </a:pPr>
            <a:r>
              <a:rPr lang="en-US" sz="2200" b="1" dirty="0">
                <a:solidFill>
                  <a:srgbClr val="632523"/>
                </a:solidFill>
              </a:rPr>
              <a:t>Attorney 1</a:t>
            </a:r>
            <a:r>
              <a:rPr lang="en-US" sz="2200" b="1" dirty="0" smtClean="0">
                <a:solidFill>
                  <a:srgbClr val="632523"/>
                </a:solidFill>
              </a:rPr>
              <a:t>:</a:t>
            </a:r>
          </a:p>
          <a:p>
            <a:pPr marL="0" indent="0">
              <a:buNone/>
            </a:pPr>
            <a:r>
              <a:rPr lang="en-US" sz="2200" dirty="0" smtClean="0"/>
              <a:t>I </a:t>
            </a:r>
            <a:r>
              <a:rPr lang="en-US" sz="2200" dirty="0"/>
              <a:t>would just say I think like for me, I think </a:t>
            </a:r>
            <a:r>
              <a:rPr lang="en-US" sz="2200" dirty="0" smtClean="0"/>
              <a:t>the parents </a:t>
            </a:r>
            <a:r>
              <a:rPr lang="en-US" sz="2200" dirty="0"/>
              <a:t>really have to hustle. …And I think </a:t>
            </a:r>
            <a:r>
              <a:rPr lang="en-US" sz="2200" dirty="0" smtClean="0"/>
              <a:t>sometimes</a:t>
            </a:r>
            <a:r>
              <a:rPr lang="en-US" sz="2200" dirty="0"/>
              <a:t>, </a:t>
            </a:r>
            <a:r>
              <a:rPr lang="en-US" sz="2200" b="1" dirty="0"/>
              <a:t>I don’t know I could do what they </a:t>
            </a:r>
            <a:r>
              <a:rPr lang="en-US" sz="2200" b="1" dirty="0" smtClean="0"/>
              <a:t>do</a:t>
            </a:r>
            <a:r>
              <a:rPr lang="en-US" sz="2200" b="1" dirty="0"/>
              <a:t>. </a:t>
            </a:r>
          </a:p>
          <a:p>
            <a:pPr marL="0" indent="0">
              <a:buNone/>
            </a:pPr>
            <a:endParaRPr lang="en-US" sz="1200" dirty="0"/>
          </a:p>
          <a:p>
            <a:pPr marL="0" indent="0">
              <a:buNone/>
            </a:pPr>
            <a:r>
              <a:rPr lang="en-US" sz="2200" b="1" dirty="0">
                <a:solidFill>
                  <a:schemeClr val="tx2">
                    <a:lumMod val="75000"/>
                  </a:schemeClr>
                </a:solidFill>
              </a:rPr>
              <a:t>A</a:t>
            </a:r>
            <a:r>
              <a:rPr lang="en-US" sz="2200" b="1" dirty="0" smtClean="0">
                <a:solidFill>
                  <a:schemeClr val="tx2">
                    <a:lumMod val="75000"/>
                  </a:schemeClr>
                </a:solidFill>
              </a:rPr>
              <a:t>ttorney </a:t>
            </a:r>
            <a:r>
              <a:rPr lang="en-US" sz="2200" b="1" dirty="0">
                <a:solidFill>
                  <a:schemeClr val="tx2">
                    <a:lumMod val="75000"/>
                  </a:schemeClr>
                </a:solidFill>
              </a:rPr>
              <a:t>2:</a:t>
            </a:r>
            <a:r>
              <a:rPr lang="en-US" sz="2200" dirty="0"/>
              <a:t>	</a:t>
            </a:r>
            <a:endParaRPr lang="en-US" sz="2200" dirty="0" smtClean="0"/>
          </a:p>
          <a:p>
            <a:pPr marL="0" indent="0">
              <a:buNone/>
            </a:pPr>
            <a:r>
              <a:rPr lang="en-US" sz="2200" b="1" dirty="0" smtClean="0"/>
              <a:t>I </a:t>
            </a:r>
            <a:r>
              <a:rPr lang="en-US" sz="2200" b="1" dirty="0"/>
              <a:t>am certain I couldn’t do it. </a:t>
            </a:r>
            <a:r>
              <a:rPr lang="en-US" sz="2200" dirty="0"/>
              <a:t>I’m </a:t>
            </a:r>
            <a:r>
              <a:rPr lang="en-US" sz="2200"/>
              <a:t>absolutely </a:t>
            </a:r>
            <a:r>
              <a:rPr lang="en-US" sz="2200" smtClean="0"/>
              <a:t>certain that </a:t>
            </a:r>
            <a:r>
              <a:rPr lang="en-US" sz="2200" dirty="0" smtClean="0"/>
              <a:t>what our clients </a:t>
            </a:r>
            <a:r>
              <a:rPr lang="en-US" sz="2200" dirty="0"/>
              <a:t>are able to </a:t>
            </a:r>
            <a:r>
              <a:rPr lang="en-US" sz="2200" dirty="0" smtClean="0"/>
              <a:t>accomplish</a:t>
            </a:r>
            <a:r>
              <a:rPr lang="en-US" sz="2200" dirty="0"/>
              <a:t>, the ones that </a:t>
            </a:r>
            <a:r>
              <a:rPr lang="en-US" sz="2200" dirty="0" smtClean="0"/>
              <a:t>are </a:t>
            </a:r>
            <a:r>
              <a:rPr lang="en-US" sz="2200" dirty="0"/>
              <a:t>successful, it’s amazing. And if everyone here, </a:t>
            </a:r>
            <a:r>
              <a:rPr lang="en-US" sz="2200" dirty="0" smtClean="0"/>
              <a:t>courts</a:t>
            </a:r>
            <a:r>
              <a:rPr lang="en-US" sz="2200" dirty="0"/>
              <a:t>, and out in the community, could understand </a:t>
            </a:r>
            <a:r>
              <a:rPr lang="en-US" sz="2200" dirty="0" smtClean="0"/>
              <a:t>that</a:t>
            </a:r>
            <a:r>
              <a:rPr lang="en-US" sz="2200" dirty="0"/>
              <a:t>. What they have to do and then to get on the bus. </a:t>
            </a:r>
            <a:r>
              <a:rPr lang="en-US" sz="2200" dirty="0" smtClean="0"/>
              <a:t>It </a:t>
            </a:r>
            <a:r>
              <a:rPr lang="en-US" sz="2200" dirty="0"/>
              <a:t>scares me. It’s amazing.  </a:t>
            </a:r>
            <a:endParaRPr lang="en-US" sz="2200" dirty="0" smtClean="0"/>
          </a:p>
          <a:p>
            <a:pPr marL="0" indent="0" algn="r">
              <a:buNone/>
            </a:pPr>
            <a:r>
              <a:rPr lang="en-US" sz="2200" dirty="0" smtClean="0"/>
              <a:t>Attorneys, Santa Clara</a:t>
            </a:r>
            <a:endParaRPr lang="en-US" sz="2200" dirty="0"/>
          </a:p>
        </p:txBody>
      </p:sp>
    </p:spTree>
    <p:extLst>
      <p:ext uri="{BB962C8B-B14F-4D97-AF65-F5344CB8AC3E}">
        <p14:creationId xmlns:p14="http://schemas.microsoft.com/office/powerpoint/2010/main" val="39741787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9029"/>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457200" y="152400"/>
            <a:ext cx="8229600" cy="1143000"/>
          </a:xfrm>
        </p:spPr>
        <p:txBody>
          <a:bodyPr/>
          <a:lstStyle/>
          <a:p>
            <a:r>
              <a:rPr lang="en-US" dirty="0" smtClean="0"/>
              <a:t>Problems with Service Access</a:t>
            </a:r>
            <a:endParaRPr lang="en-US" dirty="0"/>
          </a:p>
        </p:txBody>
      </p:sp>
      <p:sp>
        <p:nvSpPr>
          <p:cNvPr id="3" name="Rectangle 2"/>
          <p:cNvSpPr/>
          <p:nvPr/>
        </p:nvSpPr>
        <p:spPr>
          <a:xfrm>
            <a:off x="6324600" y="3886200"/>
            <a:ext cx="2590800" cy="2667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indent="-342900">
              <a:buFont typeface="Arial"/>
              <a:buChar char="•"/>
            </a:pPr>
            <a:r>
              <a:rPr lang="en-US" sz="2400" dirty="0" smtClean="0"/>
              <a:t>Co</a:t>
            </a:r>
            <a:r>
              <a:rPr lang="en-US" sz="2400" dirty="0"/>
              <a:t>-Pay or Fee</a:t>
            </a:r>
          </a:p>
          <a:p>
            <a:pPr marL="342900" indent="-342900">
              <a:buFont typeface="Arial"/>
              <a:buChar char="•"/>
            </a:pPr>
            <a:r>
              <a:rPr lang="en-US" sz="2400" dirty="0"/>
              <a:t>No TANF or Medical</a:t>
            </a:r>
          </a:p>
          <a:p>
            <a:pPr marL="342900" indent="-342900">
              <a:buFont typeface="Arial"/>
              <a:buChar char="•"/>
            </a:pPr>
            <a:r>
              <a:rPr lang="en-US" sz="2400" dirty="0"/>
              <a:t>County doesn’t pay for services</a:t>
            </a:r>
          </a:p>
        </p:txBody>
      </p:sp>
      <p:sp>
        <p:nvSpPr>
          <p:cNvPr id="11" name="Rectangle 10"/>
          <p:cNvSpPr/>
          <p:nvPr/>
        </p:nvSpPr>
        <p:spPr>
          <a:xfrm>
            <a:off x="3352800" y="2743200"/>
            <a:ext cx="2590800" cy="3352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indent="-342900">
              <a:buFont typeface="Arial"/>
              <a:buChar char="•"/>
            </a:pPr>
            <a:r>
              <a:rPr lang="en-US" sz="2400" dirty="0" smtClean="0"/>
              <a:t>Service </a:t>
            </a:r>
            <a:r>
              <a:rPr lang="en-US" sz="2400" dirty="0"/>
              <a:t>only available in one part of county</a:t>
            </a:r>
          </a:p>
          <a:p>
            <a:pPr marL="342900" indent="-342900">
              <a:buFont typeface="Arial"/>
              <a:buChar char="•"/>
            </a:pPr>
            <a:r>
              <a:rPr lang="en-US" sz="2400" dirty="0" smtClean="0"/>
              <a:t>Time </a:t>
            </a:r>
            <a:r>
              <a:rPr lang="en-US" sz="2400" dirty="0"/>
              <a:t>involved in bus travel </a:t>
            </a:r>
          </a:p>
          <a:p>
            <a:pPr marL="342900" indent="-342900">
              <a:buFont typeface="Arial"/>
              <a:buChar char="•"/>
            </a:pPr>
            <a:r>
              <a:rPr lang="en-US" sz="2400" dirty="0"/>
              <a:t>Don’t know bus system</a:t>
            </a:r>
          </a:p>
        </p:txBody>
      </p:sp>
      <p:sp>
        <p:nvSpPr>
          <p:cNvPr id="12" name="Rectangle 11"/>
          <p:cNvSpPr/>
          <p:nvPr/>
        </p:nvSpPr>
        <p:spPr>
          <a:xfrm>
            <a:off x="381000" y="2362200"/>
            <a:ext cx="2590800" cy="2514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indent="-342900">
              <a:buFont typeface="Arial"/>
              <a:buChar char="•"/>
            </a:pPr>
            <a:r>
              <a:rPr lang="en-US" sz="2400" dirty="0" smtClean="0"/>
              <a:t>Wait </a:t>
            </a:r>
            <a:r>
              <a:rPr lang="en-US" sz="2400" dirty="0"/>
              <a:t>lists</a:t>
            </a:r>
          </a:p>
          <a:p>
            <a:pPr marL="342900" indent="-342900">
              <a:buFont typeface="Arial"/>
              <a:buChar char="•"/>
            </a:pPr>
            <a:r>
              <a:rPr lang="en-US" sz="2400" dirty="0"/>
              <a:t>No programs for men</a:t>
            </a:r>
          </a:p>
          <a:p>
            <a:pPr marL="342900" indent="-342900">
              <a:buFont typeface="Arial"/>
              <a:buChar char="•"/>
            </a:pPr>
            <a:r>
              <a:rPr lang="en-US" sz="2400" dirty="0"/>
              <a:t>No </a:t>
            </a:r>
            <a:r>
              <a:rPr lang="en-US" sz="2400" dirty="0" smtClean="0"/>
              <a:t>Spanish-speaking </a:t>
            </a:r>
            <a:r>
              <a:rPr lang="en-US" sz="2400" dirty="0"/>
              <a:t>groups</a:t>
            </a:r>
          </a:p>
        </p:txBody>
      </p:sp>
      <p:sp>
        <p:nvSpPr>
          <p:cNvPr id="5" name="TextBox 4"/>
          <p:cNvSpPr txBox="1"/>
          <p:nvPr/>
        </p:nvSpPr>
        <p:spPr>
          <a:xfrm>
            <a:off x="304800" y="1828800"/>
            <a:ext cx="2971800" cy="800219"/>
          </a:xfrm>
          <a:prstGeom prst="rect">
            <a:avLst/>
          </a:prstGeom>
          <a:noFill/>
        </p:spPr>
        <p:txBody>
          <a:bodyPr wrap="square" rtlCol="0">
            <a:spAutoFit/>
          </a:bodyPr>
          <a:lstStyle/>
          <a:p>
            <a:r>
              <a:rPr lang="en-US" sz="2800" b="1" dirty="0"/>
              <a:t>Service Availability</a:t>
            </a:r>
          </a:p>
          <a:p>
            <a:endParaRPr lang="en-US" dirty="0"/>
          </a:p>
        </p:txBody>
      </p:sp>
      <p:sp>
        <p:nvSpPr>
          <p:cNvPr id="13" name="TextBox 12"/>
          <p:cNvSpPr txBox="1"/>
          <p:nvPr/>
        </p:nvSpPr>
        <p:spPr>
          <a:xfrm>
            <a:off x="3276600" y="2209800"/>
            <a:ext cx="5029200" cy="800219"/>
          </a:xfrm>
          <a:prstGeom prst="rect">
            <a:avLst/>
          </a:prstGeom>
          <a:noFill/>
        </p:spPr>
        <p:txBody>
          <a:bodyPr wrap="square" rtlCol="0">
            <a:spAutoFit/>
          </a:bodyPr>
          <a:lstStyle/>
          <a:p>
            <a:r>
              <a:rPr lang="en-US" sz="2800" b="1" dirty="0"/>
              <a:t>Service Location/Transit</a:t>
            </a:r>
          </a:p>
          <a:p>
            <a:endParaRPr lang="en-US" dirty="0"/>
          </a:p>
        </p:txBody>
      </p:sp>
      <p:sp>
        <p:nvSpPr>
          <p:cNvPr id="14" name="TextBox 13"/>
          <p:cNvSpPr txBox="1"/>
          <p:nvPr/>
        </p:nvSpPr>
        <p:spPr>
          <a:xfrm>
            <a:off x="6324600" y="3352800"/>
            <a:ext cx="2514600" cy="800219"/>
          </a:xfrm>
          <a:prstGeom prst="rect">
            <a:avLst/>
          </a:prstGeom>
          <a:noFill/>
        </p:spPr>
        <p:txBody>
          <a:bodyPr wrap="square" rtlCol="0">
            <a:spAutoFit/>
          </a:bodyPr>
          <a:lstStyle/>
          <a:p>
            <a:r>
              <a:rPr lang="en-US" sz="2800" b="1" dirty="0"/>
              <a:t>Service Cost</a:t>
            </a:r>
          </a:p>
          <a:p>
            <a:endParaRPr lang="en-US" dirty="0"/>
          </a:p>
        </p:txBody>
      </p:sp>
    </p:spTree>
    <p:extLst>
      <p:ext uri="{BB962C8B-B14F-4D97-AF65-F5344CB8AC3E}">
        <p14:creationId xmlns:p14="http://schemas.microsoft.com/office/powerpoint/2010/main" val="426335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2" grpId="0" animBg="1"/>
      <p:bldP spid="5" grpId="0"/>
      <p:bldP spid="13" grpId="0"/>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9029"/>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p:txBody>
          <a:bodyPr/>
          <a:lstStyle/>
          <a:p>
            <a:r>
              <a:rPr lang="en-US" dirty="0" smtClean="0"/>
              <a:t>The Perfect Storm</a:t>
            </a:r>
            <a:endParaRPr lang="en-US" dirty="0"/>
          </a:p>
        </p:txBody>
      </p:sp>
      <p:sp>
        <p:nvSpPr>
          <p:cNvPr id="3" name="Cloud 2"/>
          <p:cNvSpPr/>
          <p:nvPr/>
        </p:nvSpPr>
        <p:spPr>
          <a:xfrm>
            <a:off x="2895600" y="4724400"/>
            <a:ext cx="3048000" cy="1905000"/>
          </a:xfrm>
          <a:prstGeom prst="cloud">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SERVICE ACCESS</a:t>
            </a:r>
          </a:p>
          <a:p>
            <a:pPr marL="285750" indent="-285750" algn="ctr">
              <a:buFontTx/>
              <a:buChar char="-"/>
            </a:pPr>
            <a:r>
              <a:rPr lang="en-US" dirty="0" smtClean="0"/>
              <a:t>Availability</a:t>
            </a:r>
          </a:p>
          <a:p>
            <a:pPr marL="285750" indent="-285750" algn="ctr">
              <a:buFontTx/>
              <a:buChar char="-"/>
            </a:pPr>
            <a:r>
              <a:rPr lang="en-US" dirty="0" smtClean="0"/>
              <a:t>Transit</a:t>
            </a:r>
          </a:p>
          <a:p>
            <a:pPr marL="285750" indent="-285750" algn="ctr">
              <a:buFontTx/>
              <a:buChar char="-"/>
            </a:pPr>
            <a:r>
              <a:rPr lang="en-US" dirty="0" smtClean="0"/>
              <a:t>Cost</a:t>
            </a:r>
            <a:endParaRPr lang="en-US" dirty="0"/>
          </a:p>
        </p:txBody>
      </p:sp>
      <p:sp>
        <p:nvSpPr>
          <p:cNvPr id="4" name="Cloud 3"/>
          <p:cNvSpPr/>
          <p:nvPr/>
        </p:nvSpPr>
        <p:spPr>
          <a:xfrm>
            <a:off x="1371600" y="3276600"/>
            <a:ext cx="2743200" cy="2133600"/>
          </a:xfrm>
          <a:prstGeom prst="cloud">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HEAVILY LOADED CASE PLANS</a:t>
            </a:r>
            <a:endParaRPr lang="en-US" dirty="0"/>
          </a:p>
        </p:txBody>
      </p:sp>
      <p:sp>
        <p:nvSpPr>
          <p:cNvPr id="5" name="Cloud 4"/>
          <p:cNvSpPr/>
          <p:nvPr/>
        </p:nvSpPr>
        <p:spPr>
          <a:xfrm>
            <a:off x="4495800" y="3124200"/>
            <a:ext cx="3429000" cy="2286000"/>
          </a:xfrm>
          <a:prstGeom prst="cloud">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solidFill>
                  <a:schemeClr val="bg1"/>
                </a:solidFill>
              </a:rPr>
              <a:t>REDUCTION IN RESOURCES</a:t>
            </a:r>
          </a:p>
          <a:p>
            <a:pPr marL="285750" indent="-285750" algn="ctr">
              <a:buFontTx/>
              <a:buChar char="-"/>
            </a:pPr>
            <a:r>
              <a:rPr lang="en-US" dirty="0" smtClean="0">
                <a:solidFill>
                  <a:schemeClr val="bg1"/>
                </a:solidFill>
              </a:rPr>
              <a:t>Staffing cuts</a:t>
            </a:r>
          </a:p>
          <a:p>
            <a:pPr marL="285750" indent="-285750" algn="ctr">
              <a:buFontTx/>
              <a:buChar char="-"/>
            </a:pPr>
            <a:r>
              <a:rPr lang="en-US" dirty="0" smtClean="0">
                <a:solidFill>
                  <a:schemeClr val="bg1"/>
                </a:solidFill>
              </a:rPr>
              <a:t>Reduced services</a:t>
            </a:r>
          </a:p>
          <a:p>
            <a:pPr marL="285750" indent="-285750" algn="ctr">
              <a:buFontTx/>
              <a:buChar char="-"/>
            </a:pPr>
            <a:r>
              <a:rPr lang="en-US" dirty="0" smtClean="0">
                <a:solidFill>
                  <a:schemeClr val="bg1"/>
                </a:solidFill>
              </a:rPr>
              <a:t>Stress</a:t>
            </a:r>
          </a:p>
          <a:p>
            <a:pPr algn="ctr"/>
            <a:endParaRPr lang="en-US" dirty="0"/>
          </a:p>
        </p:txBody>
      </p:sp>
      <p:sp>
        <p:nvSpPr>
          <p:cNvPr id="11" name="Cloud 10"/>
          <p:cNvSpPr/>
          <p:nvPr/>
        </p:nvSpPr>
        <p:spPr>
          <a:xfrm>
            <a:off x="2667000" y="1676400"/>
            <a:ext cx="2971800" cy="2362200"/>
          </a:xfrm>
          <a:prstGeom prst="cloud">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PARENTS’ PROBLEMS</a:t>
            </a:r>
            <a:endParaRPr lang="en-US" dirty="0"/>
          </a:p>
        </p:txBody>
      </p:sp>
    </p:spTree>
    <p:extLst>
      <p:ext uri="{BB962C8B-B14F-4D97-AF65-F5344CB8AC3E}">
        <p14:creationId xmlns:p14="http://schemas.microsoft.com/office/powerpoint/2010/main" val="208959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371600"/>
            <a:ext cx="8686800" cy="35814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3" name="Content Placeholder 2"/>
          <p:cNvSpPr>
            <a:spLocks noGrp="1"/>
          </p:cNvSpPr>
          <p:nvPr>
            <p:ph idx="1"/>
          </p:nvPr>
        </p:nvSpPr>
        <p:spPr/>
        <p:txBody>
          <a:bodyPr/>
          <a:lstStyle/>
          <a:p>
            <a:pPr marL="0" indent="0">
              <a:buNone/>
            </a:pPr>
            <a:r>
              <a:rPr lang="en-US" dirty="0"/>
              <a:t>“</a:t>
            </a:r>
            <a:r>
              <a:rPr lang="en-US" i="1" dirty="0"/>
              <a:t>Tell me a bit about your reunification services program. First, does it have an organizing philosophy, a formal mission statement, anything like this? If yes, what is it? Can you tell me about it? If not - if you had to invent this statement, what would you come up with?</a:t>
            </a:r>
            <a:r>
              <a:rPr lang="en-US" dirty="0"/>
              <a:t>” </a:t>
            </a:r>
          </a:p>
          <a:p>
            <a:pPr marL="457200" lvl="1" indent="0">
              <a:buNone/>
            </a:pPr>
            <a:endParaRPr lang="en-US" dirty="0"/>
          </a:p>
        </p:txBody>
      </p:sp>
    </p:spTree>
    <p:extLst>
      <p:ext uri="{BB962C8B-B14F-4D97-AF65-F5344CB8AC3E}">
        <p14:creationId xmlns:p14="http://schemas.microsoft.com/office/powerpoint/2010/main" val="34929919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9029"/>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4" name="Title 1"/>
          <p:cNvSpPr>
            <a:spLocks noGrp="1"/>
          </p:cNvSpPr>
          <p:nvPr>
            <p:ph type="title"/>
          </p:nvPr>
        </p:nvSpPr>
        <p:spPr>
          <a:xfrm>
            <a:off x="457200" y="228600"/>
            <a:ext cx="8229600" cy="1143000"/>
          </a:xfrm>
        </p:spPr>
        <p:txBody>
          <a:bodyPr/>
          <a:lstStyle/>
          <a:p>
            <a:r>
              <a:rPr lang="en-US" dirty="0" smtClean="0"/>
              <a:t>No Clear Guiding Framework</a:t>
            </a:r>
            <a:endParaRPr lang="en-US" dirty="0"/>
          </a:p>
        </p:txBody>
      </p:sp>
      <p:sp>
        <p:nvSpPr>
          <p:cNvPr id="3" name="Content Placeholder 2"/>
          <p:cNvSpPr>
            <a:spLocks noGrp="1"/>
          </p:cNvSpPr>
          <p:nvPr>
            <p:ph idx="1"/>
          </p:nvPr>
        </p:nvSpPr>
        <p:spPr>
          <a:xfrm>
            <a:off x="304800" y="1828800"/>
            <a:ext cx="8458200" cy="4572000"/>
          </a:xfrm>
        </p:spPr>
        <p:txBody>
          <a:bodyPr>
            <a:normAutofit/>
          </a:bodyPr>
          <a:lstStyle/>
          <a:p>
            <a:pPr marL="0" indent="0">
              <a:buNone/>
            </a:pPr>
            <a:r>
              <a:rPr lang="en-US" dirty="0" smtClean="0">
                <a:solidFill>
                  <a:schemeClr val="accent4">
                    <a:lumMod val="75000"/>
                  </a:schemeClr>
                </a:solidFill>
              </a:rPr>
              <a:t>“…It’s </a:t>
            </a:r>
            <a:r>
              <a:rPr lang="en-US" dirty="0">
                <a:solidFill>
                  <a:schemeClr val="accent4">
                    <a:lumMod val="75000"/>
                  </a:schemeClr>
                </a:solidFill>
              </a:rPr>
              <a:t>interesting to talk about it that way because it’s, you know, basically under state and federal laws and guidelines about how services are delivered. And the timelines under which people are bound … what service component … family maintenance, family reunification. So it’s very much prescribed and sort of dictated what that looks like</a:t>
            </a:r>
            <a:r>
              <a:rPr lang="en-US" dirty="0" smtClean="0">
                <a:solidFill>
                  <a:schemeClr val="accent4">
                    <a:lumMod val="75000"/>
                  </a:schemeClr>
                </a:solidFill>
              </a:rPr>
              <a:t>…”</a:t>
            </a:r>
            <a:endParaRPr lang="en-US" dirty="0">
              <a:solidFill>
                <a:schemeClr val="accent4">
                  <a:lumMod val="75000"/>
                </a:schemeClr>
              </a:solidFill>
            </a:endParaRPr>
          </a:p>
          <a:p>
            <a:pPr marL="0" indent="0">
              <a:buNone/>
            </a:pPr>
            <a:endParaRPr lang="en-US" sz="2400" dirty="0" smtClean="0"/>
          </a:p>
          <a:p>
            <a:pPr marL="0" indent="0">
              <a:buNone/>
            </a:pPr>
            <a:endParaRPr lang="en-US" sz="2400" dirty="0"/>
          </a:p>
        </p:txBody>
      </p:sp>
    </p:spTree>
    <p:extLst>
      <p:ext uri="{BB962C8B-B14F-4D97-AF65-F5344CB8AC3E}">
        <p14:creationId xmlns:p14="http://schemas.microsoft.com/office/powerpoint/2010/main" val="400725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029"/>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37706" y="152400"/>
            <a:ext cx="9144000" cy="1143000"/>
          </a:xfrm>
        </p:spPr>
        <p:txBody>
          <a:bodyPr>
            <a:normAutofit/>
          </a:bodyPr>
          <a:lstStyle/>
          <a:p>
            <a:r>
              <a:rPr lang="en-US" dirty="0" smtClean="0"/>
              <a:t>Promising Service Delivery Strategies</a:t>
            </a:r>
            <a:endParaRPr lang="en-US" dirty="0"/>
          </a:p>
        </p:txBody>
      </p:sp>
      <p:sp>
        <p:nvSpPr>
          <p:cNvPr id="3" name="Content Placeholder 2"/>
          <p:cNvSpPr>
            <a:spLocks noGrp="1"/>
          </p:cNvSpPr>
          <p:nvPr>
            <p:ph idx="1"/>
          </p:nvPr>
        </p:nvSpPr>
        <p:spPr>
          <a:xfrm>
            <a:off x="899721" y="1981200"/>
            <a:ext cx="8229600" cy="4525963"/>
          </a:xfrm>
        </p:spPr>
        <p:txBody>
          <a:bodyPr/>
          <a:lstStyle/>
          <a:p>
            <a:r>
              <a:rPr lang="en-US" dirty="0" smtClean="0"/>
              <a:t>“MAPs”</a:t>
            </a:r>
          </a:p>
          <a:p>
            <a:r>
              <a:rPr lang="en-US" dirty="0" smtClean="0">
                <a:solidFill>
                  <a:schemeClr val="bg1"/>
                </a:solidFill>
              </a:rPr>
              <a:t>Service workers at DI/CI</a:t>
            </a:r>
          </a:p>
          <a:p>
            <a:r>
              <a:rPr lang="en-US" dirty="0" smtClean="0">
                <a:solidFill>
                  <a:schemeClr val="bg1"/>
                </a:solidFill>
              </a:rPr>
              <a:t>Parent Partners</a:t>
            </a:r>
          </a:p>
          <a:p>
            <a:r>
              <a:rPr lang="en-US" dirty="0" err="1" smtClean="0">
                <a:solidFill>
                  <a:schemeClr val="bg1"/>
                </a:solidFill>
              </a:rPr>
              <a:t>CoLocation</a:t>
            </a:r>
            <a:endParaRPr lang="en-US" dirty="0" smtClean="0">
              <a:solidFill>
                <a:schemeClr val="bg1"/>
              </a:solidFill>
            </a:endParaRPr>
          </a:p>
          <a:p>
            <a:r>
              <a:rPr lang="en-US" dirty="0">
                <a:solidFill>
                  <a:schemeClr val="bg1"/>
                </a:solidFill>
              </a:rPr>
              <a:t>Service staggering</a:t>
            </a:r>
          </a:p>
          <a:p>
            <a:pPr marL="457200" lvl="1" indent="0">
              <a:buNone/>
            </a:pPr>
            <a:endParaRPr lang="en-US" dirty="0"/>
          </a:p>
        </p:txBody>
      </p:sp>
    </p:spTree>
    <p:extLst>
      <p:ext uri="{BB962C8B-B14F-4D97-AF65-F5344CB8AC3E}">
        <p14:creationId xmlns:p14="http://schemas.microsoft.com/office/powerpoint/2010/main" val="33014087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029"/>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37706" y="152400"/>
            <a:ext cx="9144000" cy="1143000"/>
          </a:xfrm>
        </p:spPr>
        <p:txBody>
          <a:bodyPr>
            <a:normAutofit/>
          </a:bodyPr>
          <a:lstStyle/>
          <a:p>
            <a:r>
              <a:rPr lang="en-US" dirty="0" smtClean="0"/>
              <a:t>Promising Service Delivery Strategies</a:t>
            </a:r>
            <a:endParaRPr lang="en-US" dirty="0"/>
          </a:p>
        </p:txBody>
      </p:sp>
      <p:sp>
        <p:nvSpPr>
          <p:cNvPr id="3" name="Content Placeholder 2"/>
          <p:cNvSpPr>
            <a:spLocks noGrp="1"/>
          </p:cNvSpPr>
          <p:nvPr>
            <p:ph idx="1"/>
          </p:nvPr>
        </p:nvSpPr>
        <p:spPr>
          <a:xfrm>
            <a:off x="899721" y="1981200"/>
            <a:ext cx="8229600" cy="4525963"/>
          </a:xfrm>
        </p:spPr>
        <p:txBody>
          <a:bodyPr/>
          <a:lstStyle/>
          <a:p>
            <a:r>
              <a:rPr lang="en-US" dirty="0" smtClean="0">
                <a:solidFill>
                  <a:schemeClr val="bg1">
                    <a:lumMod val="65000"/>
                  </a:schemeClr>
                </a:solidFill>
              </a:rPr>
              <a:t>“MAPs”</a:t>
            </a:r>
          </a:p>
          <a:p>
            <a:r>
              <a:rPr lang="en-US" dirty="0" smtClean="0"/>
              <a:t>Service workers at DI/CI</a:t>
            </a:r>
          </a:p>
          <a:p>
            <a:r>
              <a:rPr lang="en-US" dirty="0" smtClean="0">
                <a:solidFill>
                  <a:srgbClr val="FFFFFF"/>
                </a:solidFill>
              </a:rPr>
              <a:t>Parent Partners</a:t>
            </a:r>
          </a:p>
          <a:p>
            <a:r>
              <a:rPr lang="en-US" dirty="0" err="1" smtClean="0">
                <a:solidFill>
                  <a:srgbClr val="FFFFFF"/>
                </a:solidFill>
              </a:rPr>
              <a:t>CoLocation</a:t>
            </a:r>
            <a:endParaRPr lang="en-US" dirty="0" smtClean="0">
              <a:solidFill>
                <a:srgbClr val="FFFFFF"/>
              </a:solidFill>
            </a:endParaRPr>
          </a:p>
          <a:p>
            <a:r>
              <a:rPr lang="en-US" dirty="0">
                <a:solidFill>
                  <a:srgbClr val="FFFFFF"/>
                </a:solidFill>
              </a:rPr>
              <a:t>Service staggering</a:t>
            </a:r>
          </a:p>
          <a:p>
            <a:pPr marL="457200" lvl="1" indent="0">
              <a:buNone/>
            </a:pPr>
            <a:endParaRPr lang="en-US" dirty="0"/>
          </a:p>
        </p:txBody>
      </p:sp>
    </p:spTree>
    <p:extLst>
      <p:ext uri="{BB962C8B-B14F-4D97-AF65-F5344CB8AC3E}">
        <p14:creationId xmlns:p14="http://schemas.microsoft.com/office/powerpoint/2010/main" val="12454381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029"/>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37706" y="152400"/>
            <a:ext cx="9144000" cy="1143000"/>
          </a:xfrm>
        </p:spPr>
        <p:txBody>
          <a:bodyPr>
            <a:normAutofit/>
          </a:bodyPr>
          <a:lstStyle/>
          <a:p>
            <a:r>
              <a:rPr lang="en-US" dirty="0" smtClean="0"/>
              <a:t>Promising Service Delivery Strategies</a:t>
            </a:r>
            <a:endParaRPr lang="en-US" dirty="0"/>
          </a:p>
        </p:txBody>
      </p:sp>
      <p:sp>
        <p:nvSpPr>
          <p:cNvPr id="3" name="Content Placeholder 2"/>
          <p:cNvSpPr>
            <a:spLocks noGrp="1"/>
          </p:cNvSpPr>
          <p:nvPr>
            <p:ph idx="1"/>
          </p:nvPr>
        </p:nvSpPr>
        <p:spPr>
          <a:xfrm>
            <a:off x="899721" y="1981200"/>
            <a:ext cx="8229600" cy="4525963"/>
          </a:xfrm>
        </p:spPr>
        <p:txBody>
          <a:bodyPr/>
          <a:lstStyle/>
          <a:p>
            <a:r>
              <a:rPr lang="en-US" dirty="0" smtClean="0">
                <a:solidFill>
                  <a:schemeClr val="bg1">
                    <a:lumMod val="65000"/>
                  </a:schemeClr>
                </a:solidFill>
              </a:rPr>
              <a:t>“MAPs”</a:t>
            </a:r>
          </a:p>
          <a:p>
            <a:r>
              <a:rPr lang="en-US" dirty="0" smtClean="0">
                <a:solidFill>
                  <a:schemeClr val="bg1">
                    <a:lumMod val="65000"/>
                  </a:schemeClr>
                </a:solidFill>
              </a:rPr>
              <a:t>Service workers at DI/CI</a:t>
            </a:r>
          </a:p>
          <a:p>
            <a:r>
              <a:rPr lang="en-US" dirty="0" smtClean="0"/>
              <a:t>Parent Partners</a:t>
            </a:r>
          </a:p>
          <a:p>
            <a:r>
              <a:rPr lang="en-US" dirty="0" err="1" smtClean="0">
                <a:solidFill>
                  <a:schemeClr val="bg1"/>
                </a:solidFill>
              </a:rPr>
              <a:t>CoLocation</a:t>
            </a:r>
            <a:endParaRPr lang="en-US" dirty="0" smtClean="0">
              <a:solidFill>
                <a:schemeClr val="bg1"/>
              </a:solidFill>
            </a:endParaRPr>
          </a:p>
          <a:p>
            <a:r>
              <a:rPr lang="en-US" dirty="0">
                <a:solidFill>
                  <a:schemeClr val="bg1"/>
                </a:solidFill>
              </a:rPr>
              <a:t>Service staggering</a:t>
            </a:r>
          </a:p>
          <a:p>
            <a:pPr marL="457200" lvl="1" indent="0">
              <a:buNone/>
            </a:pPr>
            <a:endParaRPr lang="en-US" dirty="0"/>
          </a:p>
        </p:txBody>
      </p:sp>
    </p:spTree>
    <p:extLst>
      <p:ext uri="{BB962C8B-B14F-4D97-AF65-F5344CB8AC3E}">
        <p14:creationId xmlns:p14="http://schemas.microsoft.com/office/powerpoint/2010/main" val="1245438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759"/>
            <a:ext cx="9144000" cy="1444041"/>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457200" y="76200"/>
            <a:ext cx="8229600" cy="1143000"/>
          </a:xfrm>
        </p:spPr>
        <p:txBody>
          <a:bodyPr>
            <a:normAutofit fontScale="90000"/>
          </a:bodyPr>
          <a:lstStyle/>
          <a:p>
            <a:r>
              <a:rPr lang="en-US" dirty="0"/>
              <a:t>S</a:t>
            </a:r>
            <a:r>
              <a:rPr lang="en-US" dirty="0" smtClean="0"/>
              <a:t>ervice Use in the Context of Reunification</a:t>
            </a:r>
            <a:endParaRPr lang="en-US" dirty="0"/>
          </a:p>
        </p:txBody>
      </p:sp>
      <p:sp>
        <p:nvSpPr>
          <p:cNvPr id="3" name="Content Placeholder 2"/>
          <p:cNvSpPr>
            <a:spLocks noGrp="1"/>
          </p:cNvSpPr>
          <p:nvPr>
            <p:ph idx="1"/>
          </p:nvPr>
        </p:nvSpPr>
        <p:spPr>
          <a:xfrm>
            <a:off x="1905000" y="1981200"/>
            <a:ext cx="6934200" cy="4525963"/>
          </a:xfrm>
        </p:spPr>
        <p:txBody>
          <a:bodyPr/>
          <a:lstStyle/>
          <a:p>
            <a:pPr marL="514350" indent="-514350">
              <a:buFont typeface="+mj-lt"/>
              <a:buAutoNum type="arabicPeriod"/>
            </a:pPr>
            <a:r>
              <a:rPr lang="en-US" dirty="0" smtClean="0"/>
              <a:t>Mandated</a:t>
            </a:r>
          </a:p>
        </p:txBody>
      </p:sp>
    </p:spTree>
    <p:extLst>
      <p:ext uri="{BB962C8B-B14F-4D97-AF65-F5344CB8AC3E}">
        <p14:creationId xmlns:p14="http://schemas.microsoft.com/office/powerpoint/2010/main" val="3726383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029"/>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37706" y="152400"/>
            <a:ext cx="9144000" cy="1143000"/>
          </a:xfrm>
        </p:spPr>
        <p:txBody>
          <a:bodyPr>
            <a:normAutofit/>
          </a:bodyPr>
          <a:lstStyle/>
          <a:p>
            <a:r>
              <a:rPr lang="en-US" dirty="0" smtClean="0"/>
              <a:t>Promising Service Delivery Strategies</a:t>
            </a:r>
            <a:endParaRPr lang="en-US" dirty="0"/>
          </a:p>
        </p:txBody>
      </p:sp>
      <p:sp>
        <p:nvSpPr>
          <p:cNvPr id="3" name="Content Placeholder 2"/>
          <p:cNvSpPr>
            <a:spLocks noGrp="1"/>
          </p:cNvSpPr>
          <p:nvPr>
            <p:ph idx="1"/>
          </p:nvPr>
        </p:nvSpPr>
        <p:spPr>
          <a:xfrm>
            <a:off x="899721" y="1981200"/>
            <a:ext cx="8229600" cy="4525963"/>
          </a:xfrm>
        </p:spPr>
        <p:txBody>
          <a:bodyPr/>
          <a:lstStyle/>
          <a:p>
            <a:r>
              <a:rPr lang="en-US" dirty="0" smtClean="0">
                <a:solidFill>
                  <a:schemeClr val="bg1">
                    <a:lumMod val="65000"/>
                  </a:schemeClr>
                </a:solidFill>
              </a:rPr>
              <a:t>“MAPs”</a:t>
            </a:r>
          </a:p>
          <a:p>
            <a:r>
              <a:rPr lang="en-US" dirty="0" smtClean="0">
                <a:solidFill>
                  <a:schemeClr val="bg1">
                    <a:lumMod val="65000"/>
                  </a:schemeClr>
                </a:solidFill>
              </a:rPr>
              <a:t>Service workers at DI/CI</a:t>
            </a:r>
          </a:p>
          <a:p>
            <a:r>
              <a:rPr lang="en-US" dirty="0" smtClean="0">
                <a:solidFill>
                  <a:schemeClr val="bg1">
                    <a:lumMod val="65000"/>
                  </a:schemeClr>
                </a:solidFill>
              </a:rPr>
              <a:t>Parent Partners</a:t>
            </a:r>
          </a:p>
          <a:p>
            <a:r>
              <a:rPr lang="en-US" dirty="0" err="1" smtClean="0"/>
              <a:t>CoLocation</a:t>
            </a:r>
            <a:endParaRPr lang="en-US" dirty="0" smtClean="0"/>
          </a:p>
          <a:p>
            <a:r>
              <a:rPr lang="en-US" dirty="0"/>
              <a:t>Service staggering</a:t>
            </a:r>
          </a:p>
          <a:p>
            <a:pPr marL="457200" lvl="1" indent="0">
              <a:buNone/>
            </a:pPr>
            <a:endParaRPr lang="en-US" dirty="0"/>
          </a:p>
        </p:txBody>
      </p:sp>
    </p:spTree>
    <p:extLst>
      <p:ext uri="{BB962C8B-B14F-4D97-AF65-F5344CB8AC3E}">
        <p14:creationId xmlns:p14="http://schemas.microsoft.com/office/powerpoint/2010/main" val="12454381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029"/>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457200" y="31454"/>
            <a:ext cx="8229600" cy="1143000"/>
          </a:xfrm>
        </p:spPr>
        <p:txBody>
          <a:bodyPr>
            <a:normAutofit/>
          </a:bodyPr>
          <a:lstStyle/>
          <a:p>
            <a:r>
              <a:rPr lang="en-US" sz="4000" b="1" dirty="0" err="1"/>
              <a:t>CoLocation</a:t>
            </a:r>
            <a:endParaRPr lang="en-US" sz="4000" b="1" dirty="0"/>
          </a:p>
        </p:txBody>
      </p:sp>
      <p:sp>
        <p:nvSpPr>
          <p:cNvPr id="3" name="TextBox 2"/>
          <p:cNvSpPr txBox="1"/>
          <p:nvPr/>
        </p:nvSpPr>
        <p:spPr>
          <a:xfrm>
            <a:off x="304800" y="1687353"/>
            <a:ext cx="8686800" cy="5570756"/>
          </a:xfrm>
          <a:prstGeom prst="rect">
            <a:avLst/>
          </a:prstGeom>
          <a:noFill/>
        </p:spPr>
        <p:txBody>
          <a:bodyPr wrap="square" rtlCol="0">
            <a:spAutoFit/>
          </a:bodyPr>
          <a:lstStyle/>
          <a:p>
            <a:r>
              <a:rPr lang="en-US" sz="2600" dirty="0" smtClean="0">
                <a:latin typeface="Cambria"/>
                <a:cs typeface="Cambria"/>
              </a:rPr>
              <a:t>“…It’s </a:t>
            </a:r>
            <a:r>
              <a:rPr lang="en-US" sz="2600" dirty="0">
                <a:latin typeface="Cambria"/>
                <a:cs typeface="Cambria"/>
              </a:rPr>
              <a:t>such a good idea to have everybody </a:t>
            </a:r>
            <a:r>
              <a:rPr lang="en-US" sz="2600" dirty="0" smtClean="0">
                <a:latin typeface="Cambria"/>
                <a:cs typeface="Cambria"/>
              </a:rPr>
              <a:t>be (here), </a:t>
            </a:r>
            <a:r>
              <a:rPr lang="en-US" sz="2600" dirty="0">
                <a:latin typeface="Cambria"/>
                <a:cs typeface="Cambria"/>
              </a:rPr>
              <a:t>that so many of the services are here. To have the counseling and the supervised visits and the people that work with the kids all in the building, you know. </a:t>
            </a:r>
            <a:r>
              <a:rPr lang="en-US" sz="2600" dirty="0" smtClean="0">
                <a:latin typeface="Cambria"/>
                <a:cs typeface="Cambria"/>
              </a:rPr>
              <a:t>…We </a:t>
            </a:r>
            <a:r>
              <a:rPr lang="en-US" sz="2600" dirty="0">
                <a:latin typeface="Cambria"/>
                <a:cs typeface="Cambria"/>
              </a:rPr>
              <a:t>say to the parents, </a:t>
            </a:r>
            <a:r>
              <a:rPr lang="en-US" sz="2600" dirty="0" smtClean="0">
                <a:latin typeface="Cambria"/>
                <a:cs typeface="Cambria"/>
              </a:rPr>
              <a:t>‘What </a:t>
            </a:r>
            <a:r>
              <a:rPr lang="en-US" sz="2600" dirty="0">
                <a:latin typeface="Cambria"/>
                <a:cs typeface="Cambria"/>
              </a:rPr>
              <a:t>you learn in </a:t>
            </a:r>
            <a:r>
              <a:rPr lang="en-US" sz="2600" dirty="0" smtClean="0">
                <a:latin typeface="Cambria"/>
                <a:cs typeface="Cambria"/>
              </a:rPr>
              <a:t>(parenting class) </a:t>
            </a:r>
            <a:r>
              <a:rPr lang="en-US" sz="2600" dirty="0">
                <a:latin typeface="Cambria"/>
                <a:cs typeface="Cambria"/>
              </a:rPr>
              <a:t>this week? Why don’t you demonstrate it today</a:t>
            </a:r>
            <a:r>
              <a:rPr lang="en-US" sz="2600" dirty="0" smtClean="0">
                <a:latin typeface="Cambria"/>
                <a:cs typeface="Cambria"/>
              </a:rPr>
              <a:t>?’ </a:t>
            </a:r>
            <a:r>
              <a:rPr lang="en-US" sz="2600" dirty="0">
                <a:latin typeface="Cambria"/>
                <a:cs typeface="Cambria"/>
              </a:rPr>
              <a:t>And I taught the parenting class so I know the </a:t>
            </a:r>
            <a:r>
              <a:rPr lang="en-US" sz="2600" dirty="0" smtClean="0">
                <a:latin typeface="Cambria"/>
                <a:cs typeface="Cambria"/>
              </a:rPr>
              <a:t>material… …I </a:t>
            </a:r>
            <a:r>
              <a:rPr lang="en-US" sz="2600" dirty="0">
                <a:latin typeface="Cambria"/>
                <a:cs typeface="Cambria"/>
              </a:rPr>
              <a:t>think </a:t>
            </a:r>
            <a:r>
              <a:rPr lang="en-US" sz="2600" dirty="0" smtClean="0">
                <a:latin typeface="Cambria"/>
                <a:cs typeface="Cambria"/>
              </a:rPr>
              <a:t>it’s </a:t>
            </a:r>
            <a:r>
              <a:rPr lang="en-US" sz="2600" dirty="0">
                <a:latin typeface="Cambria"/>
                <a:cs typeface="Cambria"/>
              </a:rPr>
              <a:t>super important because already the </a:t>
            </a:r>
            <a:r>
              <a:rPr lang="en-US" sz="2600" dirty="0" smtClean="0">
                <a:latin typeface="Cambria"/>
                <a:cs typeface="Cambria"/>
              </a:rPr>
              <a:t>parents </a:t>
            </a:r>
            <a:r>
              <a:rPr lang="en-US" sz="2600" dirty="0">
                <a:latin typeface="Cambria"/>
                <a:cs typeface="Cambria"/>
              </a:rPr>
              <a:t>have way more services required of them then </a:t>
            </a:r>
            <a:r>
              <a:rPr lang="en-US" sz="2600" dirty="0" smtClean="0">
                <a:latin typeface="Cambria"/>
                <a:cs typeface="Cambria"/>
              </a:rPr>
              <a:t>they’ve </a:t>
            </a:r>
            <a:r>
              <a:rPr lang="en-US" sz="2600" dirty="0">
                <a:latin typeface="Cambria"/>
                <a:cs typeface="Cambria"/>
              </a:rPr>
              <a:t>probably ever done. And they’re so overburdened </a:t>
            </a:r>
            <a:r>
              <a:rPr lang="en-US" sz="2600" dirty="0" smtClean="0">
                <a:latin typeface="Cambria"/>
                <a:cs typeface="Cambria"/>
              </a:rPr>
              <a:t>……I </a:t>
            </a:r>
            <a:r>
              <a:rPr lang="en-US" sz="2600" dirty="0">
                <a:latin typeface="Cambria"/>
                <a:cs typeface="Cambria"/>
              </a:rPr>
              <a:t>think </a:t>
            </a:r>
            <a:r>
              <a:rPr lang="en-US" sz="2600" dirty="0" smtClean="0">
                <a:latin typeface="Cambria"/>
                <a:cs typeface="Cambria"/>
              </a:rPr>
              <a:t>it’s </a:t>
            </a:r>
            <a:r>
              <a:rPr lang="en-US" sz="2600" dirty="0">
                <a:latin typeface="Cambria"/>
                <a:cs typeface="Cambria"/>
              </a:rPr>
              <a:t>so important to have one stop service </a:t>
            </a:r>
            <a:r>
              <a:rPr lang="en-US" sz="2600" dirty="0" smtClean="0">
                <a:latin typeface="Cambria"/>
                <a:cs typeface="Cambria"/>
              </a:rPr>
              <a:t>…to </a:t>
            </a:r>
            <a:r>
              <a:rPr lang="en-US" sz="2600" dirty="0">
                <a:latin typeface="Cambria"/>
                <a:cs typeface="Cambria"/>
              </a:rPr>
              <a:t>me that’s the only way we’re really going to increase our </a:t>
            </a:r>
            <a:r>
              <a:rPr lang="en-US" sz="2600" dirty="0" smtClean="0">
                <a:latin typeface="Cambria"/>
                <a:cs typeface="Cambria"/>
              </a:rPr>
              <a:t>reunification (rates).” </a:t>
            </a:r>
          </a:p>
          <a:p>
            <a:pPr algn="r"/>
            <a:r>
              <a:rPr lang="en-US" sz="2600" dirty="0" smtClean="0">
                <a:latin typeface="Cambria"/>
                <a:cs typeface="Cambria"/>
              </a:rPr>
              <a:t>- Service provider, Santa Cruz</a:t>
            </a:r>
            <a:endParaRPr lang="en-US" sz="2600" dirty="0">
              <a:latin typeface="Cambria"/>
              <a:cs typeface="Cambria"/>
            </a:endParaRPr>
          </a:p>
          <a:p>
            <a:endParaRPr lang="en-US" dirty="0"/>
          </a:p>
        </p:txBody>
      </p:sp>
    </p:spTree>
    <p:extLst>
      <p:ext uri="{BB962C8B-B14F-4D97-AF65-F5344CB8AC3E}">
        <p14:creationId xmlns:p14="http://schemas.microsoft.com/office/powerpoint/2010/main" val="6304302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9029"/>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457200" y="152400"/>
            <a:ext cx="8229600" cy="1143000"/>
          </a:xfrm>
        </p:spPr>
        <p:txBody>
          <a:bodyPr>
            <a:normAutofit/>
          </a:bodyPr>
          <a:lstStyle/>
          <a:p>
            <a:r>
              <a:rPr lang="en-US" sz="4000" b="1" dirty="0" smtClean="0"/>
              <a:t>Service </a:t>
            </a:r>
            <a:r>
              <a:rPr lang="en-US" sz="4000" b="1" dirty="0"/>
              <a:t>Staggering</a:t>
            </a:r>
          </a:p>
        </p:txBody>
      </p:sp>
      <p:sp>
        <p:nvSpPr>
          <p:cNvPr id="4" name="Right Arrow 3"/>
          <p:cNvSpPr/>
          <p:nvPr/>
        </p:nvSpPr>
        <p:spPr>
          <a:xfrm>
            <a:off x="609600" y="2209800"/>
            <a:ext cx="4038600" cy="484632"/>
          </a:xfrm>
          <a:prstGeom prst="rightArrow">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Inpatient Drug Treatment</a:t>
            </a:r>
            <a:endParaRPr lang="en-US" dirty="0"/>
          </a:p>
        </p:txBody>
      </p:sp>
      <p:sp>
        <p:nvSpPr>
          <p:cNvPr id="5" name="Right Arrow 4"/>
          <p:cNvSpPr/>
          <p:nvPr/>
        </p:nvSpPr>
        <p:spPr>
          <a:xfrm>
            <a:off x="4648200" y="2667000"/>
            <a:ext cx="3352800" cy="484632"/>
          </a:xfrm>
          <a:prstGeom prst="rightArrow">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Outpatient Drug Treatment</a:t>
            </a:r>
            <a:endParaRPr lang="en-US" dirty="0"/>
          </a:p>
        </p:txBody>
      </p:sp>
      <p:sp>
        <p:nvSpPr>
          <p:cNvPr id="6" name="Right Arrow 5"/>
          <p:cNvSpPr/>
          <p:nvPr/>
        </p:nvSpPr>
        <p:spPr>
          <a:xfrm>
            <a:off x="2819400" y="3352800"/>
            <a:ext cx="3581400" cy="484632"/>
          </a:xfrm>
          <a:prstGeom prst="rightArrow">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Counseling</a:t>
            </a:r>
            <a:endParaRPr lang="en-US" dirty="0"/>
          </a:p>
        </p:txBody>
      </p:sp>
      <p:sp>
        <p:nvSpPr>
          <p:cNvPr id="7" name="Right Arrow 6"/>
          <p:cNvSpPr/>
          <p:nvPr/>
        </p:nvSpPr>
        <p:spPr>
          <a:xfrm>
            <a:off x="4495800" y="3886200"/>
            <a:ext cx="3505200" cy="484632"/>
          </a:xfrm>
          <a:prstGeom prst="rightArrow">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Parenting</a:t>
            </a:r>
            <a:endParaRPr lang="en-US" dirty="0"/>
          </a:p>
        </p:txBody>
      </p:sp>
      <p:sp>
        <p:nvSpPr>
          <p:cNvPr id="8" name="Right Arrow 7"/>
          <p:cNvSpPr/>
          <p:nvPr/>
        </p:nvSpPr>
        <p:spPr>
          <a:xfrm>
            <a:off x="609600" y="4648200"/>
            <a:ext cx="7467600" cy="484632"/>
          </a:xfrm>
          <a:prstGeom prst="rightArrow">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Visitation</a:t>
            </a:r>
            <a:endParaRPr lang="en-US" dirty="0"/>
          </a:p>
        </p:txBody>
      </p:sp>
      <p:cxnSp>
        <p:nvCxnSpPr>
          <p:cNvPr id="10" name="Straight Arrow Connector 9"/>
          <p:cNvCxnSpPr/>
          <p:nvPr/>
        </p:nvCxnSpPr>
        <p:spPr>
          <a:xfrm>
            <a:off x="609600" y="5486400"/>
            <a:ext cx="74676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33400" y="5715000"/>
            <a:ext cx="1143000" cy="369332"/>
          </a:xfrm>
          <a:prstGeom prst="rect">
            <a:avLst/>
          </a:prstGeom>
          <a:noFill/>
        </p:spPr>
        <p:txBody>
          <a:bodyPr wrap="square" rtlCol="0">
            <a:spAutoFit/>
          </a:bodyPr>
          <a:lstStyle/>
          <a:p>
            <a:r>
              <a:rPr lang="en-US" dirty="0" smtClean="0"/>
              <a:t>Removal</a:t>
            </a:r>
            <a:endParaRPr lang="en-US" dirty="0"/>
          </a:p>
        </p:txBody>
      </p:sp>
      <p:sp>
        <p:nvSpPr>
          <p:cNvPr id="12" name="TextBox 11"/>
          <p:cNvSpPr txBox="1"/>
          <p:nvPr/>
        </p:nvSpPr>
        <p:spPr>
          <a:xfrm>
            <a:off x="3733800" y="5715000"/>
            <a:ext cx="1752600" cy="369332"/>
          </a:xfrm>
          <a:prstGeom prst="rect">
            <a:avLst/>
          </a:prstGeom>
          <a:noFill/>
        </p:spPr>
        <p:txBody>
          <a:bodyPr wrap="square" rtlCol="0">
            <a:spAutoFit/>
          </a:bodyPr>
          <a:lstStyle/>
          <a:p>
            <a:r>
              <a:rPr lang="en-US" dirty="0" smtClean="0"/>
              <a:t>6 month review</a:t>
            </a:r>
            <a:endParaRPr lang="en-US" dirty="0"/>
          </a:p>
        </p:txBody>
      </p:sp>
      <p:sp>
        <p:nvSpPr>
          <p:cNvPr id="13" name="TextBox 12"/>
          <p:cNvSpPr txBox="1"/>
          <p:nvPr/>
        </p:nvSpPr>
        <p:spPr>
          <a:xfrm>
            <a:off x="6324600" y="5715000"/>
            <a:ext cx="2743200" cy="369332"/>
          </a:xfrm>
          <a:prstGeom prst="rect">
            <a:avLst/>
          </a:prstGeom>
          <a:noFill/>
        </p:spPr>
        <p:txBody>
          <a:bodyPr wrap="square" rtlCol="0">
            <a:spAutoFit/>
          </a:bodyPr>
          <a:lstStyle/>
          <a:p>
            <a:r>
              <a:rPr lang="en-US" dirty="0" smtClean="0"/>
              <a:t>12 month perm hearing</a:t>
            </a:r>
            <a:endParaRPr lang="en-US" dirty="0"/>
          </a:p>
        </p:txBody>
      </p:sp>
    </p:spTree>
    <p:extLst>
      <p:ext uri="{BB962C8B-B14F-4D97-AF65-F5344CB8AC3E}">
        <p14:creationId xmlns:p14="http://schemas.microsoft.com/office/powerpoint/2010/main" val="12477787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029"/>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457200" y="152400"/>
            <a:ext cx="8229600" cy="1143000"/>
          </a:xfrm>
        </p:spPr>
        <p:txBody>
          <a:bodyPr>
            <a:normAutofit/>
          </a:bodyPr>
          <a:lstStyle/>
          <a:p>
            <a:r>
              <a:rPr lang="en-US" sz="4000" b="1" dirty="0" smtClean="0"/>
              <a:t>Service </a:t>
            </a:r>
            <a:r>
              <a:rPr lang="en-US" sz="4000" b="1" dirty="0"/>
              <a:t>Staggering</a:t>
            </a:r>
          </a:p>
        </p:txBody>
      </p:sp>
      <p:sp>
        <p:nvSpPr>
          <p:cNvPr id="3" name="TextBox 2"/>
          <p:cNvSpPr txBox="1"/>
          <p:nvPr/>
        </p:nvSpPr>
        <p:spPr>
          <a:xfrm>
            <a:off x="228600" y="1752600"/>
            <a:ext cx="8763000" cy="4339650"/>
          </a:xfrm>
          <a:prstGeom prst="rect">
            <a:avLst/>
          </a:prstGeom>
          <a:noFill/>
        </p:spPr>
        <p:txBody>
          <a:bodyPr wrap="square" rtlCol="0">
            <a:spAutoFit/>
          </a:bodyPr>
          <a:lstStyle/>
          <a:p>
            <a:endParaRPr lang="en-US" sz="2400" dirty="0" smtClean="0"/>
          </a:p>
          <a:p>
            <a:r>
              <a:rPr lang="en-US" sz="2800" dirty="0" smtClean="0">
                <a:solidFill>
                  <a:schemeClr val="accent4">
                    <a:lumMod val="75000"/>
                  </a:schemeClr>
                </a:solidFill>
              </a:rPr>
              <a:t>“…The </a:t>
            </a:r>
            <a:r>
              <a:rPr lang="en-US" sz="2800" dirty="0">
                <a:solidFill>
                  <a:schemeClr val="accent4">
                    <a:lumMod val="75000"/>
                  </a:schemeClr>
                </a:solidFill>
              </a:rPr>
              <a:t>parenting class, we can wait a little </a:t>
            </a:r>
            <a:r>
              <a:rPr lang="en-US" sz="2800" dirty="0" smtClean="0">
                <a:solidFill>
                  <a:schemeClr val="accent4">
                    <a:lumMod val="75000"/>
                  </a:schemeClr>
                </a:solidFill>
              </a:rPr>
              <a:t>while, </a:t>
            </a:r>
            <a:r>
              <a:rPr lang="en-US" sz="2800" dirty="0">
                <a:solidFill>
                  <a:schemeClr val="accent4">
                    <a:lumMod val="75000"/>
                  </a:schemeClr>
                </a:solidFill>
              </a:rPr>
              <a:t>you’re not going to have your kids back </a:t>
            </a:r>
            <a:r>
              <a:rPr lang="en-US" sz="2800" dirty="0" smtClean="0">
                <a:solidFill>
                  <a:schemeClr val="accent4">
                    <a:lumMod val="75000"/>
                  </a:schemeClr>
                </a:solidFill>
              </a:rPr>
              <a:t>for a </a:t>
            </a:r>
            <a:r>
              <a:rPr lang="en-US" sz="2800" dirty="0">
                <a:solidFill>
                  <a:schemeClr val="accent4">
                    <a:lumMod val="75000"/>
                  </a:schemeClr>
                </a:solidFill>
              </a:rPr>
              <a:t>while. So let’s focus on the most important thing </a:t>
            </a:r>
            <a:r>
              <a:rPr lang="en-US" sz="2800" dirty="0" smtClean="0">
                <a:solidFill>
                  <a:schemeClr val="accent4">
                    <a:lumMod val="75000"/>
                  </a:schemeClr>
                </a:solidFill>
              </a:rPr>
              <a:t>--you’ve </a:t>
            </a:r>
            <a:r>
              <a:rPr lang="en-US" sz="2800" dirty="0">
                <a:solidFill>
                  <a:schemeClr val="accent4">
                    <a:lumMod val="75000"/>
                  </a:schemeClr>
                </a:solidFill>
              </a:rPr>
              <a:t>got a heroin addiction issue, or whatever. And sort of helping them understand that they don’t have to do everything right now, because it’s overwhelming to try to get around and many of our clients are on the bus trying to get from one end of the county to the other, to get to services</a:t>
            </a:r>
            <a:r>
              <a:rPr lang="en-US" sz="2800" dirty="0" smtClean="0">
                <a:solidFill>
                  <a:schemeClr val="accent4">
                    <a:lumMod val="75000"/>
                  </a:schemeClr>
                </a:solidFill>
              </a:rPr>
              <a:t>.” </a:t>
            </a:r>
          </a:p>
          <a:p>
            <a:pPr algn="r"/>
            <a:r>
              <a:rPr lang="en-US" sz="2800" dirty="0" smtClean="0">
                <a:solidFill>
                  <a:schemeClr val="accent4">
                    <a:lumMod val="75000"/>
                  </a:schemeClr>
                </a:solidFill>
              </a:rPr>
              <a:t>– Case worker </a:t>
            </a:r>
            <a:endParaRPr lang="en-US" sz="2800" dirty="0">
              <a:solidFill>
                <a:schemeClr val="accent4">
                  <a:lumMod val="75000"/>
                </a:schemeClr>
              </a:solidFill>
            </a:endParaRPr>
          </a:p>
        </p:txBody>
      </p:sp>
    </p:spTree>
    <p:extLst>
      <p:ext uri="{BB962C8B-B14F-4D97-AF65-F5344CB8AC3E}">
        <p14:creationId xmlns:p14="http://schemas.microsoft.com/office/powerpoint/2010/main" val="15985303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029"/>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457200" y="152400"/>
            <a:ext cx="8229600" cy="1143000"/>
          </a:xfrm>
        </p:spPr>
        <p:txBody>
          <a:bodyPr>
            <a:normAutofit/>
          </a:bodyPr>
          <a:lstStyle/>
          <a:p>
            <a:r>
              <a:rPr lang="en-US" sz="4000" b="1" dirty="0" smtClean="0"/>
              <a:t>Service </a:t>
            </a:r>
            <a:r>
              <a:rPr lang="en-US" sz="4000" b="1" dirty="0"/>
              <a:t>Staggering</a:t>
            </a:r>
          </a:p>
        </p:txBody>
      </p:sp>
      <p:sp>
        <p:nvSpPr>
          <p:cNvPr id="3" name="TextBox 2"/>
          <p:cNvSpPr txBox="1"/>
          <p:nvPr/>
        </p:nvSpPr>
        <p:spPr>
          <a:xfrm>
            <a:off x="228600" y="1752600"/>
            <a:ext cx="8763000" cy="4739759"/>
          </a:xfrm>
          <a:prstGeom prst="rect">
            <a:avLst/>
          </a:prstGeom>
          <a:noFill/>
        </p:spPr>
        <p:txBody>
          <a:bodyPr wrap="square" rtlCol="0">
            <a:spAutoFit/>
          </a:bodyPr>
          <a:lstStyle/>
          <a:p>
            <a:r>
              <a:rPr lang="en-US" sz="3000" dirty="0" smtClean="0">
                <a:solidFill>
                  <a:srgbClr val="800000"/>
                </a:solidFill>
              </a:rPr>
              <a:t>“I </a:t>
            </a:r>
            <a:r>
              <a:rPr lang="en-US" sz="3000" dirty="0">
                <a:solidFill>
                  <a:srgbClr val="800000"/>
                </a:solidFill>
              </a:rPr>
              <a:t>got to say, for me personally, (if) I had to do everything at the same </a:t>
            </a:r>
            <a:r>
              <a:rPr lang="en-US" sz="3000" dirty="0" smtClean="0">
                <a:solidFill>
                  <a:srgbClr val="800000"/>
                </a:solidFill>
              </a:rPr>
              <a:t>time, </a:t>
            </a:r>
            <a:r>
              <a:rPr lang="en-US" sz="3000" dirty="0">
                <a:solidFill>
                  <a:srgbClr val="800000"/>
                </a:solidFill>
              </a:rPr>
              <a:t>I wouldn’t have done anything. It would have been very very overwhelming for me. Really. Because I did my treatment and everything else fell into place after I did my treatment.…. I completely staggered my case to where therapy was the very last thing I did … if I had to do everything at one time, honestly, I would have been so </a:t>
            </a:r>
            <a:r>
              <a:rPr lang="en-US" sz="3000" dirty="0" smtClean="0">
                <a:solidFill>
                  <a:srgbClr val="800000"/>
                </a:solidFill>
              </a:rPr>
              <a:t>overwhelmed.” </a:t>
            </a:r>
          </a:p>
          <a:p>
            <a:pPr algn="r"/>
            <a:r>
              <a:rPr lang="en-US" sz="3000" dirty="0" smtClean="0">
                <a:solidFill>
                  <a:srgbClr val="800000"/>
                </a:solidFill>
              </a:rPr>
              <a:t>- Parent Partner, Contra Costa</a:t>
            </a:r>
            <a:r>
              <a:rPr lang="en-US" sz="3200" dirty="0" smtClean="0">
                <a:solidFill>
                  <a:srgbClr val="800000"/>
                </a:solidFill>
              </a:rPr>
              <a:t> </a:t>
            </a:r>
            <a:endParaRPr lang="en-US" sz="3200" dirty="0">
              <a:solidFill>
                <a:srgbClr val="800000"/>
              </a:solidFill>
            </a:endParaRPr>
          </a:p>
        </p:txBody>
      </p:sp>
    </p:spTree>
    <p:extLst>
      <p:ext uri="{BB962C8B-B14F-4D97-AF65-F5344CB8AC3E}">
        <p14:creationId xmlns:p14="http://schemas.microsoft.com/office/powerpoint/2010/main" val="7732199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029"/>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457200" y="152400"/>
            <a:ext cx="8229600" cy="1143000"/>
          </a:xfrm>
        </p:spPr>
        <p:txBody>
          <a:bodyPr>
            <a:normAutofit/>
          </a:bodyPr>
          <a:lstStyle/>
          <a:p>
            <a:r>
              <a:rPr lang="en-US" sz="4000" b="1" dirty="0" smtClean="0"/>
              <a:t>Service </a:t>
            </a:r>
            <a:r>
              <a:rPr lang="en-US" sz="4000" b="1" dirty="0"/>
              <a:t>Staggering</a:t>
            </a:r>
          </a:p>
        </p:txBody>
      </p:sp>
      <p:sp>
        <p:nvSpPr>
          <p:cNvPr id="3" name="TextBox 2"/>
          <p:cNvSpPr txBox="1"/>
          <p:nvPr/>
        </p:nvSpPr>
        <p:spPr>
          <a:xfrm>
            <a:off x="228600" y="1752600"/>
            <a:ext cx="8763000" cy="4893648"/>
          </a:xfrm>
          <a:prstGeom prst="rect">
            <a:avLst/>
          </a:prstGeom>
          <a:noFill/>
        </p:spPr>
        <p:txBody>
          <a:bodyPr wrap="square" rtlCol="0">
            <a:spAutoFit/>
          </a:bodyPr>
          <a:lstStyle/>
          <a:p>
            <a:r>
              <a:rPr lang="en-US" sz="2600" dirty="0" smtClean="0"/>
              <a:t>“…</a:t>
            </a:r>
            <a:r>
              <a:rPr lang="en-US" sz="2600" dirty="0"/>
              <a:t>The one biggest thing is - what we’re told in continuing services is we don’t want to get unreasonable services </a:t>
            </a:r>
            <a:r>
              <a:rPr lang="en-US" sz="2600" dirty="0" smtClean="0"/>
              <a:t>(a </a:t>
            </a:r>
            <a:r>
              <a:rPr lang="en-US" sz="2600" dirty="0"/>
              <a:t>finding that the agency did not meet its reasonable efforts requirements). So in an FR case we have to give it all to them. …If they have a really good attorney that’s fighting for them, then they're going to say ‘Well, we’re going to find you </a:t>
            </a:r>
            <a:r>
              <a:rPr lang="en-US" sz="2600" dirty="0" smtClean="0"/>
              <a:t>‘unreasonable services’ </a:t>
            </a:r>
            <a:r>
              <a:rPr lang="en-US" sz="2600" dirty="0"/>
              <a:t>because you didn’t give her a chance to do parenting.’ Well yes, we were trying to work with her. ‘No, you should have done a referral. You should have done this.’  So although in theory, it sounds great - in court, </a:t>
            </a:r>
            <a:r>
              <a:rPr lang="en-US" sz="2600" dirty="0" smtClean="0"/>
              <a:t>no.”</a:t>
            </a:r>
          </a:p>
          <a:p>
            <a:endParaRPr lang="en-US" sz="2600" dirty="0" smtClean="0"/>
          </a:p>
          <a:p>
            <a:pPr algn="r"/>
            <a:r>
              <a:rPr lang="en-US" sz="2600" dirty="0" smtClean="0"/>
              <a:t>- Social </a:t>
            </a:r>
            <a:r>
              <a:rPr lang="en-US" sz="2600" dirty="0"/>
              <a:t>worker, </a:t>
            </a:r>
            <a:r>
              <a:rPr lang="en-US" sz="2600" dirty="0" smtClean="0"/>
              <a:t>Orange</a:t>
            </a:r>
            <a:endParaRPr lang="en-US" sz="2600" dirty="0"/>
          </a:p>
        </p:txBody>
      </p:sp>
    </p:spTree>
    <p:extLst>
      <p:ext uri="{BB962C8B-B14F-4D97-AF65-F5344CB8AC3E}">
        <p14:creationId xmlns:p14="http://schemas.microsoft.com/office/powerpoint/2010/main" val="25402701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029"/>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457200" y="152400"/>
            <a:ext cx="8229600" cy="1143000"/>
          </a:xfrm>
        </p:spPr>
        <p:txBody>
          <a:bodyPr>
            <a:normAutofit/>
          </a:bodyPr>
          <a:lstStyle/>
          <a:p>
            <a:r>
              <a:rPr lang="en-US" sz="4000" b="1" dirty="0" smtClean="0"/>
              <a:t>Summary / Discussion</a:t>
            </a:r>
            <a:endParaRPr lang="en-US" sz="4000" b="1" dirty="0"/>
          </a:p>
        </p:txBody>
      </p:sp>
      <p:sp>
        <p:nvSpPr>
          <p:cNvPr id="3" name="Content Placeholder 2"/>
          <p:cNvSpPr>
            <a:spLocks noGrp="1"/>
          </p:cNvSpPr>
          <p:nvPr>
            <p:ph idx="1"/>
          </p:nvPr>
        </p:nvSpPr>
        <p:spPr>
          <a:xfrm>
            <a:off x="457200" y="1752600"/>
            <a:ext cx="8229600" cy="4724400"/>
          </a:xfrm>
        </p:spPr>
        <p:txBody>
          <a:bodyPr>
            <a:normAutofit fontScale="92500" lnSpcReduction="10000"/>
          </a:bodyPr>
          <a:lstStyle/>
          <a:p>
            <a:pPr>
              <a:buFont typeface="Wingdings" pitchFamily="2" charset="2"/>
              <a:buChar char="Ø"/>
            </a:pPr>
            <a:r>
              <a:rPr lang="en-US" dirty="0" smtClean="0"/>
              <a:t>Did not find “</a:t>
            </a:r>
            <a:r>
              <a:rPr lang="en-US" dirty="0"/>
              <a:t>models” of service </a:t>
            </a:r>
            <a:r>
              <a:rPr lang="en-US" dirty="0" smtClean="0"/>
              <a:t>delivery</a:t>
            </a:r>
          </a:p>
          <a:p>
            <a:pPr>
              <a:buFont typeface="Wingdings" pitchFamily="2" charset="2"/>
              <a:buChar char="Ø"/>
            </a:pPr>
            <a:r>
              <a:rPr lang="en-US" dirty="0" smtClean="0"/>
              <a:t>Use of more Supportive and Burden-Easing strategies may enable parents to make better use of services</a:t>
            </a:r>
            <a:endParaRPr lang="en-US" dirty="0"/>
          </a:p>
          <a:p>
            <a:pPr>
              <a:buFont typeface="Wingdings" pitchFamily="2" charset="2"/>
              <a:buChar char="Ø"/>
            </a:pPr>
            <a:r>
              <a:rPr lang="en-US" dirty="0" smtClean="0"/>
              <a:t>Innovation piecemeal and discretionary</a:t>
            </a:r>
          </a:p>
          <a:p>
            <a:pPr>
              <a:buFont typeface="Wingdings" pitchFamily="2" charset="2"/>
              <a:buChar char="Ø"/>
            </a:pPr>
            <a:r>
              <a:rPr lang="en-US" dirty="0" smtClean="0"/>
              <a:t>The strategy for ensuring “reasonable efforts” may be undermining the provision of efforts that are effective</a:t>
            </a:r>
            <a:r>
              <a:rPr lang="en-US" dirty="0"/>
              <a:t>. </a:t>
            </a:r>
            <a:endParaRPr lang="en-US" dirty="0" smtClean="0"/>
          </a:p>
          <a:p>
            <a:pPr>
              <a:buFont typeface="Wingdings" pitchFamily="2" charset="2"/>
              <a:buChar char="Ø"/>
            </a:pPr>
            <a:r>
              <a:rPr lang="en-US" dirty="0" smtClean="0"/>
              <a:t>Calls </a:t>
            </a:r>
            <a:r>
              <a:rPr lang="en-US" dirty="0"/>
              <a:t>into question whether we are truly meeting the “reasonable” efforts requirement</a:t>
            </a:r>
          </a:p>
          <a:p>
            <a:pPr>
              <a:buFont typeface="Wingdings" pitchFamily="2" charset="2"/>
              <a:buChar char="Ø"/>
            </a:pPr>
            <a:endParaRPr lang="en-US" dirty="0"/>
          </a:p>
        </p:txBody>
      </p:sp>
    </p:spTree>
    <p:extLst>
      <p:ext uri="{BB962C8B-B14F-4D97-AF65-F5344CB8AC3E}">
        <p14:creationId xmlns:p14="http://schemas.microsoft.com/office/powerpoint/2010/main" val="25798926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p:cNvSpPr/>
          <p:nvPr/>
        </p:nvSpPr>
        <p:spPr>
          <a:xfrm>
            <a:off x="838200" y="1676400"/>
            <a:ext cx="3048000" cy="106680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Parental Capacity</a:t>
            </a:r>
            <a:endParaRPr lang="en-US" dirty="0"/>
          </a:p>
        </p:txBody>
      </p:sp>
      <p:sp>
        <p:nvSpPr>
          <p:cNvPr id="5" name="Parallelogram 4"/>
          <p:cNvSpPr/>
          <p:nvPr/>
        </p:nvSpPr>
        <p:spPr>
          <a:xfrm>
            <a:off x="2438400" y="2971800"/>
            <a:ext cx="3048000" cy="106680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Service Access</a:t>
            </a:r>
            <a:endParaRPr lang="en-US" dirty="0"/>
          </a:p>
        </p:txBody>
      </p:sp>
      <p:sp>
        <p:nvSpPr>
          <p:cNvPr id="6" name="Parallelogram 5"/>
          <p:cNvSpPr/>
          <p:nvPr/>
        </p:nvSpPr>
        <p:spPr>
          <a:xfrm>
            <a:off x="4191000" y="4267200"/>
            <a:ext cx="3048000" cy="106680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Plan Feasibility</a:t>
            </a:r>
            <a:endParaRPr lang="en-US" dirty="0"/>
          </a:p>
        </p:txBody>
      </p:sp>
      <p:sp>
        <p:nvSpPr>
          <p:cNvPr id="7" name="Parallelogram 6"/>
          <p:cNvSpPr/>
          <p:nvPr/>
        </p:nvSpPr>
        <p:spPr>
          <a:xfrm>
            <a:off x="5638800" y="5562600"/>
            <a:ext cx="3048000" cy="106680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Service Effectiveness</a:t>
            </a:r>
            <a:endParaRPr lang="en-US" dirty="0"/>
          </a:p>
        </p:txBody>
      </p:sp>
      <p:sp>
        <p:nvSpPr>
          <p:cNvPr id="10" name="Rectangle 9"/>
          <p:cNvSpPr/>
          <p:nvPr/>
        </p:nvSpPr>
        <p:spPr>
          <a:xfrm>
            <a:off x="0" y="-9029"/>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11" name="Title 1"/>
          <p:cNvSpPr>
            <a:spLocks noGrp="1"/>
          </p:cNvSpPr>
          <p:nvPr>
            <p:ph type="title"/>
          </p:nvPr>
        </p:nvSpPr>
        <p:spPr>
          <a:xfrm>
            <a:off x="457200" y="152400"/>
            <a:ext cx="8229600" cy="1143000"/>
          </a:xfrm>
        </p:spPr>
        <p:txBody>
          <a:bodyPr>
            <a:normAutofit fontScale="90000"/>
          </a:bodyPr>
          <a:lstStyle/>
          <a:p>
            <a:r>
              <a:rPr lang="en-US" sz="4000" b="1" dirty="0" smtClean="0"/>
              <a:t>What Do “Reasonable Efforts” Entail?</a:t>
            </a:r>
            <a:endParaRPr lang="en-US" sz="4000" b="1" dirty="0"/>
          </a:p>
        </p:txBody>
      </p:sp>
    </p:spTree>
    <p:extLst>
      <p:ext uri="{BB962C8B-B14F-4D97-AF65-F5344CB8AC3E}">
        <p14:creationId xmlns:p14="http://schemas.microsoft.com/office/powerpoint/2010/main" val="411786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029"/>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457200" y="152400"/>
            <a:ext cx="8229600" cy="1143000"/>
          </a:xfrm>
        </p:spPr>
        <p:txBody>
          <a:bodyPr/>
          <a:lstStyle/>
          <a:p>
            <a:r>
              <a:rPr lang="en-US" dirty="0" smtClean="0"/>
              <a:t>Other Efforts</a:t>
            </a:r>
            <a:endParaRPr lang="en-US" dirty="0"/>
          </a:p>
        </p:txBody>
      </p:sp>
      <p:sp>
        <p:nvSpPr>
          <p:cNvPr id="3" name="Content Placeholder 2"/>
          <p:cNvSpPr>
            <a:spLocks noGrp="1"/>
          </p:cNvSpPr>
          <p:nvPr>
            <p:ph idx="1"/>
          </p:nvPr>
        </p:nvSpPr>
        <p:spPr/>
        <p:txBody>
          <a:bodyPr>
            <a:normAutofit/>
          </a:bodyPr>
          <a:lstStyle/>
          <a:p>
            <a:r>
              <a:rPr lang="en-US" dirty="0" smtClean="0"/>
              <a:t>Child Welfare Council</a:t>
            </a:r>
          </a:p>
          <a:p>
            <a:pPr lvl="1"/>
            <a:r>
              <a:rPr lang="en-US" dirty="0" smtClean="0"/>
              <a:t>Prioritization Task Force</a:t>
            </a:r>
          </a:p>
          <a:p>
            <a:pPr lvl="1"/>
            <a:r>
              <a:rPr lang="en-US" dirty="0" smtClean="0"/>
              <a:t>Permanency Committee</a:t>
            </a:r>
          </a:p>
          <a:p>
            <a:r>
              <a:rPr lang="en-US" dirty="0" smtClean="0"/>
              <a:t>Chapin Hall </a:t>
            </a:r>
          </a:p>
          <a:p>
            <a:pPr lvl="1"/>
            <a:r>
              <a:rPr lang="en-US" dirty="0" err="1" smtClean="0"/>
              <a:t>Smithgall</a:t>
            </a:r>
            <a:r>
              <a:rPr lang="en-US" dirty="0" smtClean="0"/>
              <a:t> et al. (2012). </a:t>
            </a:r>
            <a:r>
              <a:rPr lang="en-US" i="1" dirty="0" smtClean="0"/>
              <a:t>Parents</a:t>
            </a:r>
            <a:r>
              <a:rPr lang="en-US" i="1" dirty="0"/>
              <a:t>’ Pasts and </a:t>
            </a:r>
            <a:r>
              <a:rPr lang="en-US" i="1" dirty="0" smtClean="0"/>
              <a:t>Families</a:t>
            </a:r>
            <a:r>
              <a:rPr lang="en-US" i="1" dirty="0"/>
              <a:t>’ </a:t>
            </a:r>
            <a:r>
              <a:rPr lang="en-US" i="1" dirty="0" smtClean="0"/>
              <a:t>Futures: Using </a:t>
            </a:r>
            <a:r>
              <a:rPr lang="en-US" i="1" dirty="0"/>
              <a:t>Family Assessments </a:t>
            </a:r>
            <a:r>
              <a:rPr lang="en-US" i="1" dirty="0" smtClean="0"/>
              <a:t>to </a:t>
            </a:r>
            <a:r>
              <a:rPr lang="en-US" i="1" dirty="0"/>
              <a:t>Inform Perspectives on </a:t>
            </a:r>
            <a:r>
              <a:rPr lang="en-US" i="1" dirty="0" smtClean="0"/>
              <a:t>Reasonable </a:t>
            </a:r>
            <a:r>
              <a:rPr lang="en-US" i="1" dirty="0"/>
              <a:t>Efforts and </a:t>
            </a:r>
            <a:r>
              <a:rPr lang="en-US" i="1" dirty="0" smtClean="0"/>
              <a:t>Reunification</a:t>
            </a:r>
          </a:p>
          <a:p>
            <a:pPr lvl="1"/>
            <a:r>
              <a:rPr lang="en-US" dirty="0" smtClean="0"/>
              <a:t>Child and Family Policy Forum, 5/14/13</a:t>
            </a:r>
          </a:p>
          <a:p>
            <a:pPr lvl="1"/>
            <a:endParaRPr lang="en-US" dirty="0"/>
          </a:p>
        </p:txBody>
      </p:sp>
    </p:spTree>
    <p:extLst>
      <p:ext uri="{BB962C8B-B14F-4D97-AF65-F5344CB8AC3E}">
        <p14:creationId xmlns:p14="http://schemas.microsoft.com/office/powerpoint/2010/main" val="42907585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029"/>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457200" y="152400"/>
            <a:ext cx="8229600" cy="1143000"/>
          </a:xfrm>
        </p:spPr>
        <p:txBody>
          <a:bodyPr/>
          <a:lstStyle/>
          <a:p>
            <a:r>
              <a:rPr lang="en-US" dirty="0" smtClean="0"/>
              <a:t>Suggestions for practice/policy</a:t>
            </a:r>
            <a:endParaRPr lang="en-US" dirty="0"/>
          </a:p>
        </p:txBody>
      </p:sp>
      <p:sp>
        <p:nvSpPr>
          <p:cNvPr id="3" name="Content Placeholder 2"/>
          <p:cNvSpPr>
            <a:spLocks noGrp="1"/>
          </p:cNvSpPr>
          <p:nvPr>
            <p:ph idx="1"/>
          </p:nvPr>
        </p:nvSpPr>
        <p:spPr>
          <a:xfrm>
            <a:off x="457200" y="1752600"/>
            <a:ext cx="8229600" cy="4525963"/>
          </a:xfrm>
        </p:spPr>
        <p:txBody>
          <a:bodyPr>
            <a:normAutofit fontScale="92500" lnSpcReduction="10000"/>
          </a:bodyPr>
          <a:lstStyle/>
          <a:p>
            <a:pPr>
              <a:spcBef>
                <a:spcPts val="1968"/>
              </a:spcBef>
            </a:pPr>
            <a:r>
              <a:rPr lang="en-US" dirty="0" smtClean="0"/>
              <a:t>Conceptualize the work – goals, units</a:t>
            </a:r>
          </a:p>
          <a:p>
            <a:pPr>
              <a:spcBef>
                <a:spcPts val="1968"/>
              </a:spcBef>
            </a:pPr>
            <a:r>
              <a:rPr lang="en-US" dirty="0" smtClean="0"/>
              <a:t>Facilitate service staggering – trainings for courts, workers, attorneys</a:t>
            </a:r>
          </a:p>
          <a:p>
            <a:pPr>
              <a:spcBef>
                <a:spcPts val="1968"/>
              </a:spcBef>
            </a:pPr>
            <a:r>
              <a:rPr lang="en-US" dirty="0" smtClean="0"/>
              <a:t>Contract for this population specifically</a:t>
            </a:r>
          </a:p>
          <a:p>
            <a:pPr>
              <a:spcBef>
                <a:spcPts val="1968"/>
              </a:spcBef>
            </a:pPr>
            <a:r>
              <a:rPr lang="en-US" dirty="0" smtClean="0"/>
              <a:t>Service providers: combine and/or co-locate services [parenting/visitation]</a:t>
            </a:r>
          </a:p>
          <a:p>
            <a:pPr>
              <a:spcBef>
                <a:spcPts val="1968"/>
              </a:spcBef>
            </a:pPr>
            <a:r>
              <a:rPr lang="en-US" dirty="0"/>
              <a:t>U</a:t>
            </a:r>
            <a:r>
              <a:rPr lang="en-US" dirty="0" smtClean="0"/>
              <a:t>se graphic calendars, and travel times, in case planning. </a:t>
            </a:r>
          </a:p>
          <a:p>
            <a:endParaRPr lang="en-US" dirty="0" smtClean="0"/>
          </a:p>
          <a:p>
            <a:endParaRPr lang="en-US" dirty="0"/>
          </a:p>
        </p:txBody>
      </p:sp>
    </p:spTree>
    <p:extLst>
      <p:ext uri="{BB962C8B-B14F-4D97-AF65-F5344CB8AC3E}">
        <p14:creationId xmlns:p14="http://schemas.microsoft.com/office/powerpoint/2010/main" val="2405636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3759"/>
            <a:ext cx="9144000" cy="1444041"/>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3" name="Content Placeholder 2"/>
          <p:cNvSpPr>
            <a:spLocks noGrp="1"/>
          </p:cNvSpPr>
          <p:nvPr>
            <p:ph idx="1"/>
          </p:nvPr>
        </p:nvSpPr>
        <p:spPr>
          <a:xfrm>
            <a:off x="1905000" y="1981200"/>
            <a:ext cx="6934200" cy="4525963"/>
          </a:xfrm>
        </p:spPr>
        <p:txBody>
          <a:bodyPr/>
          <a:lstStyle/>
          <a:p>
            <a:pPr marL="514350" indent="-514350">
              <a:buFont typeface="+mj-lt"/>
              <a:buAutoNum type="arabicPeriod"/>
            </a:pPr>
            <a:r>
              <a:rPr lang="en-US" dirty="0" smtClean="0">
                <a:solidFill>
                  <a:schemeClr val="bg1">
                    <a:lumMod val="75000"/>
                  </a:schemeClr>
                </a:solidFill>
              </a:rPr>
              <a:t>Mandated</a:t>
            </a:r>
          </a:p>
          <a:p>
            <a:pPr marL="514350" indent="-514350">
              <a:buFont typeface="+mj-lt"/>
              <a:buAutoNum type="arabicPeriod"/>
            </a:pPr>
            <a:r>
              <a:rPr lang="en-US" dirty="0" smtClean="0"/>
              <a:t>Time limited</a:t>
            </a:r>
          </a:p>
        </p:txBody>
      </p:sp>
      <p:sp>
        <p:nvSpPr>
          <p:cNvPr id="5" name="Title 1"/>
          <p:cNvSpPr txBox="1">
            <a:spLocks/>
          </p:cNvSpPr>
          <p:nvPr/>
        </p:nvSpPr>
        <p:spPr>
          <a:xfrm>
            <a:off x="457200" y="76200"/>
            <a:ext cx="8229600" cy="1143000"/>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000" b="1" kern="1200">
                <a:solidFill>
                  <a:schemeClr val="tx1"/>
                </a:solidFill>
                <a:latin typeface="Cambria"/>
                <a:ea typeface="+mj-ea"/>
                <a:cs typeface="Cambria"/>
              </a:defRPr>
            </a:lvl1pPr>
          </a:lstStyle>
          <a:p>
            <a:r>
              <a:rPr lang="en-US" dirty="0" smtClean="0"/>
              <a:t>Service Use in the Context of Reunification</a:t>
            </a:r>
            <a:endParaRPr lang="en-US" dirty="0"/>
          </a:p>
        </p:txBody>
      </p:sp>
    </p:spTree>
    <p:extLst>
      <p:ext uri="{BB962C8B-B14F-4D97-AF65-F5344CB8AC3E}">
        <p14:creationId xmlns:p14="http://schemas.microsoft.com/office/powerpoint/2010/main" val="7435977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029"/>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457200" y="152400"/>
            <a:ext cx="8229600" cy="1143000"/>
          </a:xfrm>
        </p:spPr>
        <p:txBody>
          <a:bodyPr/>
          <a:lstStyle/>
          <a:p>
            <a:r>
              <a:rPr lang="en-US" dirty="0" smtClean="0"/>
              <a:t>Vision</a:t>
            </a:r>
            <a:endParaRPr lang="en-US" dirty="0"/>
          </a:p>
        </p:txBody>
      </p:sp>
      <p:sp>
        <p:nvSpPr>
          <p:cNvPr id="3" name="Content Placeholder 2"/>
          <p:cNvSpPr>
            <a:spLocks noGrp="1"/>
          </p:cNvSpPr>
          <p:nvPr>
            <p:ph idx="1"/>
          </p:nvPr>
        </p:nvSpPr>
        <p:spPr>
          <a:xfrm>
            <a:off x="457200" y="1828800"/>
            <a:ext cx="8229600" cy="4525963"/>
          </a:xfrm>
        </p:spPr>
        <p:txBody>
          <a:bodyPr>
            <a:normAutofit/>
          </a:bodyPr>
          <a:lstStyle/>
          <a:p>
            <a:pPr>
              <a:spcBef>
                <a:spcPts val="2568"/>
              </a:spcBef>
            </a:pPr>
            <a:r>
              <a:rPr lang="en-US" dirty="0" smtClean="0"/>
              <a:t>Funding stream for reunification services programs/models</a:t>
            </a:r>
          </a:p>
          <a:p>
            <a:pPr>
              <a:spcBef>
                <a:spcPts val="2568"/>
              </a:spcBef>
            </a:pPr>
            <a:r>
              <a:rPr lang="en-US" dirty="0" smtClean="0"/>
              <a:t>Integrated, intensive, one-stop delivery models incorporating housing/employment services </a:t>
            </a:r>
          </a:p>
          <a:p>
            <a:pPr>
              <a:spcBef>
                <a:spcPts val="2568"/>
              </a:spcBef>
            </a:pPr>
            <a:r>
              <a:rPr lang="en-US" dirty="0"/>
              <a:t>Technology used to facilitate DAILY visits/visual conversations</a:t>
            </a:r>
          </a:p>
          <a:p>
            <a:endParaRPr lang="en-US" dirty="0" smtClean="0"/>
          </a:p>
          <a:p>
            <a:endParaRPr lang="en-US" dirty="0"/>
          </a:p>
        </p:txBody>
      </p:sp>
    </p:spTree>
    <p:extLst>
      <p:ext uri="{BB962C8B-B14F-4D97-AF65-F5344CB8AC3E}">
        <p14:creationId xmlns:p14="http://schemas.microsoft.com/office/powerpoint/2010/main" val="3394795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029"/>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457200" y="152400"/>
            <a:ext cx="8229600" cy="1143000"/>
          </a:xfrm>
        </p:spPr>
        <p:txBody>
          <a:bodyPr/>
          <a:lstStyle/>
          <a:p>
            <a:r>
              <a:rPr lang="en-US" dirty="0" smtClean="0"/>
              <a:t>Next steps</a:t>
            </a:r>
            <a:endParaRPr lang="en-US" dirty="0"/>
          </a:p>
        </p:txBody>
      </p:sp>
      <p:sp>
        <p:nvSpPr>
          <p:cNvPr id="3" name="Content Placeholder 2"/>
          <p:cNvSpPr>
            <a:spLocks noGrp="1"/>
          </p:cNvSpPr>
          <p:nvPr>
            <p:ph idx="1"/>
          </p:nvPr>
        </p:nvSpPr>
        <p:spPr>
          <a:xfrm>
            <a:off x="457200" y="1676400"/>
            <a:ext cx="8229600" cy="4876800"/>
          </a:xfrm>
        </p:spPr>
        <p:txBody>
          <a:bodyPr>
            <a:normAutofit fontScale="85000" lnSpcReduction="10000"/>
          </a:bodyPr>
          <a:lstStyle/>
          <a:p>
            <a:pPr>
              <a:spcBef>
                <a:spcPts val="1920"/>
              </a:spcBef>
            </a:pPr>
            <a:r>
              <a:rPr lang="en-US" dirty="0" smtClean="0"/>
              <a:t>Reaching out to counties to offer webinars/discussions</a:t>
            </a:r>
          </a:p>
          <a:p>
            <a:pPr>
              <a:spcBef>
                <a:spcPts val="1920"/>
              </a:spcBef>
            </a:pPr>
            <a:r>
              <a:rPr lang="en-US" dirty="0" smtClean="0"/>
              <a:t>Continued exploration of datasets</a:t>
            </a:r>
          </a:p>
          <a:p>
            <a:pPr>
              <a:spcBef>
                <a:spcPts val="1920"/>
              </a:spcBef>
            </a:pPr>
            <a:r>
              <a:rPr lang="en-US" dirty="0"/>
              <a:t>Website with current services and delivery approaches</a:t>
            </a:r>
          </a:p>
          <a:p>
            <a:pPr>
              <a:spcBef>
                <a:spcPts val="1920"/>
              </a:spcBef>
            </a:pPr>
            <a:r>
              <a:rPr lang="en-US" dirty="0" smtClean="0"/>
              <a:t>Future studies: </a:t>
            </a:r>
          </a:p>
          <a:p>
            <a:pPr lvl="1"/>
            <a:r>
              <a:rPr lang="en-US" dirty="0" smtClean="0"/>
              <a:t>Logistical/structural hurdles to reunification: A qualitative study of case planning</a:t>
            </a:r>
          </a:p>
          <a:p>
            <a:pPr lvl="1"/>
            <a:r>
              <a:rPr lang="en-US" dirty="0" smtClean="0"/>
              <a:t>GIS mapping study - service locations</a:t>
            </a:r>
          </a:p>
          <a:p>
            <a:pPr lvl="1"/>
            <a:r>
              <a:rPr lang="en-US" dirty="0" smtClean="0"/>
              <a:t>Quantitative study - travel time</a:t>
            </a:r>
          </a:p>
          <a:p>
            <a:pPr lvl="1"/>
            <a:r>
              <a:rPr lang="en-US" dirty="0" smtClean="0"/>
              <a:t>Case studies</a:t>
            </a:r>
          </a:p>
          <a:p>
            <a:pPr lvl="1"/>
            <a:r>
              <a:rPr lang="en-US" dirty="0" smtClean="0"/>
              <a:t>Intervention study of innovative model</a:t>
            </a:r>
          </a:p>
          <a:p>
            <a:endParaRPr lang="en-US" dirty="0"/>
          </a:p>
        </p:txBody>
      </p:sp>
    </p:spTree>
    <p:extLst>
      <p:ext uri="{BB962C8B-B14F-4D97-AF65-F5344CB8AC3E}">
        <p14:creationId xmlns:p14="http://schemas.microsoft.com/office/powerpoint/2010/main" val="8196431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029"/>
            <a:ext cx="9144000" cy="1524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457200" y="152400"/>
            <a:ext cx="8229600" cy="1143000"/>
          </a:xfrm>
        </p:spPr>
        <p:txBody>
          <a:bodyPr/>
          <a:lstStyle/>
          <a:p>
            <a:r>
              <a:rPr lang="en-US" dirty="0" smtClean="0"/>
              <a:t>Acknowledgements</a:t>
            </a:r>
            <a:endParaRPr lang="en-US" dirty="0"/>
          </a:p>
        </p:txBody>
      </p:sp>
      <p:sp>
        <p:nvSpPr>
          <p:cNvPr id="3" name="Content Placeholder 2"/>
          <p:cNvSpPr>
            <a:spLocks noGrp="1"/>
          </p:cNvSpPr>
          <p:nvPr>
            <p:ph idx="1"/>
          </p:nvPr>
        </p:nvSpPr>
        <p:spPr>
          <a:xfrm>
            <a:off x="228600" y="1600200"/>
            <a:ext cx="8610600" cy="4525963"/>
          </a:xfrm>
        </p:spPr>
        <p:txBody>
          <a:bodyPr>
            <a:noAutofit/>
          </a:bodyPr>
          <a:lstStyle/>
          <a:p>
            <a:r>
              <a:rPr lang="en-US" sz="2100" dirty="0" smtClean="0"/>
              <a:t>Barry Johnson, </a:t>
            </a:r>
            <a:r>
              <a:rPr lang="en-US" sz="2100" dirty="0" err="1" smtClean="0"/>
              <a:t>CalSWEC</a:t>
            </a:r>
            <a:r>
              <a:rPr lang="en-US" sz="2100" dirty="0" smtClean="0"/>
              <a:t> </a:t>
            </a:r>
          </a:p>
          <a:p>
            <a:r>
              <a:rPr lang="en-US" sz="2100" dirty="0" smtClean="0"/>
              <a:t>Stuart Oppenheim, CFPIC </a:t>
            </a:r>
          </a:p>
          <a:p>
            <a:r>
              <a:rPr lang="en-US" sz="2100" dirty="0" smtClean="0"/>
              <a:t>Diana Boyer,  CWDA </a:t>
            </a:r>
          </a:p>
          <a:p>
            <a:r>
              <a:rPr lang="en-US" sz="2100" dirty="0" smtClean="0"/>
              <a:t>Advisory Board members Carolyn </a:t>
            </a:r>
            <a:r>
              <a:rPr lang="en-US" sz="2100" dirty="0" err="1" smtClean="0"/>
              <a:t>Barret</a:t>
            </a:r>
            <a:r>
              <a:rPr lang="en-US" sz="2100" dirty="0" smtClean="0"/>
              <a:t>, Susan Brooks, Jonathan Byers, James Cook, Laura Frame, Ellie Jones, Hillary </a:t>
            </a:r>
            <a:r>
              <a:rPr lang="en-US" sz="2100" dirty="0" err="1" smtClean="0"/>
              <a:t>Kushins</a:t>
            </a:r>
            <a:r>
              <a:rPr lang="en-US" sz="2100" dirty="0" smtClean="0"/>
              <a:t>, Maria Ortega, Sarah Roberts </a:t>
            </a:r>
          </a:p>
          <a:p>
            <a:r>
              <a:rPr lang="en-US" sz="2100" dirty="0" smtClean="0"/>
              <a:t>Survey respondents</a:t>
            </a:r>
            <a:endParaRPr lang="en-US" sz="2100" b="1" dirty="0" smtClean="0"/>
          </a:p>
          <a:p>
            <a:r>
              <a:rPr lang="en-US" sz="2100" dirty="0" smtClean="0"/>
              <a:t>Consultants Neal Wallace, Lonnie Snowden, Jill </a:t>
            </a:r>
            <a:r>
              <a:rPr lang="en-US" sz="2100" dirty="0" err="1" smtClean="0"/>
              <a:t>Duerr</a:t>
            </a:r>
            <a:r>
              <a:rPr lang="en-US" sz="2100" dirty="0" smtClean="0"/>
              <a:t> </a:t>
            </a:r>
            <a:r>
              <a:rPr lang="en-US" sz="2100" dirty="0" err="1" smtClean="0"/>
              <a:t>Berrick</a:t>
            </a:r>
            <a:r>
              <a:rPr lang="en-US" sz="2100" dirty="0" smtClean="0"/>
              <a:t> </a:t>
            </a:r>
          </a:p>
          <a:p>
            <a:r>
              <a:rPr lang="en-US" sz="2100" dirty="0" smtClean="0"/>
              <a:t>County contacts Richard Bell, Denise Churchill, </a:t>
            </a:r>
            <a:r>
              <a:rPr lang="en-US" sz="2100" dirty="0" err="1" smtClean="0"/>
              <a:t>AnnaLisa</a:t>
            </a:r>
            <a:r>
              <a:rPr lang="en-US" sz="2100" dirty="0" smtClean="0"/>
              <a:t> Chung, Valerie </a:t>
            </a:r>
            <a:r>
              <a:rPr lang="en-US" sz="2100" dirty="0" err="1" smtClean="0"/>
              <a:t>Earley</a:t>
            </a:r>
            <a:r>
              <a:rPr lang="en-US" sz="2100" dirty="0" smtClean="0"/>
              <a:t>, Wendy Kinnear, and </a:t>
            </a:r>
            <a:r>
              <a:rPr lang="en-US" sz="2100" smtClean="0"/>
              <a:t>Judy Yokel</a:t>
            </a:r>
            <a:endParaRPr lang="en-US" sz="2100" dirty="0" smtClean="0"/>
          </a:p>
          <a:p>
            <a:r>
              <a:rPr lang="en-US" sz="2100" dirty="0" smtClean="0"/>
              <a:t>Student assistants Katie </a:t>
            </a:r>
            <a:r>
              <a:rPr lang="en-US" sz="2100" dirty="0" err="1" smtClean="0"/>
              <a:t>Fahrer</a:t>
            </a:r>
            <a:r>
              <a:rPr lang="en-US" sz="2100" dirty="0" smtClean="0"/>
              <a:t>, </a:t>
            </a:r>
            <a:r>
              <a:rPr lang="en-US" sz="2100" dirty="0" err="1" smtClean="0"/>
              <a:t>Lun</a:t>
            </a:r>
            <a:r>
              <a:rPr lang="en-US" sz="2100" dirty="0" smtClean="0"/>
              <a:t> Wang, Stephanie </a:t>
            </a:r>
            <a:r>
              <a:rPr lang="en-US" sz="2100" dirty="0" err="1" smtClean="0"/>
              <a:t>deLeon</a:t>
            </a:r>
            <a:r>
              <a:rPr lang="en-US" sz="2100" dirty="0" smtClean="0"/>
              <a:t>, Jonathan Cowden, Bernadette </a:t>
            </a:r>
            <a:r>
              <a:rPr lang="en-US" sz="2100" dirty="0" err="1" smtClean="0"/>
              <a:t>Gholami</a:t>
            </a:r>
            <a:endParaRPr lang="en-US" sz="2100" b="1" dirty="0" smtClean="0"/>
          </a:p>
          <a:p>
            <a:r>
              <a:rPr lang="en-US" sz="2100" dirty="0" smtClean="0"/>
              <a:t>Stakeholder interviewees</a:t>
            </a:r>
          </a:p>
          <a:p>
            <a:r>
              <a:rPr lang="en-US" sz="2100" dirty="0" err="1" smtClean="0"/>
              <a:t>CalSWEC</a:t>
            </a:r>
            <a:endParaRPr lang="en-US" sz="2100" dirty="0"/>
          </a:p>
        </p:txBody>
      </p:sp>
    </p:spTree>
    <p:extLst>
      <p:ext uri="{BB962C8B-B14F-4D97-AF65-F5344CB8AC3E}">
        <p14:creationId xmlns:p14="http://schemas.microsoft.com/office/powerpoint/2010/main" val="42771412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304800"/>
            <a:ext cx="8686800" cy="5715000"/>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457200" y="2133600"/>
            <a:ext cx="8229600" cy="1143000"/>
          </a:xfrm>
        </p:spPr>
        <p:txBody>
          <a:bodyPr>
            <a:normAutofit fontScale="90000"/>
          </a:bodyPr>
          <a:lstStyle/>
          <a:p>
            <a:r>
              <a:rPr lang="en-US" sz="4400" dirty="0" smtClean="0"/>
              <a:t>Q</a:t>
            </a:r>
            <a:r>
              <a:rPr lang="en-US" sz="4400" dirty="0" smtClean="0">
                <a:solidFill>
                  <a:srgbClr val="800000"/>
                </a:solidFill>
              </a:rPr>
              <a:t>u</a:t>
            </a:r>
            <a:r>
              <a:rPr lang="en-US" sz="4400" dirty="0" smtClean="0">
                <a:solidFill>
                  <a:schemeClr val="accent3">
                    <a:lumMod val="50000"/>
                  </a:schemeClr>
                </a:solidFill>
              </a:rPr>
              <a:t>e</a:t>
            </a:r>
            <a:r>
              <a:rPr lang="en-US" sz="4400" dirty="0" smtClean="0"/>
              <a:t>s</a:t>
            </a:r>
            <a:r>
              <a:rPr lang="en-US" sz="4400" dirty="0" smtClean="0">
                <a:solidFill>
                  <a:schemeClr val="accent4">
                    <a:lumMod val="75000"/>
                  </a:schemeClr>
                </a:solidFill>
              </a:rPr>
              <a:t>t</a:t>
            </a:r>
            <a:r>
              <a:rPr lang="en-US" sz="4400" dirty="0" smtClean="0"/>
              <a:t>i</a:t>
            </a:r>
            <a:r>
              <a:rPr lang="en-US" sz="4400" dirty="0" smtClean="0">
                <a:solidFill>
                  <a:schemeClr val="accent6">
                    <a:lumMod val="75000"/>
                  </a:schemeClr>
                </a:solidFill>
              </a:rPr>
              <a:t>o</a:t>
            </a:r>
            <a:r>
              <a:rPr lang="en-US" sz="4400" dirty="0" smtClean="0">
                <a:solidFill>
                  <a:srgbClr val="0000FF"/>
                </a:solidFill>
              </a:rPr>
              <a:t>n</a:t>
            </a:r>
            <a:r>
              <a:rPr lang="en-US" sz="4400" dirty="0" smtClean="0"/>
              <a:t>s</a:t>
            </a:r>
            <a:r>
              <a:rPr lang="en-US" sz="4400" dirty="0" smtClean="0">
                <a:solidFill>
                  <a:schemeClr val="bg2">
                    <a:lumMod val="50000"/>
                  </a:schemeClr>
                </a:solidFill>
              </a:rPr>
              <a:t>?</a:t>
            </a:r>
            <a:r>
              <a:rPr lang="en-US" sz="4400" dirty="0" smtClean="0"/>
              <a:t/>
            </a:r>
            <a:br>
              <a:rPr lang="en-US" sz="4400" dirty="0" smtClean="0"/>
            </a:br>
            <a:r>
              <a:rPr lang="en-US" dirty="0"/>
              <a:t/>
            </a:r>
            <a:br>
              <a:rPr lang="en-US" dirty="0"/>
            </a:br>
            <a:r>
              <a:rPr lang="en-US" dirty="0" smtClean="0"/>
              <a:t/>
            </a:r>
            <a:br>
              <a:rPr lang="en-US" dirty="0" smtClean="0"/>
            </a:br>
            <a:r>
              <a:rPr lang="en-US" sz="3600" b="0" dirty="0" err="1"/>
              <a:t>a</a:t>
            </a:r>
            <a:r>
              <a:rPr lang="en-US" sz="3600" b="0" dirty="0" err="1" smtClean="0"/>
              <a:t>my.dandrade@sjsu.edu</a:t>
            </a:r>
            <a:r>
              <a:rPr lang="en-US" sz="3600" b="0" dirty="0" smtClean="0"/>
              <a:t/>
            </a:r>
            <a:br>
              <a:rPr lang="en-US" sz="3600" b="0" dirty="0" smtClean="0"/>
            </a:br>
            <a:r>
              <a:rPr lang="en-US" sz="3600" b="0" dirty="0" smtClean="0"/>
              <a:t>408-924-5830</a:t>
            </a:r>
            <a:endParaRPr lang="en-US" sz="3600" b="0" dirty="0"/>
          </a:p>
        </p:txBody>
      </p:sp>
      <p:pic>
        <p:nvPicPr>
          <p:cNvPr id="5" name="Picture 4"/>
          <p:cNvPicPr/>
          <p:nvPr/>
        </p:nvPicPr>
        <p:blipFill>
          <a:blip r:embed="rId2" cstate="print"/>
          <a:srcRect/>
          <a:stretch>
            <a:fillRect/>
          </a:stretch>
        </p:blipFill>
        <p:spPr bwMode="auto">
          <a:xfrm>
            <a:off x="3352800" y="6172200"/>
            <a:ext cx="2564765" cy="528320"/>
          </a:xfrm>
          <a:prstGeom prst="rect">
            <a:avLst/>
          </a:prstGeom>
          <a:noFill/>
          <a:ln w="9525">
            <a:noFill/>
            <a:miter lim="800000"/>
            <a:headEnd/>
            <a:tailEnd/>
          </a:ln>
        </p:spPr>
      </p:pic>
    </p:spTree>
    <p:extLst>
      <p:ext uri="{BB962C8B-B14F-4D97-AF65-F5344CB8AC3E}">
        <p14:creationId xmlns:p14="http://schemas.microsoft.com/office/powerpoint/2010/main" val="1950424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3759"/>
            <a:ext cx="9144000" cy="1444041"/>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3" name="Content Placeholder 2"/>
          <p:cNvSpPr>
            <a:spLocks noGrp="1"/>
          </p:cNvSpPr>
          <p:nvPr>
            <p:ph idx="1"/>
          </p:nvPr>
        </p:nvSpPr>
        <p:spPr>
          <a:xfrm>
            <a:off x="1905000" y="1981200"/>
            <a:ext cx="6934200" cy="4525963"/>
          </a:xfrm>
        </p:spPr>
        <p:txBody>
          <a:bodyPr/>
          <a:lstStyle/>
          <a:p>
            <a:pPr marL="514350" indent="-514350">
              <a:buFont typeface="+mj-lt"/>
              <a:buAutoNum type="arabicPeriod"/>
            </a:pPr>
            <a:r>
              <a:rPr lang="en-US" dirty="0" smtClean="0">
                <a:solidFill>
                  <a:schemeClr val="bg1">
                    <a:lumMod val="75000"/>
                  </a:schemeClr>
                </a:solidFill>
              </a:rPr>
              <a:t>Mandated</a:t>
            </a:r>
          </a:p>
          <a:p>
            <a:pPr marL="514350" indent="-514350">
              <a:buFont typeface="+mj-lt"/>
              <a:buAutoNum type="arabicPeriod"/>
            </a:pPr>
            <a:r>
              <a:rPr lang="en-US" dirty="0" smtClean="0">
                <a:solidFill>
                  <a:schemeClr val="bg1">
                    <a:lumMod val="75000"/>
                  </a:schemeClr>
                </a:solidFill>
              </a:rPr>
              <a:t>Time limited</a:t>
            </a:r>
          </a:p>
          <a:p>
            <a:pPr marL="514350" indent="-514350">
              <a:buFont typeface="+mj-lt"/>
              <a:buAutoNum type="arabicPeriod"/>
            </a:pPr>
            <a:r>
              <a:rPr lang="en-US" dirty="0" smtClean="0"/>
              <a:t>Parents’ hampered functioning</a:t>
            </a:r>
          </a:p>
        </p:txBody>
      </p:sp>
      <p:sp>
        <p:nvSpPr>
          <p:cNvPr id="6" name="Title 1"/>
          <p:cNvSpPr txBox="1">
            <a:spLocks noGrp="1"/>
          </p:cNvSpPr>
          <p:nvPr>
            <p:ph type="title"/>
          </p:nvPr>
        </p:nvSpPr>
        <p:spPr>
          <a:xfrm>
            <a:off x="457200" y="76200"/>
            <a:ext cx="8229600" cy="1143000"/>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sz="4000" b="1" kern="1200">
                <a:solidFill>
                  <a:schemeClr val="tx1"/>
                </a:solidFill>
                <a:latin typeface="Cambria"/>
                <a:ea typeface="+mj-ea"/>
                <a:cs typeface="Cambria"/>
              </a:defRPr>
            </a:lvl1pPr>
          </a:lstStyle>
          <a:p>
            <a:r>
              <a:rPr lang="en-US" dirty="0" smtClean="0"/>
              <a:t>Service Use in the Context of Reunification</a:t>
            </a:r>
            <a:endParaRPr lang="en-US" dirty="0"/>
          </a:p>
        </p:txBody>
      </p:sp>
    </p:spTree>
    <p:extLst>
      <p:ext uri="{BB962C8B-B14F-4D97-AF65-F5344CB8AC3E}">
        <p14:creationId xmlns:p14="http://schemas.microsoft.com/office/powerpoint/2010/main" val="743597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3759"/>
            <a:ext cx="9144000" cy="1444041"/>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457200" y="152400"/>
            <a:ext cx="8229600" cy="1143000"/>
          </a:xfrm>
        </p:spPr>
        <p:txBody>
          <a:bodyPr>
            <a:normAutofit fontScale="90000"/>
          </a:bodyPr>
          <a:lstStyle/>
          <a:p>
            <a:r>
              <a:rPr lang="en-US" sz="4000" b="1" dirty="0" smtClean="0"/>
              <a:t>Percentage </a:t>
            </a:r>
            <a:r>
              <a:rPr lang="en-US" sz="4000" b="1" dirty="0"/>
              <a:t>of </a:t>
            </a:r>
            <a:r>
              <a:rPr lang="en-US" sz="4000" b="1" dirty="0" smtClean="0"/>
              <a:t>Reunifying Parents with Treatment Problems</a:t>
            </a:r>
            <a:endParaRPr lang="en-US" sz="4000" b="1" dirty="0"/>
          </a:p>
        </p:txBody>
      </p:sp>
      <p:sp>
        <p:nvSpPr>
          <p:cNvPr id="3" name="Content Placeholder 2"/>
          <p:cNvSpPr>
            <a:spLocks noGrp="1"/>
          </p:cNvSpPr>
          <p:nvPr>
            <p:ph idx="1"/>
          </p:nvPr>
        </p:nvSpPr>
        <p:spPr>
          <a:xfrm>
            <a:off x="457200" y="1295400"/>
            <a:ext cx="8229600" cy="5334001"/>
          </a:xfrm>
        </p:spPr>
        <p:txBody>
          <a:bodyPr>
            <a:normAutofit/>
          </a:bodyPr>
          <a:lstStyle/>
          <a:p>
            <a:pPr marL="0" lvl="0" indent="0">
              <a:buNone/>
            </a:pPr>
            <a:endParaRPr lang="en-US" dirty="0" smtClean="0"/>
          </a:p>
          <a:p>
            <a:pPr lvl="0"/>
            <a:endParaRPr lang="en-US" dirty="0" smtClean="0"/>
          </a:p>
          <a:p>
            <a:pPr lvl="1">
              <a:buNone/>
            </a:pPr>
            <a:endParaRPr lang="en-US" dirty="0" smtClean="0"/>
          </a:p>
          <a:p>
            <a:endParaRPr lang="en-US" dirty="0"/>
          </a:p>
        </p:txBody>
      </p:sp>
      <p:graphicFrame>
        <p:nvGraphicFramePr>
          <p:cNvPr id="5" name="Chart 4"/>
          <p:cNvGraphicFramePr/>
          <p:nvPr>
            <p:extLst>
              <p:ext uri="{D42A27DB-BD31-4B8C-83A1-F6EECF244321}">
                <p14:modId xmlns:p14="http://schemas.microsoft.com/office/powerpoint/2010/main" val="1253876204"/>
              </p:ext>
            </p:extLst>
          </p:nvPr>
        </p:nvGraphicFramePr>
        <p:xfrm>
          <a:off x="1219200" y="1828800"/>
          <a:ext cx="6781800" cy="4749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5847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3759"/>
            <a:ext cx="9144000" cy="1444041"/>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a:xfrm>
            <a:off x="457200" y="152400"/>
            <a:ext cx="8229600" cy="1143000"/>
          </a:xfrm>
        </p:spPr>
        <p:txBody>
          <a:bodyPr>
            <a:normAutofit fontScale="90000"/>
          </a:bodyPr>
          <a:lstStyle/>
          <a:p>
            <a:r>
              <a:rPr lang="en-US" dirty="0"/>
              <a:t>S</a:t>
            </a:r>
            <a:r>
              <a:rPr lang="en-US" sz="4000" b="1" dirty="0" smtClean="0"/>
              <a:t>ubstance Abuse Problems</a:t>
            </a:r>
            <a:br>
              <a:rPr lang="en-US" sz="4000" b="1" dirty="0" smtClean="0"/>
            </a:br>
            <a:r>
              <a:rPr lang="en-US" sz="4000" b="1" dirty="0" smtClean="0"/>
              <a:t>and Life Challenges </a:t>
            </a:r>
            <a:endParaRPr lang="en-US" sz="4000" b="1" dirty="0"/>
          </a:p>
        </p:txBody>
      </p:sp>
      <p:sp>
        <p:nvSpPr>
          <p:cNvPr id="3" name="Content Placeholder 2"/>
          <p:cNvSpPr>
            <a:spLocks noGrp="1"/>
          </p:cNvSpPr>
          <p:nvPr>
            <p:ph idx="1"/>
          </p:nvPr>
        </p:nvSpPr>
        <p:spPr>
          <a:xfrm>
            <a:off x="457200" y="1295400"/>
            <a:ext cx="8229600" cy="5334001"/>
          </a:xfrm>
        </p:spPr>
        <p:txBody>
          <a:bodyPr>
            <a:normAutofit/>
          </a:bodyPr>
          <a:lstStyle/>
          <a:p>
            <a:pPr lvl="0"/>
            <a:endParaRPr lang="en-US" dirty="0" smtClean="0"/>
          </a:p>
          <a:p>
            <a:pPr lvl="0"/>
            <a:endParaRPr lang="en-US" dirty="0" smtClean="0"/>
          </a:p>
          <a:p>
            <a:pPr lvl="1">
              <a:buNone/>
            </a:pPr>
            <a:endParaRPr lang="en-US" dirty="0" smtClean="0"/>
          </a:p>
          <a:p>
            <a:endParaRPr lang="en-US" dirty="0"/>
          </a:p>
        </p:txBody>
      </p:sp>
      <p:graphicFrame>
        <p:nvGraphicFramePr>
          <p:cNvPr id="6" name="Chart 5"/>
          <p:cNvGraphicFramePr/>
          <p:nvPr>
            <p:extLst>
              <p:ext uri="{D42A27DB-BD31-4B8C-83A1-F6EECF244321}">
                <p14:modId xmlns:p14="http://schemas.microsoft.com/office/powerpoint/2010/main" val="2526625604"/>
              </p:ext>
            </p:extLst>
          </p:nvPr>
        </p:nvGraphicFramePr>
        <p:xfrm>
          <a:off x="228600" y="1606324"/>
          <a:ext cx="8763000" cy="5232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98233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759"/>
            <a:ext cx="9144000" cy="1444041"/>
          </a:xfrm>
          <a:prstGeom prst="rect">
            <a:avLst/>
          </a:prstGeom>
          <a:solidFill>
            <a:srgbClr val="FFF7B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2" name="Title 1"/>
          <p:cNvSpPr>
            <a:spLocks noGrp="1"/>
          </p:cNvSpPr>
          <p:nvPr>
            <p:ph type="title"/>
          </p:nvPr>
        </p:nvSpPr>
        <p:spPr/>
        <p:txBody>
          <a:bodyPr>
            <a:normAutofit fontScale="90000"/>
          </a:bodyPr>
          <a:lstStyle/>
          <a:p>
            <a:r>
              <a:rPr lang="en-US" dirty="0"/>
              <a:t>S</a:t>
            </a:r>
            <a:r>
              <a:rPr lang="en-US" dirty="0" smtClean="0"/>
              <a:t>ervice Use in the Context of Reunification</a:t>
            </a:r>
            <a:endParaRPr lang="en-US" dirty="0"/>
          </a:p>
        </p:txBody>
      </p:sp>
      <p:sp>
        <p:nvSpPr>
          <p:cNvPr id="3" name="Content Placeholder 2"/>
          <p:cNvSpPr>
            <a:spLocks noGrp="1"/>
          </p:cNvSpPr>
          <p:nvPr>
            <p:ph idx="1"/>
          </p:nvPr>
        </p:nvSpPr>
        <p:spPr>
          <a:xfrm>
            <a:off x="1905000" y="1981200"/>
            <a:ext cx="6934200" cy="4525963"/>
          </a:xfrm>
        </p:spPr>
        <p:txBody>
          <a:bodyPr/>
          <a:lstStyle/>
          <a:p>
            <a:pPr marL="514350" indent="-514350">
              <a:buFont typeface="+mj-lt"/>
              <a:buAutoNum type="arabicPeriod"/>
            </a:pPr>
            <a:r>
              <a:rPr lang="en-US" dirty="0" smtClean="0">
                <a:solidFill>
                  <a:schemeClr val="bg1">
                    <a:lumMod val="75000"/>
                  </a:schemeClr>
                </a:solidFill>
              </a:rPr>
              <a:t>Mandated</a:t>
            </a:r>
          </a:p>
          <a:p>
            <a:pPr marL="514350" indent="-514350">
              <a:buFont typeface="+mj-lt"/>
              <a:buAutoNum type="arabicPeriod"/>
            </a:pPr>
            <a:r>
              <a:rPr lang="en-US" dirty="0" smtClean="0">
                <a:solidFill>
                  <a:schemeClr val="bg1">
                    <a:lumMod val="75000"/>
                  </a:schemeClr>
                </a:solidFill>
              </a:rPr>
              <a:t>Time limited</a:t>
            </a:r>
          </a:p>
          <a:p>
            <a:pPr marL="514350" indent="-514350">
              <a:buFont typeface="+mj-lt"/>
              <a:buAutoNum type="arabicPeriod"/>
            </a:pPr>
            <a:r>
              <a:rPr lang="en-US" dirty="0" smtClean="0">
                <a:solidFill>
                  <a:schemeClr val="bg1">
                    <a:lumMod val="75000"/>
                  </a:schemeClr>
                </a:solidFill>
              </a:rPr>
              <a:t>Severely hampered</a:t>
            </a:r>
          </a:p>
          <a:p>
            <a:pPr marL="514350" indent="-514350">
              <a:buFont typeface="+mj-lt"/>
              <a:buAutoNum type="arabicPeriod"/>
            </a:pPr>
            <a:r>
              <a:rPr lang="en-US" dirty="0" smtClean="0"/>
              <a:t>Multiple service requirements</a:t>
            </a:r>
          </a:p>
        </p:txBody>
      </p:sp>
    </p:spTree>
    <p:extLst>
      <p:ext uri="{BB962C8B-B14F-4D97-AF65-F5344CB8AC3E}">
        <p14:creationId xmlns:p14="http://schemas.microsoft.com/office/powerpoint/2010/main" val="398375171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6|0.8|2.1"/>
</p:tagLst>
</file>

<file path=ppt/theme/_rels/themeOverride1.xml.rels><?xml version="1.0" encoding="UTF-8" standalone="yes"?>
<Relationships xmlns="http://schemas.openxmlformats.org/package/2006/relationships"><Relationship Id="rId1" Type="http://schemas.openxmlformats.org/officeDocument/2006/relationships/image" Target="../media/image3.jpeg"/></Relationships>
</file>

<file path=ppt/theme/_rels/themeOverrid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Override>
</file>

<file path=ppt/theme/themeOverride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Override>
</file>

<file path=docProps/app.xml><?xml version="1.0" encoding="utf-8"?>
<Properties xmlns="http://schemas.openxmlformats.org/officeDocument/2006/extended-properties" xmlns:vt="http://schemas.openxmlformats.org/officeDocument/2006/docPropsVTypes">
  <Template/>
  <TotalTime>2678</TotalTime>
  <Words>2480</Words>
  <Application>Microsoft Office PowerPoint</Application>
  <PresentationFormat>On-screen Show (4:3)</PresentationFormat>
  <Paragraphs>338</Paragraphs>
  <Slides>53</Slides>
  <Notes>20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 Exploring Service Delivery Models for Reunification in Child Welfare </vt:lpstr>
      <vt:lpstr>PowerPoint Presentation</vt:lpstr>
      <vt:lpstr>Services Matter</vt:lpstr>
      <vt:lpstr>Service Use in the Context of Reunification</vt:lpstr>
      <vt:lpstr>PowerPoint Presentation</vt:lpstr>
      <vt:lpstr>Service Use in the Context of Reunification</vt:lpstr>
      <vt:lpstr>Percentage of Reunifying Parents with Treatment Problems</vt:lpstr>
      <vt:lpstr>Substance Abuse Problems and Life Challenges </vt:lpstr>
      <vt:lpstr>Service Use in the Context of Reunification</vt:lpstr>
      <vt:lpstr>PowerPoint Presentation</vt:lpstr>
      <vt:lpstr>PowerPoint Presentation</vt:lpstr>
      <vt:lpstr>PowerPoint Presentation</vt:lpstr>
      <vt:lpstr>Models of Service Delivery  in Child Welfare Reunification</vt:lpstr>
      <vt:lpstr>Primary Goals of Study</vt:lpstr>
      <vt:lpstr>Methods Goal 1 (Identify Strategies)</vt:lpstr>
      <vt:lpstr>Service Delivery and Coordination Strategies</vt:lpstr>
      <vt:lpstr>Barriers to Service Delivery</vt:lpstr>
      <vt:lpstr>Methods Goal 2 (Test Approaches)  </vt:lpstr>
      <vt:lpstr>Reunification Service Approaches</vt:lpstr>
      <vt:lpstr>Reunification Service Approaches</vt:lpstr>
      <vt:lpstr>Methods Goal 2 (Test Approaches)  </vt:lpstr>
      <vt:lpstr>Methods Goal 2 (Test Approaches)  </vt:lpstr>
      <vt:lpstr>Methods Goal 2 (Test Approaches)  </vt:lpstr>
      <vt:lpstr>Results</vt:lpstr>
      <vt:lpstr>Methods Goal 3 (In-depth Exploration) </vt:lpstr>
      <vt:lpstr>Methods Goal 3 (In-depth Exploration) </vt:lpstr>
      <vt:lpstr>Results</vt:lpstr>
      <vt:lpstr>Concerns about Case Plans</vt:lpstr>
      <vt:lpstr>Concerns about Case Plans</vt:lpstr>
      <vt:lpstr>Concerns about Case Plans</vt:lpstr>
      <vt:lpstr>Concerns about Case Plans</vt:lpstr>
      <vt:lpstr>Concerns about Case Plans</vt:lpstr>
      <vt:lpstr>Problems with Service Access</vt:lpstr>
      <vt:lpstr>The Perfect Storm</vt:lpstr>
      <vt:lpstr>PowerPoint Presentation</vt:lpstr>
      <vt:lpstr>No Clear Guiding Framework</vt:lpstr>
      <vt:lpstr>Promising Service Delivery Strategies</vt:lpstr>
      <vt:lpstr>Promising Service Delivery Strategies</vt:lpstr>
      <vt:lpstr>Promising Service Delivery Strategies</vt:lpstr>
      <vt:lpstr>Promising Service Delivery Strategies</vt:lpstr>
      <vt:lpstr>CoLocation</vt:lpstr>
      <vt:lpstr>Service Staggering</vt:lpstr>
      <vt:lpstr>Service Staggering</vt:lpstr>
      <vt:lpstr>Service Staggering</vt:lpstr>
      <vt:lpstr>Service Staggering</vt:lpstr>
      <vt:lpstr>Summary / Discussion</vt:lpstr>
      <vt:lpstr>What Do “Reasonable Efforts” Entail?</vt:lpstr>
      <vt:lpstr>Other Efforts</vt:lpstr>
      <vt:lpstr>Suggestions for practice/policy</vt:lpstr>
      <vt:lpstr>Vision</vt:lpstr>
      <vt:lpstr>Next steps</vt:lpstr>
      <vt:lpstr>Acknowledgements</vt:lpstr>
      <vt:lpstr>Questions?   amy.dandrade@sjsu.edu 408-924-5830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Engagement in Reunification Services: Differences by Parent and Service Type</dc:title>
  <dc:creator>amy</dc:creator>
  <cp:lastModifiedBy>Karen RINGUETTE</cp:lastModifiedBy>
  <cp:revision>186</cp:revision>
  <cp:lastPrinted>2012-01-31T06:00:40Z</cp:lastPrinted>
  <dcterms:created xsi:type="dcterms:W3CDTF">2011-04-26T17:07:32Z</dcterms:created>
  <dcterms:modified xsi:type="dcterms:W3CDTF">2013-07-08T21:18:23Z</dcterms:modified>
</cp:coreProperties>
</file>