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60"/>
  </p:notesMasterIdLst>
  <p:handoutMasterIdLst>
    <p:handoutMasterId r:id="rId61"/>
  </p:handoutMasterIdLst>
  <p:sldIdLst>
    <p:sldId id="325" r:id="rId2"/>
    <p:sldId id="326" r:id="rId3"/>
    <p:sldId id="256" r:id="rId4"/>
    <p:sldId id="284" r:id="rId5"/>
    <p:sldId id="257" r:id="rId6"/>
    <p:sldId id="258" r:id="rId7"/>
    <p:sldId id="290" r:id="rId8"/>
    <p:sldId id="263" r:id="rId9"/>
    <p:sldId id="259" r:id="rId10"/>
    <p:sldId id="260" r:id="rId11"/>
    <p:sldId id="291" r:id="rId12"/>
    <p:sldId id="261" r:id="rId13"/>
    <p:sldId id="277" r:id="rId14"/>
    <p:sldId id="292" r:id="rId15"/>
    <p:sldId id="262" r:id="rId16"/>
    <p:sldId id="293" r:id="rId17"/>
    <p:sldId id="264" r:id="rId18"/>
    <p:sldId id="279" r:id="rId19"/>
    <p:sldId id="265" r:id="rId20"/>
    <p:sldId id="280" r:id="rId21"/>
    <p:sldId id="266" r:id="rId22"/>
    <p:sldId id="281" r:id="rId23"/>
    <p:sldId id="267" r:id="rId24"/>
    <p:sldId id="282" r:id="rId25"/>
    <p:sldId id="283" r:id="rId26"/>
    <p:sldId id="268" r:id="rId27"/>
    <p:sldId id="294" r:id="rId28"/>
    <p:sldId id="27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</p:sldIdLst>
  <p:sldSz cx="9144000" cy="6858000" type="screen4x3"/>
  <p:notesSz cx="6989763" cy="9275763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F2A"/>
    <a:srgbClr val="3B6DA5"/>
    <a:srgbClr val="FC8004"/>
    <a:srgbClr val="F07F09"/>
    <a:srgbClr val="B5D47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2" autoAdjust="0"/>
  </p:normalViewPr>
  <p:slideViewPr>
    <p:cSldViewPr>
      <p:cViewPr>
        <p:scale>
          <a:sx n="70" d="100"/>
          <a:sy n="70" d="100"/>
        </p:scale>
        <p:origin x="15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48" y="0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271FE-3119-422A-B316-3C5E4FD4BD73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074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48" y="8810074"/>
            <a:ext cx="3028897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688F-B7D8-471F-A281-7B8A1DD14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385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8652" y="0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9FFB-8C80-4605-9B4C-DCD7D9ED7020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609" y="4406623"/>
            <a:ext cx="5590545" cy="41737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10074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8652" y="8810074"/>
            <a:ext cx="3029530" cy="464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E95A3-7610-4B92-BC0C-18E28551C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14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7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9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70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8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8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41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7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0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43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02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819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6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6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Statewide Training Coordination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16D7E9-A3EE-441E-901A-44148172D01C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50B7B0-D113-4E13-B3FF-7F7277C9909F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1A3F0-C9FC-407F-ACAB-BF30D19749A3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68DFB-8FA0-4682-A97E-83397E0328A1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2A616-D161-43BF-B336-483AB7288F06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28B22D-14C1-477C-B678-B6C3D22AA17A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5DA94D-D27D-44C2-9BC3-3389DD5EE4C4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BAA08-BFF9-461C-93E0-8E169F3716C6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075D-2D15-4411-9A74-3E4061574E9C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F2017C-49DF-4701-ACB7-AA5398DF0674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3A9C0-2CFF-43EB-B61B-2DA00B4AE86C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180856-F3DA-4E27-A872-6410461C2BA7}" type="datetime1">
              <a:rPr lang="en-US" smtClean="0"/>
              <a:t>4/25/2013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0999"/>
            <a:ext cx="4669033" cy="1005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33600"/>
            <a:ext cx="73914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CWDA Champions</a:t>
            </a:r>
          </a:p>
          <a:p>
            <a:pPr algn="ctr"/>
            <a:r>
              <a:rPr lang="en-US" sz="2800" i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Orientation Webinar to the Statewide Coordinated Training System</a:t>
            </a:r>
          </a:p>
          <a:p>
            <a:pPr algn="ctr"/>
            <a:endParaRPr lang="en-US" sz="2000" i="1" dirty="0" smtClean="0">
              <a:solidFill>
                <a:srgbClr val="D14F2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D14F2A"/>
                </a:solidFill>
                <a:latin typeface="Arial" pitchFamily="34" charset="0"/>
                <a:cs typeface="Arial" pitchFamily="34" charset="0"/>
              </a:rPr>
              <a:t>4/25/13</a:t>
            </a:r>
            <a:endParaRPr lang="en-US" sz="2000" i="1" dirty="0">
              <a:solidFill>
                <a:srgbClr val="D14F2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371600"/>
            <a:ext cx="6858000" cy="4635691"/>
          </a:xfrm>
        </p:spPr>
        <p:txBody>
          <a:bodyPr>
            <a:normAutofit fontScale="92500" lnSpcReduction="10000"/>
          </a:bodyPr>
          <a:lstStyle/>
          <a:p>
            <a:pPr marL="624078" lvl="0" indent="-514350">
              <a:spcAft>
                <a:spcPts val="1200"/>
              </a:spcAft>
              <a:buFont typeface="+mj-lt"/>
              <a:buAutoNum type="arabicPeriod" startAt="8"/>
            </a:pPr>
            <a:r>
              <a:rPr lang="en-US" b="1" dirty="0">
                <a:solidFill>
                  <a:srgbClr val="3B6DA5"/>
                </a:solidFill>
              </a:rPr>
              <a:t>Inter-University Consortium (IUC)</a:t>
            </a:r>
            <a:r>
              <a:rPr lang="en-US" dirty="0">
                <a:solidFill>
                  <a:srgbClr val="3B6DA5"/>
                </a:solidFill>
              </a:rPr>
              <a:t>, </a:t>
            </a:r>
            <a:r>
              <a:rPr lang="en-US" sz="2400" dirty="0" smtClean="0">
                <a:solidFill>
                  <a:srgbClr val="3B6DA5"/>
                </a:solidFill>
              </a:rPr>
              <a:t>UCLA; </a:t>
            </a:r>
            <a:r>
              <a:rPr lang="en-US" sz="2400" dirty="0">
                <a:solidFill>
                  <a:srgbClr val="3B6DA5"/>
                </a:solidFill>
              </a:rPr>
              <a:t>CSU, Long </a:t>
            </a:r>
            <a:r>
              <a:rPr lang="en-US" sz="2400" dirty="0" smtClean="0">
                <a:solidFill>
                  <a:srgbClr val="3B6DA5"/>
                </a:solidFill>
              </a:rPr>
              <a:t>Beach; </a:t>
            </a:r>
            <a:r>
              <a:rPr lang="en-US" sz="2400" dirty="0">
                <a:solidFill>
                  <a:srgbClr val="3B6DA5"/>
                </a:solidFill>
              </a:rPr>
              <a:t>CSU, Los </a:t>
            </a:r>
            <a:r>
              <a:rPr lang="en-US" sz="2400" dirty="0" smtClean="0">
                <a:solidFill>
                  <a:srgbClr val="3B6DA5"/>
                </a:solidFill>
              </a:rPr>
              <a:t>Angeles; </a:t>
            </a:r>
            <a:r>
              <a:rPr lang="en-US" sz="2400" dirty="0">
                <a:solidFill>
                  <a:srgbClr val="3B6DA5"/>
                </a:solidFill>
              </a:rPr>
              <a:t>CSU, </a:t>
            </a:r>
            <a:r>
              <a:rPr lang="en-US" sz="2400" dirty="0" smtClean="0">
                <a:solidFill>
                  <a:srgbClr val="3B6DA5"/>
                </a:solidFill>
              </a:rPr>
              <a:t>Northridge; </a:t>
            </a:r>
            <a:r>
              <a:rPr lang="en-US" sz="2400" dirty="0">
                <a:solidFill>
                  <a:srgbClr val="3B6DA5"/>
                </a:solidFill>
              </a:rPr>
              <a:t>CSU, Dominguez </a:t>
            </a:r>
            <a:r>
              <a:rPr lang="en-US" sz="2400" dirty="0" smtClean="0">
                <a:solidFill>
                  <a:srgbClr val="3B6DA5"/>
                </a:solidFill>
              </a:rPr>
              <a:t>Hills; USC </a:t>
            </a:r>
            <a:r>
              <a:rPr lang="en-US" sz="2400" i="1" dirty="0" smtClean="0">
                <a:solidFill>
                  <a:srgbClr val="3B6DA5"/>
                </a:solidFill>
              </a:rPr>
              <a:t>(Universities are currently working on reconfiguring this system with LA DCFS)</a:t>
            </a:r>
          </a:p>
          <a:p>
            <a:pPr marL="624078" indent="-514350">
              <a:spcAft>
                <a:spcPts val="1200"/>
              </a:spcAft>
              <a:buFont typeface="+mj-lt"/>
              <a:buAutoNum type="arabicPeriod" startAt="8"/>
            </a:pPr>
            <a:r>
              <a:rPr lang="en-US" b="1" dirty="0">
                <a:solidFill>
                  <a:srgbClr val="3B6DA5"/>
                </a:solidFill>
              </a:rPr>
              <a:t>Los Angeles County Department of Children and Family Services </a:t>
            </a:r>
            <a:r>
              <a:rPr lang="en-US" dirty="0">
                <a:solidFill>
                  <a:srgbClr val="3B6DA5"/>
                </a:solidFill>
              </a:rPr>
              <a:t>(LA DCFS</a:t>
            </a:r>
            <a:r>
              <a:rPr lang="en-US" dirty="0" smtClean="0">
                <a:solidFill>
                  <a:srgbClr val="3B6DA5"/>
                </a:solidFill>
              </a:rPr>
              <a:t>);</a:t>
            </a:r>
          </a:p>
          <a:p>
            <a:pPr marL="624078" lvl="0" indent="-514350">
              <a:spcAft>
                <a:spcPts val="600"/>
              </a:spcAft>
              <a:buFont typeface="+mj-lt"/>
              <a:buAutoNum type="arabicPeriod" startAt="8"/>
            </a:pPr>
            <a:r>
              <a:rPr lang="en-US" b="1" dirty="0">
                <a:solidFill>
                  <a:srgbClr val="3B6DA5"/>
                </a:solidFill>
              </a:rPr>
              <a:t>Resource Center for Family-Focused Practice (RCFFP)</a:t>
            </a:r>
            <a:r>
              <a:rPr lang="en-US" dirty="0">
                <a:solidFill>
                  <a:srgbClr val="3B6DA5"/>
                </a:solidFill>
              </a:rPr>
              <a:t>, </a:t>
            </a:r>
            <a:r>
              <a:rPr lang="en-US" sz="2400" dirty="0">
                <a:solidFill>
                  <a:srgbClr val="3B6DA5"/>
                </a:solidFill>
              </a:rPr>
              <a:t>Center for Human Services, University of California, Davis </a:t>
            </a:r>
            <a:r>
              <a:rPr lang="en-US" sz="2400" dirty="0" smtClean="0">
                <a:solidFill>
                  <a:srgbClr val="3B6DA5"/>
                </a:solidFill>
              </a:rPr>
              <a:t>Extension</a:t>
            </a:r>
            <a:endParaRPr lang="en-US" sz="2400" dirty="0">
              <a:solidFill>
                <a:srgbClr val="3B6DA5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3B6DA5"/>
              </a:solidFill>
            </a:endParaRPr>
          </a:p>
          <a:p>
            <a:pPr lvl="0"/>
            <a:endParaRPr lang="en-US" i="1" dirty="0">
              <a:solidFill>
                <a:srgbClr val="3B6DA5"/>
              </a:solidFill>
            </a:endParaRPr>
          </a:p>
          <a:p>
            <a:endParaRPr lang="en-US" dirty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1" y="1371600"/>
            <a:ext cx="1727489" cy="1463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2" y="4632960"/>
            <a:ext cx="1783166" cy="10058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7" y="3048000"/>
            <a:ext cx="1097280" cy="1097280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5" y="3352800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BACKGROUND ON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COORDINATION OF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EFFORTS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66" y="3037423"/>
            <a:ext cx="1668134" cy="1412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en-US" sz="2700" b="1" dirty="0" smtClean="0">
                <a:solidFill>
                  <a:srgbClr val="3B6DA5"/>
                </a:solidFill>
              </a:rPr>
              <a:t>1. Fulfillment of Specific Needs</a:t>
            </a:r>
          </a:p>
          <a:p>
            <a:pPr marL="801688" lvl="1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 smtClean="0">
                <a:solidFill>
                  <a:srgbClr val="3B6DA5"/>
                </a:solidFill>
              </a:rPr>
              <a:t>To </a:t>
            </a:r>
            <a:r>
              <a:rPr lang="en-US" sz="2400" dirty="0">
                <a:solidFill>
                  <a:srgbClr val="3B6DA5"/>
                </a:solidFill>
              </a:rPr>
              <a:t>meet </a:t>
            </a:r>
            <a:r>
              <a:rPr lang="en-US" sz="2400" dirty="0" smtClean="0">
                <a:solidFill>
                  <a:srgbClr val="3B6DA5"/>
                </a:solidFill>
              </a:rPr>
              <a:t>county needs for all levels </a:t>
            </a:r>
            <a:r>
              <a:rPr lang="en-US" sz="2400" dirty="0">
                <a:solidFill>
                  <a:srgbClr val="3B6DA5"/>
                </a:solidFill>
              </a:rPr>
              <a:t>of </a:t>
            </a:r>
            <a:r>
              <a:rPr lang="en-US" sz="2400" dirty="0" smtClean="0">
                <a:solidFill>
                  <a:srgbClr val="3B6DA5"/>
                </a:solidFill>
              </a:rPr>
              <a:t>their staff, the Regional Training Academies and Inter-University Consortium developed excellent and diverse trainings.</a:t>
            </a:r>
          </a:p>
          <a:p>
            <a:pPr marL="801688" lvl="1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 smtClean="0">
                <a:solidFill>
                  <a:srgbClr val="3B6DA5"/>
                </a:solidFill>
              </a:rPr>
              <a:t>To address and implement several statewide </a:t>
            </a:r>
            <a:r>
              <a:rPr lang="en-US" sz="2400" smtClean="0">
                <a:solidFill>
                  <a:srgbClr val="3B6DA5"/>
                </a:solidFill>
              </a:rPr>
              <a:t>initiatives, a </a:t>
            </a:r>
            <a:r>
              <a:rPr lang="en-US" sz="2400" dirty="0" smtClean="0">
                <a:solidFill>
                  <a:srgbClr val="3B6DA5"/>
                </a:solidFill>
              </a:rPr>
              <a:t>more coordinated training approach and a greater collaboration among training entities were required.</a:t>
            </a:r>
          </a:p>
          <a:p>
            <a:pPr marL="801688" lvl="1" indent="-342900">
              <a:buClr>
                <a:srgbClr val="D14F2A"/>
              </a:buClr>
              <a:buFont typeface="Webdings" pitchFamily="18" charset="2"/>
              <a:buChar char="4"/>
            </a:pPr>
            <a:r>
              <a:rPr lang="en-US" dirty="0" smtClean="0">
                <a:solidFill>
                  <a:srgbClr val="3B6DA5"/>
                </a:solidFill>
              </a:rPr>
              <a:t>To implement new </a:t>
            </a:r>
            <a:r>
              <a:rPr lang="en-US" dirty="0">
                <a:solidFill>
                  <a:srgbClr val="3B6DA5"/>
                </a:solidFill>
              </a:rPr>
              <a:t>legislative and policy changes, </a:t>
            </a:r>
            <a:r>
              <a:rPr lang="en-US" dirty="0" smtClean="0">
                <a:solidFill>
                  <a:srgbClr val="3B6DA5"/>
                </a:solidFill>
              </a:rPr>
              <a:t>a more coordinated child welfare training system is required.</a:t>
            </a:r>
            <a:endParaRPr lang="en-US" dirty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9438" indent="-46990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3B6DA5"/>
                </a:solidFill>
              </a:rPr>
              <a:t>2. Focus on Accountability, Outcomes-based Performance Evaluation</a:t>
            </a:r>
          </a:p>
          <a:p>
            <a:pPr marL="804863" lvl="1" indent="-3571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dirty="0" smtClean="0">
                <a:solidFill>
                  <a:srgbClr val="3B6DA5"/>
                </a:solidFill>
              </a:rPr>
              <a:t>In fall 2002, California began the Child </a:t>
            </a:r>
            <a:r>
              <a:rPr lang="en-US" dirty="0">
                <a:solidFill>
                  <a:srgbClr val="3B6DA5"/>
                </a:solidFill>
              </a:rPr>
              <a:t>and Family Services Review (CFSR</a:t>
            </a:r>
            <a:r>
              <a:rPr lang="en-US" dirty="0" smtClean="0">
                <a:solidFill>
                  <a:srgbClr val="3B6DA5"/>
                </a:solidFill>
              </a:rPr>
              <a:t>), required by the federal government, including an assessment of the child welfare training system.</a:t>
            </a:r>
          </a:p>
          <a:p>
            <a:pPr marL="804863" lvl="1" indent="-3571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dirty="0" smtClean="0">
                <a:solidFill>
                  <a:srgbClr val="3B6DA5"/>
                </a:solidFill>
              </a:rPr>
              <a:t>At the same time, AB 636 (now C-CFSR) mandated </a:t>
            </a:r>
            <a:r>
              <a:rPr lang="en-US" dirty="0">
                <a:solidFill>
                  <a:srgbClr val="3B6DA5"/>
                </a:solidFill>
              </a:rPr>
              <a:t>a new system of accountability for the child welfare </a:t>
            </a:r>
            <a:r>
              <a:rPr lang="en-US" dirty="0" smtClean="0">
                <a:solidFill>
                  <a:srgbClr val="3B6DA5"/>
                </a:solidFill>
              </a:rPr>
              <a:t>system that (a) focuses on outcomes and (b) requires </a:t>
            </a:r>
            <a:r>
              <a:rPr lang="en-US" dirty="0">
                <a:solidFill>
                  <a:srgbClr val="3B6DA5"/>
                </a:solidFill>
              </a:rPr>
              <a:t>counties </a:t>
            </a:r>
            <a:r>
              <a:rPr lang="en-US" dirty="0" smtClean="0">
                <a:solidFill>
                  <a:srgbClr val="3B6DA5"/>
                </a:solidFill>
              </a:rPr>
              <a:t>to </a:t>
            </a:r>
            <a:r>
              <a:rPr lang="en-US" dirty="0">
                <a:solidFill>
                  <a:srgbClr val="3B6DA5"/>
                </a:solidFill>
              </a:rPr>
              <a:t>evaluate outcomes </a:t>
            </a:r>
            <a:r>
              <a:rPr lang="en-US" dirty="0" smtClean="0">
                <a:solidFill>
                  <a:srgbClr val="3B6DA5"/>
                </a:solidFill>
              </a:rPr>
              <a:t>to an unprecedented extent. </a:t>
            </a:r>
          </a:p>
          <a:p>
            <a:pPr marL="804863" lvl="1" indent="-3571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dirty="0" smtClean="0">
                <a:solidFill>
                  <a:srgbClr val="3B6DA5"/>
                </a:solidFill>
              </a:rPr>
              <a:t>The Coordinated Statewide System allows CA to meet the federal requirements for ‘</a:t>
            </a:r>
            <a:r>
              <a:rPr lang="en-US" dirty="0" err="1" smtClean="0">
                <a:solidFill>
                  <a:srgbClr val="3B6DA5"/>
                </a:solidFill>
              </a:rPr>
              <a:t>statewideness</a:t>
            </a:r>
            <a:r>
              <a:rPr lang="en-US" dirty="0" smtClean="0">
                <a:solidFill>
                  <a:srgbClr val="3B6DA5"/>
                </a:solidFill>
              </a:rPr>
              <a:t>.’</a:t>
            </a:r>
            <a:endParaRPr lang="en-US" dirty="0">
              <a:solidFill>
                <a:srgbClr val="3B6DA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BENEFITS OF 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THE COORDINATED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SYSTEM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66" y="3037423"/>
            <a:ext cx="1668134" cy="1412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4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3B6DA5"/>
                </a:solidFill>
              </a:rPr>
              <a:t>The coordinated training system:</a:t>
            </a:r>
          </a:p>
          <a:p>
            <a:pPr marL="804863" lvl="1" indent="-3444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>
                <a:solidFill>
                  <a:srgbClr val="3B6DA5"/>
                </a:solidFill>
              </a:rPr>
              <a:t>Promotes safety, permanency, and well-being of children and families;</a:t>
            </a:r>
          </a:p>
          <a:p>
            <a:pPr marL="804863" lvl="1" indent="-3444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>
                <a:solidFill>
                  <a:srgbClr val="3B6DA5"/>
                </a:solidFill>
              </a:rPr>
              <a:t>Balances statewide and regional/county needs;</a:t>
            </a:r>
          </a:p>
          <a:p>
            <a:pPr marL="804863" lvl="1" indent="-3444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>
                <a:solidFill>
                  <a:srgbClr val="3B6DA5"/>
                </a:solidFill>
              </a:rPr>
              <a:t>Encourages integration of evidence-based practices as they emerge;</a:t>
            </a:r>
          </a:p>
          <a:p>
            <a:pPr marL="804863" lvl="1" indent="-344488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>
                <a:solidFill>
                  <a:srgbClr val="3B6DA5"/>
                </a:solidFill>
              </a:rPr>
              <a:t>Is based on participatory decision-making processes;</a:t>
            </a:r>
          </a:p>
          <a:p>
            <a:pPr marL="804863" lvl="1" indent="-344488"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400" dirty="0">
                <a:solidFill>
                  <a:srgbClr val="3B6DA5"/>
                </a:solidFill>
              </a:rPr>
              <a:t>Promotes time efficiency, cost effectiveness, and quality training products.</a:t>
            </a:r>
          </a:p>
          <a:p>
            <a:endParaRPr lang="en-US" dirty="0">
              <a:solidFill>
                <a:srgbClr val="3B6DA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ROLES OF ENTITIES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IN THE COORDINATED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SYSTEM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66" y="3037423"/>
            <a:ext cx="1668134" cy="1412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5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7196" y="2438400"/>
            <a:ext cx="6613408" cy="2819400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The </a:t>
            </a:r>
            <a:r>
              <a:rPr lang="en-US" sz="2800" b="1" dirty="0" smtClean="0">
                <a:solidFill>
                  <a:srgbClr val="3B6DA5"/>
                </a:solidFill>
              </a:rPr>
              <a:t>California Department of Social Services (CDSS) </a:t>
            </a:r>
            <a:r>
              <a:rPr lang="en-US" sz="2800" dirty="0" smtClean="0">
                <a:solidFill>
                  <a:srgbClr val="3B6DA5"/>
                </a:solidFill>
              </a:rPr>
              <a:t>is the state agency responsible for meeting </a:t>
            </a:r>
            <a:r>
              <a:rPr lang="en-US" sz="2800" dirty="0">
                <a:solidFill>
                  <a:srgbClr val="3B6DA5"/>
                </a:solidFill>
              </a:rPr>
              <a:t>statewide training needs (WIC 16256</a:t>
            </a:r>
            <a:r>
              <a:rPr lang="en-US" sz="2800" dirty="0" smtClean="0">
                <a:solidFill>
                  <a:srgbClr val="3B6DA5"/>
                </a:solidFill>
              </a:rPr>
              <a:t>).</a:t>
            </a: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sz="2400" dirty="0" smtClean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96" y="1371600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47800"/>
            <a:ext cx="6430528" cy="4191000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3B6DA5"/>
                </a:solidFill>
              </a:rPr>
              <a:t>Among other tasks, </a:t>
            </a:r>
            <a:r>
              <a:rPr lang="en-US" sz="2800" dirty="0" smtClean="0">
                <a:solidFill>
                  <a:srgbClr val="3B6DA5"/>
                </a:solidFill>
              </a:rPr>
              <a:t>it: </a:t>
            </a:r>
            <a:endParaRPr lang="en-US" sz="2800" dirty="0">
              <a:solidFill>
                <a:srgbClr val="3B6DA5"/>
              </a:solidFill>
            </a:endParaRPr>
          </a:p>
          <a:p>
            <a:pPr marL="342900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"/>
            </a:pPr>
            <a:r>
              <a:rPr lang="en-US" sz="2800" dirty="0">
                <a:solidFill>
                  <a:srgbClr val="3B6DA5"/>
                </a:solidFill>
              </a:rPr>
              <a:t>Advances and facilitates the administration’s priorities and policies; </a:t>
            </a:r>
          </a:p>
          <a:p>
            <a:pPr marL="342900" indent="-342900">
              <a:buClr>
                <a:srgbClr val="D14F2A"/>
              </a:buClr>
              <a:buFont typeface="Webdings" pitchFamily="18" charset="2"/>
              <a:buChar char=""/>
            </a:pPr>
            <a:r>
              <a:rPr lang="en-US" sz="2800" dirty="0">
                <a:solidFill>
                  <a:srgbClr val="3B6DA5"/>
                </a:solidFill>
              </a:rPr>
              <a:t>Supports  the coordination between RTA/IUC/LA DCFS/RCFFP training initiatives and other statewide training </a:t>
            </a:r>
            <a:r>
              <a:rPr lang="en-US" sz="2800" dirty="0" smtClean="0">
                <a:solidFill>
                  <a:srgbClr val="3B6DA5"/>
                </a:solidFill>
              </a:rPr>
              <a:t>initiatives;</a:t>
            </a:r>
          </a:p>
          <a:p>
            <a:pPr marL="342900" indent="-342900">
              <a:buClr>
                <a:srgbClr val="D14F2A"/>
              </a:buClr>
              <a:buFont typeface="Webdings" pitchFamily="18" charset="2"/>
              <a:buChar char=""/>
            </a:pPr>
            <a:r>
              <a:rPr lang="en-US" sz="2800" dirty="0" smtClean="0">
                <a:solidFill>
                  <a:srgbClr val="3B6DA5"/>
                </a:solidFill>
              </a:rPr>
              <a:t>Manages the contracting process.</a:t>
            </a:r>
            <a:endParaRPr lang="en-US" sz="2800" b="1" dirty="0">
              <a:solidFill>
                <a:srgbClr val="3B6DA5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447800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0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895600"/>
            <a:ext cx="6858000" cy="2514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The </a:t>
            </a:r>
            <a:r>
              <a:rPr lang="en-US" sz="2800" b="1" dirty="0" smtClean="0">
                <a:solidFill>
                  <a:srgbClr val="3B6DA5"/>
                </a:solidFill>
              </a:rPr>
              <a:t>County Welfare Directors Association (CWDA) </a:t>
            </a:r>
            <a:r>
              <a:rPr lang="en-US" sz="2800" dirty="0">
                <a:solidFill>
                  <a:srgbClr val="3B6DA5"/>
                </a:solidFill>
              </a:rPr>
              <a:t>provides statewide and regional input on and oversight of the training system from a county perspective</a:t>
            </a:r>
            <a:r>
              <a:rPr lang="en-US" sz="2400" dirty="0">
                <a:solidFill>
                  <a:srgbClr val="3B6DA5"/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64" y="1295400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Today we hope to:</a:t>
            </a:r>
          </a:p>
          <a:p>
            <a:pPr marL="682625" indent="-231775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Provide information about the Statewide Training System, including Roles, Operating Principles and structures;</a:t>
            </a:r>
          </a:p>
          <a:p>
            <a:pPr marL="682625" indent="-231775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Discuss the role of CWDA Champions, and how best to integrate you into our decision-making in a realigned system.</a:t>
            </a:r>
          </a:p>
          <a:p>
            <a:pPr marL="0" indent="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Goals of Orientation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1160" y="1447800"/>
            <a:ext cx="6949440" cy="5196840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3B6DA5"/>
                </a:solidFill>
              </a:rPr>
              <a:t>Among other tasks, </a:t>
            </a:r>
            <a:r>
              <a:rPr lang="en-US" sz="2800" dirty="0" smtClean="0">
                <a:solidFill>
                  <a:srgbClr val="3B6DA5"/>
                </a:solidFill>
              </a:rPr>
              <a:t>it: </a:t>
            </a:r>
            <a:endParaRPr lang="en-US" sz="2800" dirty="0">
              <a:solidFill>
                <a:srgbClr val="3B6DA5"/>
              </a:solidFill>
            </a:endParaRPr>
          </a:p>
          <a:p>
            <a:pPr marL="463550" indent="-354013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800" dirty="0">
                <a:solidFill>
                  <a:srgbClr val="3B6DA5"/>
                </a:solidFill>
              </a:rPr>
              <a:t>Communicates CWDA and county priorities about statewide and regional training initiatives and activities; </a:t>
            </a:r>
          </a:p>
          <a:p>
            <a:pPr marL="463550" indent="-354013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800" dirty="0">
                <a:solidFill>
                  <a:srgbClr val="3B6DA5"/>
                </a:solidFill>
              </a:rPr>
              <a:t>Supports the coordination between the training initiatives of the RTA/IUC/LA DCFS/RCFFP and other statewide training initiatives.</a:t>
            </a:r>
            <a:endParaRPr lang="en-US" sz="2800" b="1" dirty="0">
              <a:solidFill>
                <a:srgbClr val="3B6DA5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819400"/>
            <a:ext cx="6857999" cy="2133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The </a:t>
            </a:r>
            <a:r>
              <a:rPr lang="en-US" sz="2800" b="1" dirty="0" smtClean="0">
                <a:solidFill>
                  <a:srgbClr val="3B6DA5"/>
                </a:solidFill>
              </a:rPr>
              <a:t>California Social Work Education Center (CalSWEC)</a:t>
            </a:r>
            <a:r>
              <a:rPr lang="en-US" sz="2800" dirty="0" smtClean="0">
                <a:solidFill>
                  <a:srgbClr val="3B6DA5"/>
                </a:solidFill>
              </a:rPr>
              <a:t> </a:t>
            </a:r>
            <a:r>
              <a:rPr lang="en-US" sz="2800" dirty="0">
                <a:solidFill>
                  <a:srgbClr val="3B6DA5"/>
                </a:solidFill>
              </a:rPr>
              <a:t>is contracted by CDSS to coordinate statewide in-service training activities.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34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55" y="1295400"/>
            <a:ext cx="1222964" cy="1188720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6720840" cy="49530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Among other tasks, it :</a:t>
            </a:r>
          </a:p>
          <a:p>
            <a:pPr marL="342900" lvl="0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Facilitates </a:t>
            </a:r>
            <a:r>
              <a:rPr lang="en-US" sz="2800" dirty="0">
                <a:solidFill>
                  <a:srgbClr val="3B6DA5"/>
                </a:solidFill>
                <a:cs typeface="Lucida Sans Unicode" pitchFamily="34" charset="0"/>
              </a:rPr>
              <a:t>collaboration (with CDSS, counties, CWDA, RTAs/IUC/RCFFP) to identify current/future statewide training priorities and to reach agreement on training standards and competencies</a:t>
            </a: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;</a:t>
            </a:r>
          </a:p>
          <a:p>
            <a:pPr marL="342900" lvl="0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Coordinates and develops Common Core Curriculum mandated by the previous CFSR processes and subsequent PIPs;</a:t>
            </a:r>
            <a:endParaRPr lang="en-US" sz="2800" dirty="0">
              <a:solidFill>
                <a:srgbClr val="3B6DA5"/>
              </a:solidFill>
              <a:cs typeface="Lucida Sans Unicode" pitchFamily="34" charset="0"/>
            </a:endParaRPr>
          </a:p>
          <a:p>
            <a:pPr marL="342900" indent="-342900"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>
                <a:solidFill>
                  <a:srgbClr val="3B6DA5"/>
                </a:solidFill>
                <a:cs typeface="Lucida Sans Unicode" pitchFamily="34" charset="0"/>
              </a:rPr>
              <a:t>Facilitates the development and implementation of a framework for evaluating efficacy of </a:t>
            </a: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training</a:t>
            </a:r>
            <a:b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</a:br>
            <a:r>
              <a:rPr lang="en-US" sz="2800" dirty="0" smtClean="0">
                <a:solidFill>
                  <a:srgbClr val="3B6DA5"/>
                </a:solidFill>
                <a:cs typeface="Lucida Sans Unicode" pitchFamily="34" charset="0"/>
              </a:rPr>
              <a:t>that </a:t>
            </a:r>
            <a:r>
              <a:rPr lang="en-US" sz="2800" dirty="0">
                <a:solidFill>
                  <a:srgbClr val="3B6DA5"/>
                </a:solidFill>
                <a:cs typeface="Lucida Sans Unicode" pitchFamily="34" charset="0"/>
              </a:rPr>
              <a:t>can be used statewide</a:t>
            </a:r>
            <a:r>
              <a:rPr lang="en-US" sz="2800" dirty="0">
                <a:solidFill>
                  <a:srgbClr val="3B6DA5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1430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6" y="1524000"/>
            <a:ext cx="1128890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24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438400"/>
            <a:ext cx="6553200" cy="370332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The </a:t>
            </a:r>
            <a:r>
              <a:rPr lang="en-US" sz="2800" b="1" dirty="0" smtClean="0">
                <a:solidFill>
                  <a:srgbClr val="3B6DA5"/>
                </a:solidFill>
              </a:rPr>
              <a:t>Resource Center for Family-Focused Practice (RCFFP) </a:t>
            </a:r>
            <a:r>
              <a:rPr lang="en-US" sz="2800" dirty="0" smtClean="0">
                <a:solidFill>
                  <a:srgbClr val="3B6DA5"/>
                </a:solidFill>
              </a:rPr>
              <a:t>is charged by CDSS to support the development and implementation of </a:t>
            </a:r>
            <a:r>
              <a:rPr lang="en-US" sz="2800" dirty="0">
                <a:solidFill>
                  <a:srgbClr val="3B6DA5"/>
                </a:solidFill>
              </a:rPr>
              <a:t>family-centered practice in child welfare and human service agencies collaborating with child welfare throughout California. </a:t>
            </a:r>
            <a:endParaRPr lang="en-US" sz="2800" dirty="0"/>
          </a:p>
          <a:p>
            <a:pPr marL="109728" indent="0">
              <a:buNone/>
            </a:pPr>
            <a:endParaRPr lang="en-US" sz="2400" dirty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19200"/>
            <a:ext cx="1783166" cy="10058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0" y="1371600"/>
            <a:ext cx="5943600" cy="4602163"/>
          </a:xfrm>
        </p:spPr>
        <p:txBody>
          <a:bodyPr>
            <a:normAutofit fontScale="92500" lnSpcReduction="20000"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3B6DA5"/>
                </a:solidFill>
              </a:rPr>
              <a:t>Among other tasks, it:</a:t>
            </a:r>
          </a:p>
          <a:p>
            <a:pPr marL="452628" lvl="0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>
                <a:solidFill>
                  <a:srgbClr val="3B6DA5"/>
                </a:solidFill>
              </a:rPr>
              <a:t>Collaborates with other training institutions to develop and disseminate training curriculum that supports family-centered practice</a:t>
            </a:r>
            <a:r>
              <a:rPr lang="en-US" sz="2800" dirty="0" smtClean="0">
                <a:solidFill>
                  <a:srgbClr val="3B6DA5"/>
                </a:solidFill>
              </a:rPr>
              <a:t>;</a:t>
            </a:r>
          </a:p>
          <a:p>
            <a:pPr marL="452628" lvl="0" indent="-342900">
              <a:spcAft>
                <a:spcPts val="600"/>
              </a:spcAft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 smtClean="0">
                <a:solidFill>
                  <a:srgbClr val="3B6DA5"/>
                </a:solidFill>
              </a:rPr>
              <a:t>Coordinates and provides training for the Probation System;</a:t>
            </a:r>
            <a:endParaRPr lang="en-US" sz="2800" dirty="0">
              <a:solidFill>
                <a:srgbClr val="3B6DA5"/>
              </a:solidFill>
            </a:endParaRPr>
          </a:p>
          <a:p>
            <a:pPr marL="452628" indent="-342900">
              <a:buClr>
                <a:srgbClr val="D14F2A"/>
              </a:buClr>
              <a:buFont typeface="Webdings" pitchFamily="18" charset="2"/>
              <a:buChar char="4"/>
            </a:pPr>
            <a:r>
              <a:rPr lang="en-US" sz="2800" dirty="0">
                <a:solidFill>
                  <a:srgbClr val="3B6DA5"/>
                </a:solidFill>
              </a:rPr>
              <a:t>Responds to the needs of individual counties statewide in their quest to implement </a:t>
            </a:r>
            <a:r>
              <a:rPr lang="en-US" sz="2800" dirty="0" smtClean="0">
                <a:solidFill>
                  <a:srgbClr val="3B6DA5"/>
                </a:solidFill>
              </a:rPr>
              <a:t>family-centered </a:t>
            </a:r>
            <a:r>
              <a:rPr lang="en-US" sz="2800" dirty="0">
                <a:solidFill>
                  <a:srgbClr val="3B6DA5"/>
                </a:solidFill>
              </a:rPr>
              <a:t>practices.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1783166" cy="10058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4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2971801"/>
            <a:ext cx="6172200" cy="2362200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solidFill>
                  <a:srgbClr val="3B6DA5"/>
                </a:solidFill>
              </a:rPr>
              <a:t>Within the coordinated training system, the </a:t>
            </a:r>
            <a:r>
              <a:rPr lang="en-US" sz="2800" b="1" dirty="0" smtClean="0">
                <a:solidFill>
                  <a:srgbClr val="3B6DA5"/>
                </a:solidFill>
              </a:rPr>
              <a:t>RTAs/LADCFS</a:t>
            </a:r>
            <a:r>
              <a:rPr lang="en-US" sz="2800" dirty="0" smtClean="0">
                <a:solidFill>
                  <a:srgbClr val="3B6DA5"/>
                </a:solidFill>
              </a:rPr>
              <a:t> </a:t>
            </a:r>
            <a:r>
              <a:rPr lang="en-US" sz="2800" dirty="0">
                <a:solidFill>
                  <a:srgbClr val="3B6DA5"/>
                </a:solidFill>
              </a:rPr>
              <a:t>all have the same role.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1430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1"/>
          <p:cNvSpPr txBox="1">
            <a:spLocks/>
          </p:cNvSpPr>
          <p:nvPr/>
        </p:nvSpPr>
        <p:spPr>
          <a:xfrm>
            <a:off x="2514600" y="1371600"/>
            <a:ext cx="5912368" cy="3962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Aft>
                <a:spcPts val="600"/>
              </a:spcAft>
              <a:buNone/>
            </a:pPr>
            <a:endParaRPr lang="en-US" sz="2800" dirty="0">
              <a:solidFill>
                <a:srgbClr val="3B6DA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438400" y="1386840"/>
            <a:ext cx="6172200" cy="5013960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Among other tasks, they:</a:t>
            </a:r>
          </a:p>
          <a:p>
            <a:pPr marL="463550" indent="-354013">
              <a:spcAft>
                <a:spcPts val="600"/>
              </a:spcAft>
              <a:buClr>
                <a:srgbClr val="D14F2A"/>
              </a:buClr>
            </a:pPr>
            <a:r>
              <a:rPr lang="en-US" sz="2800" dirty="0" smtClean="0">
                <a:solidFill>
                  <a:srgbClr val="3B6DA5"/>
                </a:solidFill>
              </a:rPr>
              <a:t>Participate in a collaborative process with CDSS, CWDA, RTAs, and CalSWEC to identify current/future statewide training priorities;</a:t>
            </a:r>
          </a:p>
          <a:p>
            <a:pPr marL="463550" indent="-354013">
              <a:buClr>
                <a:srgbClr val="D14F2A"/>
              </a:buClr>
            </a:pPr>
            <a:r>
              <a:rPr lang="en-US" sz="2800" dirty="0" smtClean="0">
                <a:solidFill>
                  <a:srgbClr val="3B6DA5"/>
                </a:solidFill>
              </a:rPr>
              <a:t>Develop and revise curricula based on current practice and research to meet statewide and regional needs;</a:t>
            </a:r>
          </a:p>
          <a:p>
            <a:pPr marL="463550" indent="-354013">
              <a:buClr>
                <a:srgbClr val="D14F2A"/>
              </a:buClr>
            </a:pPr>
            <a:r>
              <a:rPr lang="en-US" sz="2800" dirty="0" smtClean="0">
                <a:solidFill>
                  <a:srgbClr val="3B6DA5"/>
                </a:solidFill>
              </a:rPr>
              <a:t>Comprehensively support the training needs of their regions.</a:t>
            </a:r>
            <a:endParaRPr lang="en-US" sz="2800" dirty="0">
              <a:solidFill>
                <a:srgbClr val="3B6D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CHALLENGE </a:t>
            </a: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FOR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THE COORDINATED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PARTNERS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9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spcAft>
                <a:spcPts val="1800"/>
              </a:spcAft>
              <a:buNone/>
            </a:pPr>
            <a:r>
              <a:rPr lang="en-US" dirty="0" smtClean="0">
                <a:solidFill>
                  <a:srgbClr val="3B6DA5"/>
                </a:solidFill>
              </a:rPr>
              <a:t>All </a:t>
            </a:r>
            <a:r>
              <a:rPr lang="en-US" dirty="0">
                <a:solidFill>
                  <a:srgbClr val="3B6DA5"/>
                </a:solidFill>
              </a:rPr>
              <a:t>the coordinating partners </a:t>
            </a:r>
            <a:r>
              <a:rPr lang="en-US" dirty="0" smtClean="0">
                <a:solidFill>
                  <a:srgbClr val="3B6DA5"/>
                </a:solidFill>
              </a:rPr>
              <a:t>must balance the </a:t>
            </a:r>
            <a:r>
              <a:rPr lang="en-US" dirty="0">
                <a:solidFill>
                  <a:srgbClr val="3B6DA5"/>
                </a:solidFill>
              </a:rPr>
              <a:t>increased standardization required by the CFSR and C-CFSR with the regional system’s unique ability to respond to counties’ </a:t>
            </a:r>
            <a:r>
              <a:rPr lang="en-US" dirty="0" smtClean="0">
                <a:solidFill>
                  <a:srgbClr val="3B6DA5"/>
                </a:solidFill>
              </a:rPr>
              <a:t>training needs. </a:t>
            </a:r>
          </a:p>
          <a:p>
            <a:pPr marL="109728" indent="0">
              <a:buNone/>
            </a:pPr>
            <a:r>
              <a:rPr lang="en-US" dirty="0">
                <a:solidFill>
                  <a:srgbClr val="3B6DA5"/>
                </a:solidFill>
              </a:rPr>
              <a:t>The focus of the coordinated training system </a:t>
            </a:r>
            <a:r>
              <a:rPr lang="en-US" dirty="0" smtClean="0">
                <a:solidFill>
                  <a:srgbClr val="3B6DA5"/>
                </a:solidFill>
              </a:rPr>
              <a:t>is to respond to </a:t>
            </a:r>
            <a:r>
              <a:rPr lang="en-US" dirty="0">
                <a:solidFill>
                  <a:srgbClr val="3B6DA5"/>
                </a:solidFill>
              </a:rPr>
              <a:t>these </a:t>
            </a:r>
            <a:r>
              <a:rPr lang="en-US" dirty="0" smtClean="0">
                <a:solidFill>
                  <a:srgbClr val="3B6DA5"/>
                </a:solidFill>
              </a:rPr>
              <a:t>changes </a:t>
            </a:r>
            <a:r>
              <a:rPr lang="en-US" dirty="0">
                <a:solidFill>
                  <a:srgbClr val="3B6DA5"/>
                </a:solidFill>
              </a:rPr>
              <a:t>and </a:t>
            </a:r>
            <a:r>
              <a:rPr lang="en-US" dirty="0" smtClean="0">
                <a:solidFill>
                  <a:srgbClr val="3B6DA5"/>
                </a:solidFill>
              </a:rPr>
              <a:t>to create </a:t>
            </a:r>
            <a:r>
              <a:rPr lang="en-US" dirty="0">
                <a:solidFill>
                  <a:srgbClr val="3B6DA5"/>
                </a:solidFill>
              </a:rPr>
              <a:t>a forum for collaborative discussion and </a:t>
            </a:r>
            <a:r>
              <a:rPr lang="en-US" dirty="0" smtClean="0">
                <a:solidFill>
                  <a:srgbClr val="3B6DA5"/>
                </a:solidFill>
              </a:rPr>
              <a:t>decision making </a:t>
            </a:r>
            <a:r>
              <a:rPr lang="en-US" dirty="0">
                <a:solidFill>
                  <a:srgbClr val="3B6DA5"/>
                </a:solidFill>
              </a:rPr>
              <a:t>with all partner </a:t>
            </a:r>
            <a:r>
              <a:rPr lang="en-US" dirty="0" smtClean="0">
                <a:solidFill>
                  <a:srgbClr val="3B6DA5"/>
                </a:solidFill>
              </a:rPr>
              <a:t>agencies.</a:t>
            </a:r>
            <a:endParaRPr lang="en-US" dirty="0">
              <a:solidFill>
                <a:srgbClr val="3B6DA5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906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0999"/>
            <a:ext cx="4669033" cy="1005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33600"/>
            <a:ext cx="7391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Operating Principles </a:t>
            </a:r>
            <a:endParaRPr lang="en-US" sz="36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36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Structures for </a:t>
            </a:r>
            <a:endParaRPr lang="en-US" sz="36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Statewide </a:t>
            </a:r>
            <a:r>
              <a:rPr lang="en-US" sz="36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Efforts</a:t>
            </a:r>
            <a:endParaRPr lang="en-US" sz="3600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b="1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March 1, 2013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7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0999"/>
            <a:ext cx="4669033" cy="1005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33600"/>
            <a:ext cx="7391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Statewide Training </a:t>
            </a:r>
            <a:r>
              <a:rPr lang="en-US" sz="36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Coordination</a:t>
            </a:r>
          </a:p>
          <a:p>
            <a:pPr algn="ctr"/>
            <a:r>
              <a:rPr lang="en-US" sz="32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Description, Values, and Roles</a:t>
            </a:r>
          </a:p>
          <a:p>
            <a:pPr algn="ctr"/>
            <a:endParaRPr lang="en-US" sz="2800" b="1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i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Version 2.0 | March 1, 2013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These Operating Principles &amp; Structures are intended to: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Articulate the operating principles of California’s university-based regional child welfare training system;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Guide the coordinating partners in their work together;</a:t>
            </a:r>
          </a:p>
          <a:p>
            <a:pPr marL="914400" indent="-228600"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Structure </a:t>
            </a:r>
            <a:r>
              <a:rPr lang="en-US" dirty="0">
                <a:solidFill>
                  <a:srgbClr val="3B6DA5"/>
                </a:solidFill>
              </a:rPr>
              <a:t>the </a:t>
            </a:r>
            <a:r>
              <a:rPr lang="en-US" dirty="0" smtClean="0">
                <a:solidFill>
                  <a:srgbClr val="3B6DA5"/>
                </a:solidFill>
              </a:rPr>
              <a:t>decision- </a:t>
            </a:r>
            <a:r>
              <a:rPr lang="en-US" dirty="0">
                <a:solidFill>
                  <a:srgbClr val="3B6DA5"/>
                </a:solidFill>
              </a:rPr>
              <a:t>and information-sharing process for coordinated, statewide training </a:t>
            </a:r>
            <a:r>
              <a:rPr lang="en-US" dirty="0" smtClean="0">
                <a:solidFill>
                  <a:srgbClr val="3B6DA5"/>
                </a:solidFill>
              </a:rPr>
              <a:t>projects.</a:t>
            </a:r>
          </a:p>
          <a:p>
            <a:pPr marL="914400" indent="-22860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OPERATING PRINCIPLES 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OF THE 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COORDINATED SYSTEM</a:t>
            </a:r>
            <a:endParaRPr lang="en-US" sz="3200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The coordinated system:</a:t>
            </a:r>
          </a:p>
          <a:p>
            <a:pPr marL="457200" lvl="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Shares information freely and promotes open communication;</a:t>
            </a:r>
          </a:p>
          <a:p>
            <a:pPr marL="457200" lvl="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Is based on participatory decision-making processes;</a:t>
            </a:r>
          </a:p>
          <a:p>
            <a:pPr marL="457200" lvl="0" indent="-228600"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Acknowledges a responsibility to resolve disagreements in good faith, honors agreements once they are made, and communicates about necessary changes in priorities as necessary;</a:t>
            </a:r>
          </a:p>
          <a:p>
            <a:pPr marL="0" indent="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Promotes time efficiency, cost effectiveness, and quality training products;</a:t>
            </a:r>
          </a:p>
          <a:p>
            <a:pPr marL="457200" lvl="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Mutually agrees upon priorities for statewide training </a:t>
            </a:r>
            <a:r>
              <a:rPr lang="en-US" dirty="0" smtClean="0">
                <a:solidFill>
                  <a:srgbClr val="3B6DA5"/>
                </a:solidFill>
              </a:rPr>
              <a:t>initiatives </a:t>
            </a:r>
            <a:r>
              <a:rPr lang="en-US" dirty="0">
                <a:solidFill>
                  <a:srgbClr val="3B6DA5"/>
                </a:solidFill>
              </a:rPr>
              <a:t>and upon levels of coordination for these priorities;</a:t>
            </a:r>
          </a:p>
          <a:p>
            <a:pPr marL="457200" lvl="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Maximizes resources by using common curricula whenever possible;</a:t>
            </a:r>
          </a:p>
          <a:p>
            <a:pPr marL="457200" lvl="0" indent="-228600">
              <a:buClr>
                <a:srgbClr val="D14F2A"/>
              </a:buClr>
            </a:pPr>
            <a:r>
              <a:rPr lang="en-US" dirty="0">
                <a:solidFill>
                  <a:srgbClr val="3B6DA5"/>
                </a:solidFill>
              </a:rPr>
              <a:t>Promotes fairness and benefits from the participation of all of the entities involved.</a:t>
            </a:r>
          </a:p>
          <a:p>
            <a:pPr marL="0" indent="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System Operating Principles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8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OPERATIONALIZING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THESE PRINCIPLES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2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Clr>
                <a:srgbClr val="D14F2A"/>
              </a:buClr>
              <a:buSzPct val="100000"/>
              <a:buNone/>
            </a:pPr>
            <a:r>
              <a:rPr lang="en-US" sz="2800" dirty="0">
                <a:solidFill>
                  <a:srgbClr val="3B6DA5"/>
                </a:solidFill>
              </a:rPr>
              <a:t>Each of the coordinating </a:t>
            </a:r>
            <a:r>
              <a:rPr lang="en-US" sz="2800" dirty="0" smtClean="0">
                <a:solidFill>
                  <a:srgbClr val="3B6DA5"/>
                </a:solidFill>
              </a:rPr>
              <a:t>partners: </a:t>
            </a:r>
          </a:p>
          <a:p>
            <a:pPr marL="681038" lvl="1">
              <a:spcAft>
                <a:spcPts val="600"/>
              </a:spcAft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Works </a:t>
            </a:r>
            <a:r>
              <a:rPr lang="en-US" sz="2400" dirty="0">
                <a:solidFill>
                  <a:srgbClr val="3B6DA5"/>
                </a:solidFill>
              </a:rPr>
              <a:t>on projects for their region, and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1200"/>
              </a:spcAft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Collaborates </a:t>
            </a:r>
            <a:r>
              <a:rPr lang="en-US" sz="2400" dirty="0">
                <a:solidFill>
                  <a:srgbClr val="3B6DA5"/>
                </a:solidFill>
              </a:rPr>
              <a:t>at a regional and statewide level for selected projects. 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CalSWEC:</a:t>
            </a: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Convenes </a:t>
            </a:r>
            <a:r>
              <a:rPr lang="en-US" sz="2400" dirty="0">
                <a:solidFill>
                  <a:srgbClr val="3B6DA5"/>
                </a:solidFill>
              </a:rPr>
              <a:t>structured meetings/forums to promote coordination. </a:t>
            </a:r>
          </a:p>
          <a:p>
            <a:pPr marL="122238" lvl="1" indent="0">
              <a:buClr>
                <a:srgbClr val="D14F2A"/>
              </a:buClr>
              <a:buSzPct val="100000"/>
              <a:buNone/>
            </a:pPr>
            <a:endParaRPr lang="en-US" sz="2400" b="1" i="1" dirty="0" smtClean="0">
              <a:solidFill>
                <a:srgbClr val="3B6DA5"/>
              </a:solidFill>
            </a:endParaRPr>
          </a:p>
          <a:p>
            <a:pPr marL="122238" lvl="1" indent="0">
              <a:buClr>
                <a:srgbClr val="D14F2A"/>
              </a:buClr>
              <a:buSzPct val="100000"/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Descriptions  of these structures follow.</a:t>
            </a:r>
            <a:endParaRPr lang="en-US" sz="2400" b="1" i="1" dirty="0">
              <a:solidFill>
                <a:srgbClr val="3B6DA5"/>
              </a:solidFill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826789"/>
          </a:xfrm>
        </p:spPr>
        <p:txBody>
          <a:bodyPr>
            <a:noAutofit/>
          </a:bodyPr>
          <a:lstStyle/>
          <a:p>
            <a:pPr marL="109728" indent="0" algn="ctr">
              <a:spcAft>
                <a:spcPts val="600"/>
              </a:spcAft>
              <a:buClr>
                <a:srgbClr val="D14F2A"/>
              </a:buClr>
              <a:buSzPct val="100000"/>
              <a:buNone/>
            </a:pPr>
            <a:r>
              <a:rPr lang="en-US" sz="2400" b="1" dirty="0">
                <a:solidFill>
                  <a:srgbClr val="3B6DA5"/>
                </a:solidFill>
              </a:rPr>
              <a:t>RTA Directors Strategic Planning </a:t>
            </a:r>
            <a:r>
              <a:rPr lang="en-US" sz="2400" b="1" dirty="0" smtClean="0">
                <a:solidFill>
                  <a:srgbClr val="3B6DA5"/>
                </a:solidFill>
              </a:rPr>
              <a:t>Meetings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Frequency: </a:t>
            </a:r>
            <a:r>
              <a:rPr lang="en-US" sz="2400" dirty="0" smtClean="0">
                <a:solidFill>
                  <a:srgbClr val="3B6DA5"/>
                </a:solidFill>
              </a:rPr>
              <a:t>Quarterly</a:t>
            </a: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Purpose: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set </a:t>
            </a:r>
            <a:r>
              <a:rPr lang="en-US" sz="2400" dirty="0">
                <a:solidFill>
                  <a:srgbClr val="3B6DA5"/>
                </a:solidFill>
              </a:rPr>
              <a:t>priorities for statewide projects;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strategize </a:t>
            </a:r>
            <a:r>
              <a:rPr lang="en-US" sz="2400" dirty="0">
                <a:solidFill>
                  <a:srgbClr val="3B6DA5"/>
                </a:solidFill>
              </a:rPr>
              <a:t>about how to address statewide training issues </a:t>
            </a:r>
            <a:r>
              <a:rPr lang="en-US" sz="2400" dirty="0" smtClean="0">
                <a:solidFill>
                  <a:srgbClr val="3B6DA5"/>
                </a:solidFill>
              </a:rPr>
              <a:t>and </a:t>
            </a:r>
            <a:r>
              <a:rPr lang="en-US" sz="2400" dirty="0">
                <a:solidFill>
                  <a:srgbClr val="3B6DA5"/>
                </a:solidFill>
              </a:rPr>
              <a:t>how to work with </a:t>
            </a:r>
            <a:r>
              <a:rPr lang="en-US" sz="2400" dirty="0" smtClean="0">
                <a:solidFill>
                  <a:srgbClr val="3B6DA5"/>
                </a:solidFill>
              </a:rPr>
              <a:t>CDSS, CWDA, STEC and other stakeholders; </a:t>
            </a: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address </a:t>
            </a:r>
            <a:r>
              <a:rPr lang="en-US" sz="2400" dirty="0">
                <a:solidFill>
                  <a:srgbClr val="3B6DA5"/>
                </a:solidFill>
              </a:rPr>
              <a:t>problems/troubleshoot on coordination issues</a:t>
            </a:r>
            <a:r>
              <a:rPr lang="en-US" sz="2400" dirty="0" smtClean="0">
                <a:solidFill>
                  <a:srgbClr val="3B6DA5"/>
                </a:solidFill>
              </a:rPr>
              <a:t>.</a:t>
            </a:r>
          </a:p>
          <a:p>
            <a:pPr lvl="2"/>
            <a:endParaRPr lang="en-US" sz="28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>
                <a:srgbClr val="D14F2A"/>
              </a:buClr>
              <a:buNone/>
              <a:tabLst>
                <a:tab pos="3032125" algn="l"/>
              </a:tabLst>
            </a:pPr>
            <a:r>
              <a:rPr lang="en-US" sz="2800" b="1" i="1" dirty="0">
                <a:solidFill>
                  <a:srgbClr val="3B6DA5"/>
                </a:solidFill>
              </a:rPr>
              <a:t>Attendance: </a:t>
            </a:r>
          </a:p>
          <a:p>
            <a:pPr marL="914400" indent="-455613">
              <a:buClr>
                <a:srgbClr val="D14F2A"/>
              </a:buClr>
              <a:buSzPct val="125000"/>
              <a:buFont typeface="Webdings" pitchFamily="18" charset="2"/>
              <a:buChar char="4"/>
              <a:tabLst>
                <a:tab pos="914400" algn="l"/>
              </a:tabLst>
            </a:pPr>
            <a:r>
              <a:rPr lang="en-US" sz="2800" dirty="0">
                <a:solidFill>
                  <a:srgbClr val="3B6DA5"/>
                </a:solidFill>
              </a:rPr>
              <a:t>Directors and select Management </a:t>
            </a:r>
            <a:r>
              <a:rPr lang="en-US" sz="2800" dirty="0" smtClean="0">
                <a:solidFill>
                  <a:srgbClr val="3B6DA5"/>
                </a:solidFill>
              </a:rPr>
              <a:t>of   RTAs/IUC/LA DCFS/CalSWEC/RCFFP; </a:t>
            </a:r>
          </a:p>
          <a:p>
            <a:pPr marL="688975" indent="-230188">
              <a:buClr>
                <a:srgbClr val="D14F2A"/>
              </a:buClr>
              <a:buSzPct val="125000"/>
              <a:buFont typeface="Webdings" pitchFamily="18" charset="2"/>
              <a:buChar char="4"/>
              <a:tabLst>
                <a:tab pos="3032125" algn="l"/>
              </a:tabLst>
            </a:pPr>
            <a:r>
              <a:rPr lang="en-US" sz="2800" dirty="0" smtClean="0">
                <a:solidFill>
                  <a:srgbClr val="3B6DA5"/>
                </a:solidFill>
              </a:rPr>
              <a:t>CDSS </a:t>
            </a:r>
            <a:r>
              <a:rPr lang="en-US" sz="2800" dirty="0">
                <a:solidFill>
                  <a:srgbClr val="3B6DA5"/>
                </a:solidFill>
              </a:rPr>
              <a:t>Training Bureau </a:t>
            </a:r>
            <a:r>
              <a:rPr lang="en-US" sz="2800" dirty="0" smtClean="0">
                <a:solidFill>
                  <a:srgbClr val="3B6DA5"/>
                </a:solidFill>
              </a:rPr>
              <a:t>staff; </a:t>
            </a:r>
          </a:p>
          <a:p>
            <a:pPr marL="688975" indent="-230188">
              <a:buClr>
                <a:srgbClr val="D14F2A"/>
              </a:buClr>
              <a:buSzPct val="125000"/>
              <a:buFont typeface="Webdings" pitchFamily="18" charset="2"/>
              <a:buChar char="4"/>
              <a:tabLst>
                <a:tab pos="3032125" algn="l"/>
              </a:tabLst>
            </a:pPr>
            <a:r>
              <a:rPr lang="en-US" sz="2800" dirty="0" smtClean="0">
                <a:solidFill>
                  <a:srgbClr val="3B6DA5"/>
                </a:solidFill>
              </a:rPr>
              <a:t>CWDA </a:t>
            </a:r>
            <a:r>
              <a:rPr lang="en-US" sz="2800" dirty="0">
                <a:solidFill>
                  <a:srgbClr val="3B6DA5"/>
                </a:solidFill>
              </a:rPr>
              <a:t>representative(s</a:t>
            </a:r>
            <a:r>
              <a:rPr lang="en-US" sz="2800" dirty="0" smtClean="0">
                <a:solidFill>
                  <a:srgbClr val="3B6DA5"/>
                </a:solidFill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(?)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12776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826789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2400" b="1" dirty="0">
                <a:solidFill>
                  <a:srgbClr val="3B6DA5"/>
                </a:solidFill>
              </a:rPr>
              <a:t>RTA/IUC/RCFFP/LA DCFS All-Staff </a:t>
            </a:r>
            <a:endParaRPr lang="en-US" sz="2400" b="1" dirty="0" smtClean="0">
              <a:solidFill>
                <a:srgbClr val="3B6DA5"/>
              </a:solidFill>
            </a:endParaRPr>
          </a:p>
          <a:p>
            <a:pPr marL="109728" indent="0" algn="ctr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3B6DA5"/>
                </a:solidFill>
              </a:rPr>
              <a:t>Strategic </a:t>
            </a:r>
            <a:r>
              <a:rPr lang="en-US" sz="2400" b="1" dirty="0">
                <a:solidFill>
                  <a:srgbClr val="3B6DA5"/>
                </a:solidFill>
              </a:rPr>
              <a:t>Planning </a:t>
            </a:r>
            <a:r>
              <a:rPr lang="en-US" sz="2400" b="1" dirty="0" smtClean="0">
                <a:solidFill>
                  <a:srgbClr val="3B6DA5"/>
                </a:solidFill>
              </a:rPr>
              <a:t>Meetings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Frequency:</a:t>
            </a:r>
            <a:r>
              <a:rPr lang="en-US" sz="2400" dirty="0" smtClean="0">
                <a:solidFill>
                  <a:srgbClr val="3B6DA5"/>
                </a:solidFill>
              </a:rPr>
              <a:t>  Annually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Purpose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use </a:t>
            </a:r>
            <a:r>
              <a:rPr lang="en-US" sz="2400" dirty="0">
                <a:solidFill>
                  <a:srgbClr val="3B6DA5"/>
                </a:solidFill>
              </a:rPr>
              <a:t>staff resources to build upon priorities identified by the directors;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build </a:t>
            </a:r>
            <a:r>
              <a:rPr lang="en-US" sz="2400" dirty="0">
                <a:solidFill>
                  <a:srgbClr val="3B6DA5"/>
                </a:solidFill>
              </a:rPr>
              <a:t>relationships between staff to promote sharing of knowledge and resources;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build </a:t>
            </a:r>
            <a:r>
              <a:rPr lang="en-US" sz="2400" dirty="0">
                <a:solidFill>
                  <a:srgbClr val="3B6DA5"/>
                </a:solidFill>
              </a:rPr>
              <a:t>knowledge-base in specific areas of interest.</a:t>
            </a: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i="1" dirty="0">
                <a:solidFill>
                  <a:srgbClr val="3B6DA5"/>
                </a:solidFill>
              </a:rPr>
              <a:t>Attendance:  </a:t>
            </a:r>
            <a:endParaRPr lang="en-US" sz="2800" b="1" i="1" dirty="0" smtClean="0">
              <a:solidFill>
                <a:srgbClr val="3B6DA5"/>
              </a:solidFill>
            </a:endParaRPr>
          </a:p>
          <a:p>
            <a:pPr marL="685800" lvl="1" indent="-233363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All </a:t>
            </a:r>
            <a:r>
              <a:rPr lang="en-US" sz="2400" dirty="0">
                <a:solidFill>
                  <a:srgbClr val="3B6DA5"/>
                </a:solidFill>
              </a:rPr>
              <a:t>RTA/IUC/LA DCFS/RCFFP Program Staff (determined by RTA/IUC/DCFS/RCFFP);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 indent="-233363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CDSS </a:t>
            </a:r>
            <a:r>
              <a:rPr lang="en-US" sz="2400" dirty="0">
                <a:solidFill>
                  <a:srgbClr val="3B6DA5"/>
                </a:solidFill>
              </a:rPr>
              <a:t>representatives;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 indent="-233363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CalSWEC </a:t>
            </a:r>
            <a:r>
              <a:rPr lang="en-US" sz="2400" dirty="0">
                <a:solidFill>
                  <a:srgbClr val="3B6DA5"/>
                </a:solidFill>
              </a:rPr>
              <a:t>program </a:t>
            </a:r>
            <a:r>
              <a:rPr lang="en-US" sz="2400" dirty="0" smtClean="0">
                <a:solidFill>
                  <a:srgbClr val="3B6DA5"/>
                </a:solidFill>
              </a:rPr>
              <a:t>staff.</a:t>
            </a:r>
            <a:endParaRPr lang="en-US" sz="2400" dirty="0">
              <a:solidFill>
                <a:srgbClr val="3B6DA5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Structure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8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1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826789"/>
          </a:xfrm>
        </p:spPr>
        <p:txBody>
          <a:bodyPr>
            <a:noAutofit/>
          </a:bodyPr>
          <a:lstStyle/>
          <a:p>
            <a:pPr marL="109728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3B6DA5"/>
                </a:solidFill>
              </a:rPr>
              <a:t>CalSWEC Board </a:t>
            </a:r>
            <a:r>
              <a:rPr lang="en-US" sz="2400" b="1" dirty="0" smtClean="0">
                <a:solidFill>
                  <a:srgbClr val="3B6DA5"/>
                </a:solidFill>
              </a:rPr>
              <a:t>Committees: </a:t>
            </a:r>
            <a:br>
              <a:rPr lang="en-US" sz="2400" b="1" dirty="0" smtClean="0">
                <a:solidFill>
                  <a:srgbClr val="3B6DA5"/>
                </a:solidFill>
              </a:rPr>
            </a:br>
            <a:r>
              <a:rPr lang="en-US" sz="2400" dirty="0" smtClean="0">
                <a:solidFill>
                  <a:srgbClr val="3B6DA5"/>
                </a:solidFill>
              </a:rPr>
              <a:t>Child </a:t>
            </a:r>
            <a:r>
              <a:rPr lang="en-US" sz="2400" dirty="0">
                <a:solidFill>
                  <a:srgbClr val="3B6DA5"/>
                </a:solidFill>
              </a:rPr>
              <a:t>Welfare, Curriculum, Research </a:t>
            </a:r>
            <a:r>
              <a:rPr lang="en-US" sz="2400" dirty="0" smtClean="0">
                <a:solidFill>
                  <a:srgbClr val="3B6DA5"/>
                </a:solidFill>
              </a:rPr>
              <a:t>&amp; Development</a:t>
            </a:r>
            <a:r>
              <a:rPr lang="en-US" sz="2400" dirty="0">
                <a:solidFill>
                  <a:srgbClr val="3B6DA5"/>
                </a:solidFill>
              </a:rPr>
              <a:t>, Workforce </a:t>
            </a:r>
            <a:r>
              <a:rPr lang="en-US" sz="2400" dirty="0" smtClean="0">
                <a:solidFill>
                  <a:srgbClr val="3B6DA5"/>
                </a:solidFill>
              </a:rPr>
              <a:t>Development</a:t>
            </a:r>
            <a:endParaRPr lang="en-US" sz="2400" dirty="0">
              <a:solidFill>
                <a:srgbClr val="3B6DA5"/>
              </a:solidFill>
            </a:endParaRPr>
          </a:p>
          <a:p>
            <a:pPr marL="457200" indent="-347663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Frequency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r>
              <a:rPr lang="en-US" sz="2400" dirty="0" smtClean="0">
                <a:solidFill>
                  <a:srgbClr val="3B6DA5"/>
                </a:solidFill>
              </a:rPr>
              <a:t>3 times/year (Feb., </a:t>
            </a:r>
            <a:r>
              <a:rPr lang="en-US" sz="2400" dirty="0">
                <a:solidFill>
                  <a:srgbClr val="3B6DA5"/>
                </a:solidFill>
              </a:rPr>
              <a:t>May, </a:t>
            </a:r>
            <a:r>
              <a:rPr lang="en-US" sz="2400" dirty="0" smtClean="0">
                <a:solidFill>
                  <a:srgbClr val="3B6DA5"/>
                </a:solidFill>
              </a:rPr>
              <a:t>Sept.); all committees meet on the same day.</a:t>
            </a: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Purpose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identify </a:t>
            </a:r>
            <a:r>
              <a:rPr lang="en-US" sz="2400" dirty="0">
                <a:solidFill>
                  <a:srgbClr val="3B6DA5"/>
                </a:solidFill>
              </a:rPr>
              <a:t>and enhance the linkages between pre-service and in-service training within </a:t>
            </a:r>
            <a:r>
              <a:rPr lang="en-US" sz="2400" dirty="0" smtClean="0">
                <a:solidFill>
                  <a:srgbClr val="3B6DA5"/>
                </a:solidFill>
              </a:rPr>
              <a:t>CalSWEC;</a:t>
            </a:r>
          </a:p>
          <a:p>
            <a:pPr marL="681038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act </a:t>
            </a:r>
            <a:r>
              <a:rPr lang="en-US" sz="2400" dirty="0">
                <a:solidFill>
                  <a:srgbClr val="3B6DA5"/>
                </a:solidFill>
              </a:rPr>
              <a:t>as an advocacy group with CDSS to </a:t>
            </a:r>
            <a:r>
              <a:rPr lang="en-US" sz="2400" dirty="0" smtClean="0">
                <a:solidFill>
                  <a:srgbClr val="3B6DA5"/>
                </a:solidFill>
              </a:rPr>
              <a:t>ensure </a:t>
            </a:r>
            <a:r>
              <a:rPr lang="en-US" sz="2400" dirty="0">
                <a:solidFill>
                  <a:srgbClr val="3B6DA5"/>
                </a:solidFill>
              </a:rPr>
              <a:t>regional and university representation on statewide training issues</a:t>
            </a:r>
            <a:r>
              <a:rPr lang="en-US" sz="2400" dirty="0" smtClean="0">
                <a:solidFill>
                  <a:srgbClr val="3B6DA5"/>
                </a:solidFill>
              </a:rPr>
              <a:t>; </a:t>
            </a:r>
            <a:endParaRPr lang="en-US" sz="28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750589"/>
          </a:xfrm>
        </p:spPr>
        <p:txBody>
          <a:bodyPr>
            <a:noAutofit/>
          </a:bodyPr>
          <a:lstStyle/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act </a:t>
            </a:r>
            <a:r>
              <a:rPr lang="en-US" sz="2400" dirty="0">
                <a:solidFill>
                  <a:srgbClr val="3B6DA5"/>
                </a:solidFill>
              </a:rPr>
              <a:t>as a forum for </a:t>
            </a:r>
            <a:r>
              <a:rPr lang="en-US" sz="2400" dirty="0" smtClean="0">
                <a:solidFill>
                  <a:srgbClr val="3B6DA5"/>
                </a:solidFill>
              </a:rPr>
              <a:t>CDSS and CWDA </a:t>
            </a:r>
            <a:r>
              <a:rPr lang="en-US" sz="2400" dirty="0">
                <a:solidFill>
                  <a:srgbClr val="3B6DA5"/>
                </a:solidFill>
              </a:rPr>
              <a:t>to bring new initiatives and changes into CalSWEC</a:t>
            </a:r>
            <a:r>
              <a:rPr lang="en-US" sz="2400" dirty="0" smtClean="0">
                <a:solidFill>
                  <a:srgbClr val="3B6DA5"/>
                </a:solidFill>
              </a:rPr>
              <a:t>;</a:t>
            </a:r>
            <a:endParaRPr lang="en-US" sz="2400" dirty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act </a:t>
            </a:r>
            <a:r>
              <a:rPr lang="en-US" sz="2400" dirty="0">
                <a:solidFill>
                  <a:srgbClr val="3B6DA5"/>
                </a:solidFill>
              </a:rPr>
              <a:t>as a liaison between the RTAs and the full CalSWEC </a:t>
            </a:r>
            <a:r>
              <a:rPr lang="en-US" sz="2400" dirty="0" smtClean="0">
                <a:solidFill>
                  <a:srgbClr val="3B6DA5"/>
                </a:solidFill>
              </a:rPr>
              <a:t>Board of Directors.</a:t>
            </a: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Attendance: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RTA/IUC/RCFFP/LA </a:t>
            </a:r>
            <a:r>
              <a:rPr lang="en-US" sz="2400" dirty="0">
                <a:solidFill>
                  <a:srgbClr val="3B6DA5"/>
                </a:solidFill>
              </a:rPr>
              <a:t>DCFS Directors attend committees as needed.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Schools </a:t>
            </a:r>
            <a:r>
              <a:rPr lang="en-US" sz="2400" dirty="0">
                <a:solidFill>
                  <a:srgbClr val="3B6DA5"/>
                </a:solidFill>
              </a:rPr>
              <a:t>of </a:t>
            </a:r>
            <a:r>
              <a:rPr lang="en-US" sz="2400" dirty="0" smtClean="0">
                <a:solidFill>
                  <a:srgbClr val="3B6DA5"/>
                </a:solidFill>
              </a:rPr>
              <a:t>social Work</a:t>
            </a:r>
            <a:r>
              <a:rPr lang="en-US" sz="2400" dirty="0">
                <a:solidFill>
                  <a:srgbClr val="3B6DA5"/>
                </a:solidFill>
              </a:rPr>
              <a:t>, </a:t>
            </a:r>
            <a:r>
              <a:rPr lang="en-US" sz="2400" dirty="0" smtClean="0">
                <a:solidFill>
                  <a:srgbClr val="3B6DA5"/>
                </a:solidFill>
              </a:rPr>
              <a:t>CDSS, </a:t>
            </a:r>
            <a:r>
              <a:rPr lang="en-US" sz="2400" dirty="0">
                <a:solidFill>
                  <a:srgbClr val="3B6DA5"/>
                </a:solidFill>
              </a:rPr>
              <a:t>and CWDA have designated seats on the </a:t>
            </a:r>
            <a:r>
              <a:rPr lang="en-US" sz="2400" dirty="0" smtClean="0">
                <a:solidFill>
                  <a:srgbClr val="3B6DA5"/>
                </a:solidFill>
              </a:rPr>
              <a:t>board </a:t>
            </a:r>
            <a:r>
              <a:rPr lang="en-US" sz="2400" dirty="0">
                <a:solidFill>
                  <a:srgbClr val="3B6DA5"/>
                </a:solidFill>
              </a:rPr>
              <a:t>and </a:t>
            </a:r>
            <a:r>
              <a:rPr lang="en-US" sz="2400" dirty="0" smtClean="0">
                <a:solidFill>
                  <a:srgbClr val="3B6DA5"/>
                </a:solidFill>
              </a:rPr>
              <a:t>committees</a:t>
            </a:r>
            <a:r>
              <a:rPr lang="en-US" sz="2400" dirty="0">
                <a:solidFill>
                  <a:srgbClr val="3B6DA5"/>
                </a:solidFill>
              </a:rPr>
              <a:t>.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A </a:t>
            </a:r>
            <a:r>
              <a:rPr lang="en-US" sz="2400" dirty="0">
                <a:solidFill>
                  <a:srgbClr val="3B6DA5"/>
                </a:solidFill>
              </a:rPr>
              <a:t>Deputy Director-level CWDA </a:t>
            </a:r>
            <a:r>
              <a:rPr lang="en-US" sz="2400" dirty="0" smtClean="0">
                <a:solidFill>
                  <a:srgbClr val="3B6DA5"/>
                </a:solidFill>
              </a:rPr>
              <a:t>representative </a:t>
            </a:r>
            <a:r>
              <a:rPr lang="en-US" sz="2400" dirty="0">
                <a:solidFill>
                  <a:srgbClr val="3B6DA5"/>
                </a:solidFill>
              </a:rPr>
              <a:t>participates in the Child Welfare </a:t>
            </a:r>
            <a:r>
              <a:rPr lang="en-US" sz="2400" dirty="0" smtClean="0">
                <a:solidFill>
                  <a:srgbClr val="3B6DA5"/>
                </a:solidFill>
              </a:rPr>
              <a:t>Committee and another committee of their choice.</a:t>
            </a:r>
            <a:endParaRPr lang="en-US" sz="2400" dirty="0">
              <a:solidFill>
                <a:srgbClr val="3B6DA5"/>
              </a:solidFill>
            </a:endParaRPr>
          </a:p>
          <a:p>
            <a:pPr marL="393192" lvl="1" indent="0">
              <a:buClr>
                <a:srgbClr val="D14F2A"/>
              </a:buClr>
              <a:buNone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09728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3B6DA5"/>
                </a:solidFill>
              </a:rPr>
              <a:t>Statewide Training and Education Committee </a:t>
            </a:r>
            <a:r>
              <a:rPr lang="en-US" sz="2400" b="1" dirty="0" smtClean="0">
                <a:solidFill>
                  <a:srgbClr val="3B6DA5"/>
                </a:solidFill>
              </a:rPr>
              <a:t/>
            </a:r>
            <a:br>
              <a:rPr lang="en-US" sz="2400" b="1" dirty="0" smtClean="0">
                <a:solidFill>
                  <a:srgbClr val="3B6DA5"/>
                </a:solidFill>
              </a:rPr>
            </a:br>
            <a:r>
              <a:rPr lang="en-US" sz="2400" b="1" dirty="0" smtClean="0">
                <a:solidFill>
                  <a:srgbClr val="3B6DA5"/>
                </a:solidFill>
              </a:rPr>
              <a:t>(</a:t>
            </a:r>
            <a:r>
              <a:rPr lang="en-US" sz="2400" b="1" dirty="0">
                <a:solidFill>
                  <a:srgbClr val="3B6DA5"/>
                </a:solidFill>
              </a:rPr>
              <a:t>STEC)</a:t>
            </a: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Frequency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r>
              <a:rPr lang="en-US" sz="2400" dirty="0">
                <a:solidFill>
                  <a:srgbClr val="3B6DA5"/>
                </a:solidFill>
              </a:rPr>
              <a:t>Quarterly</a:t>
            </a: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Purpose: </a:t>
            </a: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set </a:t>
            </a:r>
            <a:r>
              <a:rPr lang="en-US" sz="2400" dirty="0">
                <a:solidFill>
                  <a:srgbClr val="3B6DA5"/>
                </a:solidFill>
              </a:rPr>
              <a:t>standards for statewide public child welfare training and coordinate their </a:t>
            </a:r>
            <a:r>
              <a:rPr lang="en-US" sz="2400" dirty="0" smtClean="0">
                <a:solidFill>
                  <a:srgbClr val="3B6DA5"/>
                </a:solidFill>
              </a:rPr>
              <a:t>implementation on </a:t>
            </a:r>
            <a:r>
              <a:rPr lang="en-US" sz="2400" dirty="0">
                <a:solidFill>
                  <a:srgbClr val="3B6DA5"/>
                </a:solidFill>
              </a:rPr>
              <a:t>behalf of, and in consultation with, CalSWEC/CDSS/CWDA/the RTAs and IUC/LA DCFS Training </a:t>
            </a:r>
            <a:r>
              <a:rPr lang="en-US" sz="2400" dirty="0" smtClean="0">
                <a:solidFill>
                  <a:srgbClr val="3B6DA5"/>
                </a:solidFill>
              </a:rPr>
              <a:t>Unit/RCFFP.</a:t>
            </a:r>
          </a:p>
          <a:p>
            <a:pPr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endParaRPr lang="en-US" sz="2000" dirty="0">
              <a:solidFill>
                <a:srgbClr val="3B6DA5"/>
              </a:solidFill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979189"/>
          </a:xfrm>
        </p:spPr>
        <p:txBody>
          <a:bodyPr>
            <a:noAutofit/>
          </a:bodyPr>
          <a:lstStyle/>
          <a:p>
            <a:pPr marL="109728" lvl="1" indent="0">
              <a:spcBef>
                <a:spcPts val="400"/>
              </a:spcBef>
              <a:buClr>
                <a:srgbClr val="D14F2A"/>
              </a:buClr>
              <a:buSzPct val="100000"/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Attendance: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Directors </a:t>
            </a:r>
            <a:r>
              <a:rPr lang="en-US" sz="1800" dirty="0">
                <a:solidFill>
                  <a:srgbClr val="3B6DA5"/>
                </a:solidFill>
              </a:rPr>
              <a:t>and designees from </a:t>
            </a:r>
            <a:r>
              <a:rPr lang="en-US" sz="1800" dirty="0" smtClean="0">
                <a:solidFill>
                  <a:srgbClr val="3B6DA5"/>
                </a:solidFill>
              </a:rPr>
              <a:t>RTAs/IUC/LADCFS/CalSWEC/ RCFFP</a:t>
            </a:r>
            <a:r>
              <a:rPr lang="en-US" sz="1800" dirty="0">
                <a:solidFill>
                  <a:srgbClr val="3B6DA5"/>
                </a:solidFill>
              </a:rPr>
              <a:t>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>
                <a:solidFill>
                  <a:srgbClr val="3B6DA5"/>
                </a:solidFill>
              </a:rPr>
              <a:t>CalSWEC;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>
                <a:solidFill>
                  <a:srgbClr val="3B6DA5"/>
                </a:solidFill>
              </a:rPr>
              <a:t>CWDA Regional Children’s Committee representatives;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>
                <a:solidFill>
                  <a:srgbClr val="3B6DA5"/>
                </a:solidFill>
              </a:rPr>
              <a:t>CDSS;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County </a:t>
            </a:r>
            <a:r>
              <a:rPr lang="en-US" sz="1800" dirty="0">
                <a:solidFill>
                  <a:srgbClr val="3B6DA5"/>
                </a:solidFill>
              </a:rPr>
              <a:t>staff development personnel;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Title </a:t>
            </a:r>
            <a:r>
              <a:rPr lang="en-US" sz="1800" dirty="0">
                <a:solidFill>
                  <a:srgbClr val="3B6DA5"/>
                </a:solidFill>
              </a:rPr>
              <a:t>IV-E </a:t>
            </a:r>
            <a:r>
              <a:rPr lang="en-US" sz="1800" dirty="0" smtClean="0">
                <a:solidFill>
                  <a:srgbClr val="3B6DA5"/>
                </a:solidFill>
              </a:rPr>
              <a:t>Stipend Program Project Coordinators</a:t>
            </a:r>
            <a:r>
              <a:rPr lang="en-US" sz="1800" dirty="0">
                <a:solidFill>
                  <a:srgbClr val="3B6DA5"/>
                </a:solidFill>
              </a:rPr>
              <a:t>;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Caregiver Training representatives</a:t>
            </a:r>
            <a:r>
              <a:rPr lang="en-US" sz="1800" dirty="0">
                <a:solidFill>
                  <a:srgbClr val="3B6DA5"/>
                </a:solidFill>
              </a:rPr>
              <a:t>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CASA </a:t>
            </a:r>
            <a:r>
              <a:rPr lang="en-US" sz="1800" dirty="0">
                <a:solidFill>
                  <a:srgbClr val="3B6DA5"/>
                </a:solidFill>
              </a:rPr>
              <a:t>representatives;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State </a:t>
            </a:r>
            <a:r>
              <a:rPr lang="en-US" sz="1800" dirty="0">
                <a:solidFill>
                  <a:srgbClr val="3B6DA5"/>
                </a:solidFill>
              </a:rPr>
              <a:t>Adoptions representatives;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CFPIC </a:t>
            </a:r>
            <a:r>
              <a:rPr lang="en-US" sz="1800" dirty="0">
                <a:solidFill>
                  <a:srgbClr val="3B6DA5"/>
                </a:solidFill>
              </a:rPr>
              <a:t>representatives; </a:t>
            </a: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1800" dirty="0" smtClean="0">
                <a:solidFill>
                  <a:srgbClr val="3B6DA5"/>
                </a:solidFill>
              </a:rPr>
              <a:t>Others </a:t>
            </a:r>
            <a:r>
              <a:rPr lang="en-US" sz="1800" dirty="0">
                <a:solidFill>
                  <a:srgbClr val="3B6DA5"/>
                </a:solidFill>
              </a:rPr>
              <a:t>as designated by the STEC Charter.  </a:t>
            </a:r>
          </a:p>
          <a:p>
            <a:pPr marL="457200" indent="-3175">
              <a:buNone/>
            </a:pPr>
            <a:r>
              <a:rPr lang="en-US" sz="1800" dirty="0" smtClean="0">
                <a:solidFill>
                  <a:srgbClr val="3B6DA5"/>
                </a:solidFill>
              </a:rPr>
              <a:t>County </a:t>
            </a:r>
            <a:r>
              <a:rPr lang="en-US" sz="1800" dirty="0">
                <a:solidFill>
                  <a:srgbClr val="3B6DA5"/>
                </a:solidFill>
              </a:rPr>
              <a:t>representatives are approved via CWDA </a:t>
            </a:r>
            <a:r>
              <a:rPr lang="en-US" sz="1800" dirty="0" smtClean="0">
                <a:solidFill>
                  <a:srgbClr val="3B6DA5"/>
                </a:solidFill>
              </a:rPr>
              <a:t>Children’s Committee </a:t>
            </a:r>
            <a:r>
              <a:rPr lang="en-US" sz="1800" dirty="0">
                <a:solidFill>
                  <a:srgbClr val="3B6DA5"/>
                </a:solidFill>
              </a:rPr>
              <a:t>Regional </a:t>
            </a:r>
            <a:r>
              <a:rPr lang="en-US" sz="1800" dirty="0" smtClean="0">
                <a:solidFill>
                  <a:srgbClr val="3B6DA5"/>
                </a:solidFill>
              </a:rPr>
              <a:t>Subcommittees.</a:t>
            </a:r>
            <a:endParaRPr lang="en-US" sz="18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36958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Subcommittee of STEC</a:t>
            </a:r>
          </a:p>
          <a:p>
            <a:pPr marL="109728" indent="0" algn="ctr">
              <a:spcAft>
                <a:spcPts val="600"/>
              </a:spcAft>
              <a:buClr>
                <a:srgbClr val="D14F2A"/>
              </a:buClr>
              <a:buSzPct val="100000"/>
              <a:buNone/>
            </a:pPr>
            <a:r>
              <a:rPr lang="en-US" sz="2400" b="1" dirty="0">
                <a:solidFill>
                  <a:srgbClr val="3B6DA5"/>
                </a:solidFill>
              </a:rPr>
              <a:t>Content Development Oversight Group (CDOG</a:t>
            </a:r>
            <a:r>
              <a:rPr lang="en-US" sz="2400" b="1" dirty="0" smtClean="0">
                <a:solidFill>
                  <a:srgbClr val="3B6DA5"/>
                </a:solidFill>
              </a:rPr>
              <a:t>)</a:t>
            </a:r>
          </a:p>
          <a:p>
            <a:pPr marL="457200" indent="-347663">
              <a:spcAft>
                <a:spcPts val="600"/>
              </a:spcAft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Frequency: </a:t>
            </a:r>
            <a:r>
              <a:rPr lang="en-US" sz="2400" dirty="0" smtClean="0">
                <a:solidFill>
                  <a:srgbClr val="3B6DA5"/>
                </a:solidFill>
              </a:rPr>
              <a:t>2 times/year in-person; </a:t>
            </a:r>
            <a:r>
              <a:rPr lang="en-US" sz="2400" dirty="0">
                <a:solidFill>
                  <a:srgbClr val="3B6DA5"/>
                </a:solidFill>
              </a:rPr>
              <a:t>monthly via conference call/web conference.</a:t>
            </a: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Purpose: </a:t>
            </a:r>
          </a:p>
          <a:p>
            <a:pPr marL="681038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oversee </a:t>
            </a:r>
            <a:r>
              <a:rPr lang="en-US" sz="2400" dirty="0">
                <a:solidFill>
                  <a:srgbClr val="3B6DA5"/>
                </a:solidFill>
              </a:rPr>
              <a:t>the development and revision of statewide curriculum products, including the Common Core Curricula. </a:t>
            </a:r>
            <a:r>
              <a:rPr lang="en-US" sz="2400" dirty="0" smtClean="0">
                <a:solidFill>
                  <a:srgbClr val="3B6DA5"/>
                </a:solidFill>
              </a:rPr>
              <a:t>STEC </a:t>
            </a:r>
            <a:r>
              <a:rPr lang="en-US" sz="2400" dirty="0">
                <a:solidFill>
                  <a:srgbClr val="3B6DA5"/>
                </a:solidFill>
              </a:rPr>
              <a:t>provides guidance and approves final products.</a:t>
            </a:r>
          </a:p>
          <a:p>
            <a:pPr marL="109728" indent="0">
              <a:buClr>
                <a:srgbClr val="D14F2A"/>
              </a:buClr>
              <a:buNone/>
            </a:pP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SzPct val="100000"/>
              <a:buNone/>
            </a:pPr>
            <a:endParaRPr lang="en-US" sz="2400" b="1" i="1" dirty="0" smtClean="0">
              <a:solidFill>
                <a:srgbClr val="3B6DA5"/>
              </a:solidFill>
            </a:endParaRPr>
          </a:p>
          <a:p>
            <a:pPr marL="109728" indent="0" algn="ctr">
              <a:buClr>
                <a:srgbClr val="D14F2A"/>
              </a:buClr>
              <a:buSzPct val="100000"/>
              <a:buNone/>
            </a:pPr>
            <a:endParaRPr lang="en-US" sz="2400" b="1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14098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Attendance:</a:t>
            </a: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>
                <a:solidFill>
                  <a:srgbClr val="3B6DA5"/>
                </a:solidFill>
              </a:rPr>
              <a:t>Directors and/or designees from RTAs/IUC/LA </a:t>
            </a:r>
            <a:r>
              <a:rPr lang="en-US" sz="2400" dirty="0" smtClean="0">
                <a:solidFill>
                  <a:srgbClr val="3B6DA5"/>
                </a:solidFill>
              </a:rPr>
              <a:t>DCFS/CalSWEC;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CWDA </a:t>
            </a:r>
            <a:r>
              <a:rPr lang="en-US" sz="2400" dirty="0">
                <a:solidFill>
                  <a:srgbClr val="3B6DA5"/>
                </a:solidFill>
              </a:rPr>
              <a:t>Children’s Committee representatives from STEC;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CDSS</a:t>
            </a:r>
            <a:r>
              <a:rPr lang="en-US" sz="2400" dirty="0">
                <a:solidFill>
                  <a:srgbClr val="3B6DA5"/>
                </a:solidFill>
              </a:rPr>
              <a:t>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County </a:t>
            </a:r>
            <a:r>
              <a:rPr lang="en-US" sz="2400" dirty="0">
                <a:solidFill>
                  <a:srgbClr val="3B6DA5"/>
                </a:solidFill>
              </a:rPr>
              <a:t>staff development staff;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Other </a:t>
            </a:r>
            <a:r>
              <a:rPr lang="en-US" sz="2400" dirty="0">
                <a:solidFill>
                  <a:srgbClr val="3B6DA5"/>
                </a:solidFill>
              </a:rPr>
              <a:t>STEC members as needed;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1038" lvl="1">
              <a:buClr>
                <a:srgbClr val="D14F2A"/>
              </a:buClr>
              <a:buSzPct val="10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Content </a:t>
            </a:r>
            <a:r>
              <a:rPr lang="en-US" sz="2400" dirty="0">
                <a:solidFill>
                  <a:srgbClr val="3B6DA5"/>
                </a:solidFill>
              </a:rPr>
              <a:t>experts as needed</a:t>
            </a:r>
            <a:r>
              <a:rPr lang="en-US" sz="2400" dirty="0" smtClean="0">
                <a:solidFill>
                  <a:srgbClr val="3B6DA5"/>
                </a:solidFill>
              </a:rPr>
              <a:t>.</a:t>
            </a:r>
            <a:r>
              <a:rPr lang="en-US" sz="2400" b="1" i="1" dirty="0" smtClean="0">
                <a:solidFill>
                  <a:srgbClr val="3B6DA5"/>
                </a:solidFill>
              </a:rPr>
              <a:t> </a:t>
            </a:r>
            <a:endParaRPr lang="en-US" sz="2400" b="1" i="1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75058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Subcommittee of STEC</a:t>
            </a:r>
          </a:p>
          <a:p>
            <a:pPr marL="109728" indent="0" algn="ctr">
              <a:spcAft>
                <a:spcPts val="600"/>
              </a:spcAft>
              <a:buClr>
                <a:srgbClr val="D14F2A"/>
              </a:buClr>
              <a:buSzPct val="100000"/>
              <a:buNone/>
            </a:pPr>
            <a:r>
              <a:rPr lang="en-US" sz="2400" b="1" dirty="0" smtClean="0">
                <a:solidFill>
                  <a:srgbClr val="3B6DA5"/>
                </a:solidFill>
              </a:rPr>
              <a:t>Macro Evaluation Team</a:t>
            </a: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Frequency: </a:t>
            </a:r>
            <a:r>
              <a:rPr lang="en-US" sz="2400" dirty="0" smtClean="0">
                <a:solidFill>
                  <a:srgbClr val="3B6DA5"/>
                </a:solidFill>
              </a:rPr>
              <a:t>2 times/year, with interim webinars.</a:t>
            </a: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Purpose: </a:t>
            </a:r>
          </a:p>
          <a:p>
            <a:pPr marL="682625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develop </a:t>
            </a:r>
            <a:r>
              <a:rPr lang="en-US" sz="2400" dirty="0">
                <a:solidFill>
                  <a:srgbClr val="3B6DA5"/>
                </a:solidFill>
              </a:rPr>
              <a:t>and implement strategic plans for a coordinated method to evaluate training;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develop </a:t>
            </a:r>
            <a:r>
              <a:rPr lang="en-US" sz="2400" dirty="0">
                <a:solidFill>
                  <a:srgbClr val="3B6DA5"/>
                </a:solidFill>
              </a:rPr>
              <a:t>and implement tools to improve evaluation, such as a bank of knowledge test items;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2625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identify </a:t>
            </a:r>
            <a:r>
              <a:rPr lang="en-US" sz="2400" dirty="0">
                <a:solidFill>
                  <a:srgbClr val="3B6DA5"/>
                </a:solidFill>
              </a:rPr>
              <a:t>technical assistance needs for counties and RTAs/IUC/RCFFP/LA DCFS; </a:t>
            </a: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685800" lvl="2">
              <a:spcBef>
                <a:spcPts val="400"/>
              </a:spcBef>
              <a:spcAft>
                <a:spcPts val="600"/>
              </a:spcAft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To coordinate </a:t>
            </a:r>
            <a:r>
              <a:rPr lang="en-US" sz="2200" dirty="0">
                <a:solidFill>
                  <a:srgbClr val="3B6DA5"/>
                </a:solidFill>
              </a:rPr>
              <a:t>and provide such technical assistance</a:t>
            </a:r>
            <a:r>
              <a:rPr lang="en-US" sz="2200" dirty="0" smtClean="0">
                <a:solidFill>
                  <a:srgbClr val="3B6DA5"/>
                </a:solidFill>
              </a:rPr>
              <a:t>;</a:t>
            </a:r>
          </a:p>
          <a:p>
            <a:pPr marL="685800" lvl="2">
              <a:spcBef>
                <a:spcPts val="400"/>
              </a:spcBef>
              <a:spcAft>
                <a:spcPts val="1200"/>
              </a:spcAft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To facilitate </a:t>
            </a:r>
            <a:r>
              <a:rPr lang="en-US" sz="2200" dirty="0">
                <a:solidFill>
                  <a:srgbClr val="3B6DA5"/>
                </a:solidFill>
              </a:rPr>
              <a:t>exchange of information and knowledge about evaluation of </a:t>
            </a:r>
            <a:r>
              <a:rPr lang="en-US" sz="2200" dirty="0" smtClean="0">
                <a:solidFill>
                  <a:srgbClr val="3B6DA5"/>
                </a:solidFill>
              </a:rPr>
              <a:t>training.</a:t>
            </a:r>
          </a:p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200" b="1" i="1" dirty="0" smtClean="0">
                <a:solidFill>
                  <a:srgbClr val="3B6DA5"/>
                </a:solidFill>
              </a:rPr>
              <a:t>Attendance</a:t>
            </a:r>
            <a:r>
              <a:rPr lang="en-US" sz="2200" b="1" i="1" dirty="0">
                <a:solidFill>
                  <a:srgbClr val="3B6DA5"/>
                </a:solidFill>
              </a:rPr>
              <a:t>:</a:t>
            </a: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>
                <a:solidFill>
                  <a:srgbClr val="3B6DA5"/>
                </a:solidFill>
              </a:rPr>
              <a:t>Directors and/or designees from RTAs/IUC/LA </a:t>
            </a:r>
            <a:r>
              <a:rPr lang="en-US" sz="2200" dirty="0" smtClean="0">
                <a:solidFill>
                  <a:srgbClr val="3B6DA5"/>
                </a:solidFill>
              </a:rPr>
              <a:t>DCFS/CalSWEC; </a:t>
            </a:r>
            <a:endParaRPr lang="en-US" sz="2200" dirty="0" smtClean="0">
              <a:solidFill>
                <a:srgbClr val="3B6DA5"/>
              </a:solidFill>
            </a:endParaRP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CalSWEC</a:t>
            </a:r>
            <a:r>
              <a:rPr lang="en-US" sz="2200" dirty="0">
                <a:solidFill>
                  <a:srgbClr val="3B6DA5"/>
                </a:solidFill>
              </a:rPr>
              <a:t>; </a:t>
            </a:r>
            <a:endParaRPr lang="en-US" sz="2200" dirty="0" smtClean="0">
              <a:solidFill>
                <a:srgbClr val="3B6DA5"/>
              </a:solidFill>
            </a:endParaRP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CWDA </a:t>
            </a:r>
            <a:r>
              <a:rPr lang="en-US" sz="2200" dirty="0">
                <a:solidFill>
                  <a:srgbClr val="3B6DA5"/>
                </a:solidFill>
              </a:rPr>
              <a:t>Children’s Committee representatives; </a:t>
            </a:r>
            <a:endParaRPr lang="en-US" sz="2200" dirty="0" smtClean="0">
              <a:solidFill>
                <a:srgbClr val="3B6DA5"/>
              </a:solidFill>
            </a:endParaRP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CDSS</a:t>
            </a:r>
            <a:r>
              <a:rPr lang="en-US" sz="2200" dirty="0">
                <a:solidFill>
                  <a:srgbClr val="3B6DA5"/>
                </a:solidFill>
              </a:rPr>
              <a:t>; </a:t>
            </a:r>
            <a:endParaRPr lang="en-US" sz="2200" dirty="0" smtClean="0">
              <a:solidFill>
                <a:srgbClr val="3B6DA5"/>
              </a:solidFill>
            </a:endParaRP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County </a:t>
            </a:r>
            <a:r>
              <a:rPr lang="en-US" sz="2200" dirty="0">
                <a:solidFill>
                  <a:srgbClr val="3B6DA5"/>
                </a:solidFill>
              </a:rPr>
              <a:t>staff development staff; </a:t>
            </a:r>
            <a:endParaRPr lang="en-US" sz="2200" dirty="0" smtClean="0">
              <a:solidFill>
                <a:srgbClr val="3B6DA5"/>
              </a:solidFill>
            </a:endParaRPr>
          </a:p>
          <a:p>
            <a:pPr marL="739775" lvl="2" indent="-28257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200" dirty="0" smtClean="0">
                <a:solidFill>
                  <a:srgbClr val="3B6DA5"/>
                </a:solidFill>
              </a:rPr>
              <a:t>Other </a:t>
            </a:r>
            <a:r>
              <a:rPr lang="en-US" sz="2200" dirty="0">
                <a:solidFill>
                  <a:srgbClr val="3B6DA5"/>
                </a:solidFill>
              </a:rPr>
              <a:t>STEC members as needed.</a:t>
            </a: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Subcommittee of STEC</a:t>
            </a:r>
          </a:p>
          <a:p>
            <a:pPr marL="109728" indent="0" algn="ctr">
              <a:buNone/>
            </a:pPr>
            <a:r>
              <a:rPr lang="en-US" sz="2400" b="1" dirty="0">
                <a:solidFill>
                  <a:srgbClr val="3B6DA5"/>
                </a:solidFill>
              </a:rPr>
              <a:t>CWS/CMS Training Curriculum Alignment Team (TCAT)</a:t>
            </a: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Frequency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r>
              <a:rPr lang="en-US" sz="2400" dirty="0" smtClean="0">
                <a:solidFill>
                  <a:srgbClr val="3B6DA5"/>
                </a:solidFill>
              </a:rPr>
              <a:t>Quarterly</a:t>
            </a:r>
            <a:endParaRPr lang="en-US" sz="24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Purpose: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5800" lvl="1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address </a:t>
            </a:r>
            <a:r>
              <a:rPr lang="en-US" sz="2400" dirty="0">
                <a:solidFill>
                  <a:srgbClr val="3B6DA5"/>
                </a:solidFill>
              </a:rPr>
              <a:t>training and curricular issues for CWS/CMS training, including updates to new user training and meeting training needs for new versions of </a:t>
            </a:r>
            <a:r>
              <a:rPr lang="en-US" sz="2400" dirty="0" smtClean="0">
                <a:solidFill>
                  <a:srgbClr val="3B6DA5"/>
                </a:solidFill>
              </a:rPr>
              <a:t>CWS/CMS.</a:t>
            </a:r>
          </a:p>
          <a:p>
            <a:pPr marL="397319" lvl="1" indent="0">
              <a:spcAft>
                <a:spcPts val="600"/>
              </a:spcAft>
              <a:buClr>
                <a:srgbClr val="D14F2A"/>
              </a:buClr>
              <a:buNone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52907" lvl="1" indent="-255588">
              <a:buClr>
                <a:srgbClr val="D14F2A"/>
              </a:buClr>
              <a:buFont typeface="Wingdings 3" pitchFamily="18" charset="2"/>
              <a:buChar char="}"/>
            </a:pPr>
            <a:endParaRPr lang="en-US" sz="2200" dirty="0">
              <a:solidFill>
                <a:srgbClr val="3B6DA5"/>
              </a:solidFill>
            </a:endParaRPr>
          </a:p>
          <a:p>
            <a:pPr marL="109728" indent="0">
              <a:buClr>
                <a:srgbClr val="D14F2A"/>
              </a:buClr>
              <a:buNone/>
            </a:pPr>
            <a:endParaRPr lang="en-US" sz="2400" b="1" i="1" dirty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Attendance:</a:t>
            </a:r>
          </a:p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400" dirty="0" smtClean="0">
                <a:solidFill>
                  <a:srgbClr val="3B6DA5"/>
                </a:solidFill>
              </a:rPr>
              <a:t>Reports to STEC via CDOG, convened </a:t>
            </a:r>
            <a:r>
              <a:rPr lang="en-US" sz="2400" dirty="0">
                <a:solidFill>
                  <a:srgbClr val="3B6DA5"/>
                </a:solidFill>
              </a:rPr>
              <a:t>by </a:t>
            </a:r>
            <a:r>
              <a:rPr lang="en-US" sz="2400" dirty="0" smtClean="0">
                <a:solidFill>
                  <a:srgbClr val="3B6DA5"/>
                </a:solidFill>
              </a:rPr>
              <a:t>CalSWEC, </a:t>
            </a:r>
            <a:r>
              <a:rPr lang="en-US" sz="2400" dirty="0">
                <a:solidFill>
                  <a:srgbClr val="3B6DA5"/>
                </a:solidFill>
              </a:rPr>
              <a:t>and co-chaired by Northern and Central RTA: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3" defTabSz="74612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400" dirty="0" smtClean="0">
                <a:solidFill>
                  <a:srgbClr val="3B6DA5"/>
                </a:solidFill>
              </a:rPr>
              <a:t>RTA </a:t>
            </a:r>
            <a:r>
              <a:rPr lang="en-US" sz="2400" dirty="0">
                <a:solidFill>
                  <a:srgbClr val="3B6DA5"/>
                </a:solidFill>
              </a:rPr>
              <a:t>CWS/CMS </a:t>
            </a:r>
            <a:r>
              <a:rPr lang="en-US" sz="2400" dirty="0" smtClean="0">
                <a:solidFill>
                  <a:srgbClr val="3B6DA5"/>
                </a:solidFill>
              </a:rPr>
              <a:t>staff; </a:t>
            </a:r>
          </a:p>
          <a:p>
            <a:pPr marL="685800" lvl="3" defTabSz="74612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400" dirty="0" smtClean="0">
                <a:solidFill>
                  <a:srgbClr val="3B6DA5"/>
                </a:solidFill>
              </a:rPr>
              <a:t>CDSS; </a:t>
            </a:r>
          </a:p>
          <a:p>
            <a:pPr marL="685800" lvl="3" defTabSz="74612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400" dirty="0" smtClean="0">
                <a:solidFill>
                  <a:srgbClr val="3B6DA5"/>
                </a:solidFill>
              </a:rPr>
              <a:t>Office </a:t>
            </a:r>
            <a:r>
              <a:rPr lang="en-US" sz="2400" dirty="0">
                <a:solidFill>
                  <a:srgbClr val="3B6DA5"/>
                </a:solidFill>
              </a:rPr>
              <a:t>of Systems Integration (OSI</a:t>
            </a:r>
            <a:r>
              <a:rPr lang="en-US" sz="2400" dirty="0" smtClean="0">
                <a:solidFill>
                  <a:srgbClr val="3B6DA5"/>
                </a:solidFill>
              </a:rPr>
              <a:t>); </a:t>
            </a:r>
          </a:p>
          <a:p>
            <a:pPr marL="685800" lvl="3" defTabSz="746125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r>
              <a:rPr lang="en-US" sz="2400" dirty="0" smtClean="0">
                <a:solidFill>
                  <a:srgbClr val="3B6DA5"/>
                </a:solidFill>
              </a:rPr>
              <a:t>County </a:t>
            </a:r>
            <a:r>
              <a:rPr lang="en-US" sz="2400" dirty="0">
                <a:solidFill>
                  <a:srgbClr val="3B6DA5"/>
                </a:solidFill>
              </a:rPr>
              <a:t>staff.</a:t>
            </a: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This information is intended to:</a:t>
            </a:r>
          </a:p>
          <a:p>
            <a:pPr marL="682625" indent="-231775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Articulate the value and roles of California’s university-based regional child welfare training system;</a:t>
            </a:r>
          </a:p>
          <a:p>
            <a:pPr marL="682625" indent="-231775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Inform the public of the coordinated </a:t>
            </a:r>
            <a:r>
              <a:rPr lang="en-US" dirty="0">
                <a:solidFill>
                  <a:srgbClr val="3B6DA5"/>
                </a:solidFill>
              </a:rPr>
              <a:t>training </a:t>
            </a:r>
            <a:r>
              <a:rPr lang="en-US" dirty="0" smtClean="0">
                <a:solidFill>
                  <a:srgbClr val="3B6DA5"/>
                </a:solidFill>
              </a:rPr>
              <a:t>system’s values and operations;</a:t>
            </a:r>
          </a:p>
          <a:p>
            <a:pPr marL="682625" indent="-231775"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Guide the coordinating partners in their work together.</a:t>
            </a:r>
          </a:p>
          <a:p>
            <a:pPr marL="0" indent="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Subcommittee of STEC</a:t>
            </a:r>
          </a:p>
          <a:p>
            <a:pPr marL="109728" indent="0" algn="ctr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3B6DA5"/>
                </a:solidFill>
              </a:rPr>
              <a:t>Technology and Learning Committee</a:t>
            </a:r>
          </a:p>
          <a:p>
            <a:pPr marL="457200" indent="-347663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Frequency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r>
              <a:rPr lang="en-US" sz="2400" dirty="0">
                <a:solidFill>
                  <a:srgbClr val="3B6DA5"/>
                </a:solidFill>
              </a:rPr>
              <a:t>Convenes via technology every 2 months.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Purpose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To support </a:t>
            </a:r>
            <a:r>
              <a:rPr lang="en-US" sz="2400" dirty="0">
                <a:solidFill>
                  <a:srgbClr val="3B6DA5"/>
                </a:solidFill>
              </a:rPr>
              <a:t>the CDSS, CalSWEC, the schools of social work, the </a:t>
            </a:r>
            <a:r>
              <a:rPr lang="en-US" sz="2400" dirty="0" smtClean="0">
                <a:solidFill>
                  <a:srgbClr val="3B6DA5"/>
                </a:solidFill>
              </a:rPr>
              <a:t>Regional Training Academies</a:t>
            </a:r>
            <a:r>
              <a:rPr lang="en-US" sz="2400" dirty="0">
                <a:solidFill>
                  <a:srgbClr val="3B6DA5"/>
                </a:solidFill>
              </a:rPr>
              <a:t>, and </a:t>
            </a:r>
            <a:r>
              <a:rPr lang="en-US" sz="2400" dirty="0" smtClean="0">
                <a:solidFill>
                  <a:srgbClr val="3B6DA5"/>
                </a:solidFill>
              </a:rPr>
              <a:t>California counties to </a:t>
            </a:r>
            <a:r>
              <a:rPr lang="en-US" sz="2400" dirty="0">
                <a:solidFill>
                  <a:srgbClr val="3B6DA5"/>
                </a:solidFill>
              </a:rPr>
              <a:t>develop and deliver education materials and training that is </a:t>
            </a:r>
            <a:r>
              <a:rPr lang="en-US" sz="2400" dirty="0" smtClean="0">
                <a:solidFill>
                  <a:srgbClr val="3B6DA5"/>
                </a:solidFill>
              </a:rPr>
              <a:t>(a) responsive to partners </a:t>
            </a:r>
            <a:r>
              <a:rPr lang="en-US" sz="2400" dirty="0">
                <a:solidFill>
                  <a:srgbClr val="3B6DA5"/>
                </a:solidFill>
              </a:rPr>
              <a:t>and </a:t>
            </a:r>
            <a:r>
              <a:rPr lang="en-US" sz="2400" dirty="0" smtClean="0">
                <a:solidFill>
                  <a:srgbClr val="3B6DA5"/>
                </a:solidFill>
              </a:rPr>
              <a:t>(b) uses </a:t>
            </a:r>
            <a:r>
              <a:rPr lang="en-US" sz="2400" dirty="0">
                <a:solidFill>
                  <a:srgbClr val="3B6DA5"/>
                </a:solidFill>
              </a:rPr>
              <a:t>various </a:t>
            </a:r>
            <a:r>
              <a:rPr lang="en-US" sz="2400" dirty="0" smtClean="0">
                <a:solidFill>
                  <a:srgbClr val="3B6DA5"/>
                </a:solidFill>
              </a:rPr>
              <a:t>technology modalities to </a:t>
            </a:r>
            <a:r>
              <a:rPr lang="en-US" sz="2400" dirty="0">
                <a:solidFill>
                  <a:srgbClr val="3B6DA5"/>
                </a:solidFill>
              </a:rPr>
              <a:t>deliver </a:t>
            </a:r>
            <a:r>
              <a:rPr lang="en-US" sz="2400" dirty="0" smtClean="0">
                <a:solidFill>
                  <a:srgbClr val="3B6DA5"/>
                </a:solidFill>
              </a:rPr>
              <a:t>high-quality education statewide</a:t>
            </a:r>
            <a:r>
              <a:rPr lang="en-US" sz="2400" dirty="0">
                <a:solidFill>
                  <a:srgbClr val="3B6DA5"/>
                </a:solidFill>
              </a:rPr>
              <a:t>.</a:t>
            </a:r>
            <a:endParaRPr lang="en-US" sz="24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400" b="1" i="1" dirty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Attendance</a:t>
            </a:r>
            <a:r>
              <a:rPr lang="en-US" sz="2400" b="1" i="1" dirty="0">
                <a:solidFill>
                  <a:srgbClr val="3B6DA5"/>
                </a:solidFill>
              </a:rPr>
              <a:t>:</a:t>
            </a: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>
                <a:solidFill>
                  <a:srgbClr val="3B6DA5"/>
                </a:solidFill>
              </a:rPr>
              <a:t>Directors and/or designees from RTAs/IUC/LA DCFS/RCFFP;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CalSWEC</a:t>
            </a:r>
            <a:r>
              <a:rPr lang="en-US" sz="2400" dirty="0">
                <a:solidFill>
                  <a:srgbClr val="3B6DA5"/>
                </a:solidFill>
              </a:rPr>
              <a:t>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Title </a:t>
            </a:r>
            <a:r>
              <a:rPr lang="en-US" sz="2400" dirty="0">
                <a:solidFill>
                  <a:srgbClr val="3B6DA5"/>
                </a:solidFill>
              </a:rPr>
              <a:t>IV-E </a:t>
            </a:r>
            <a:r>
              <a:rPr lang="en-US" sz="2400" dirty="0" smtClean="0">
                <a:solidFill>
                  <a:srgbClr val="3B6DA5"/>
                </a:solidFill>
              </a:rPr>
              <a:t>Stipend Program </a:t>
            </a:r>
            <a:r>
              <a:rPr lang="en-US" sz="2400" dirty="0">
                <a:solidFill>
                  <a:srgbClr val="3B6DA5"/>
                </a:solidFill>
              </a:rPr>
              <a:t>representatives from universities;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CDSS</a:t>
            </a:r>
            <a:r>
              <a:rPr lang="en-US" sz="2400" dirty="0">
                <a:solidFill>
                  <a:srgbClr val="3B6DA5"/>
                </a:solidFill>
              </a:rPr>
              <a:t>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County </a:t>
            </a:r>
            <a:r>
              <a:rPr lang="en-US" sz="2400" dirty="0">
                <a:solidFill>
                  <a:srgbClr val="3B6DA5"/>
                </a:solidFill>
              </a:rPr>
              <a:t>staff development staff; </a:t>
            </a:r>
            <a:endParaRPr lang="en-US" sz="2400" dirty="0" smtClean="0">
              <a:solidFill>
                <a:srgbClr val="3B6DA5"/>
              </a:solidFill>
            </a:endParaRPr>
          </a:p>
          <a:p>
            <a:pPr marL="685800" lvl="1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3B6DA5"/>
                </a:solidFill>
              </a:rPr>
              <a:t>Other </a:t>
            </a:r>
            <a:r>
              <a:rPr lang="en-US" sz="2400" dirty="0">
                <a:solidFill>
                  <a:srgbClr val="3B6DA5"/>
                </a:solidFill>
              </a:rPr>
              <a:t>STEC members as needed</a:t>
            </a:r>
            <a:r>
              <a:rPr lang="en-US" sz="2400" dirty="0" smtClean="0">
                <a:solidFill>
                  <a:srgbClr val="3B6DA5"/>
                </a:solidFill>
              </a:rPr>
              <a:t>.</a:t>
            </a:r>
            <a:r>
              <a:rPr lang="en-US" sz="2400" b="1" dirty="0">
                <a:solidFill>
                  <a:srgbClr val="3B6DA5"/>
                </a:solidFill>
              </a:rPr>
              <a:t> </a:t>
            </a: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09728" indent="0">
              <a:buClr>
                <a:srgbClr val="D14F2A"/>
              </a:buClr>
              <a:buSzPct val="100000"/>
              <a:buNone/>
            </a:pP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Subcommittee of STEC</a:t>
            </a:r>
          </a:p>
          <a:p>
            <a:pPr marL="109728" indent="0" algn="ctr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3B6DA5"/>
                </a:solidFill>
              </a:rPr>
              <a:t>Ad Hoc Work Groups</a:t>
            </a:r>
            <a:endParaRPr lang="en-US" sz="2400" b="1" dirty="0">
              <a:solidFill>
                <a:srgbClr val="3B6DA5"/>
              </a:solidFill>
            </a:endParaRPr>
          </a:p>
          <a:p>
            <a:pPr marL="457200" indent="-347663">
              <a:buNone/>
            </a:pPr>
            <a:r>
              <a:rPr lang="en-US" sz="2400" b="1" i="1" dirty="0">
                <a:solidFill>
                  <a:srgbClr val="3B6DA5"/>
                </a:solidFill>
              </a:rPr>
              <a:t>Frequency: </a:t>
            </a:r>
            <a:r>
              <a:rPr lang="en-US" sz="2400" b="1" i="1" dirty="0" smtClean="0">
                <a:solidFill>
                  <a:srgbClr val="3B6DA5"/>
                </a:solidFill>
              </a:rPr>
              <a:t> </a:t>
            </a:r>
            <a:r>
              <a:rPr lang="en-US" sz="2400" dirty="0" smtClean="0">
                <a:solidFill>
                  <a:srgbClr val="3B6DA5"/>
                </a:solidFill>
              </a:rPr>
              <a:t>Varies by </a:t>
            </a:r>
            <a:r>
              <a:rPr lang="en-US" sz="2400" dirty="0">
                <a:solidFill>
                  <a:srgbClr val="3B6DA5"/>
                </a:solidFill>
              </a:rPr>
              <a:t>need</a:t>
            </a:r>
            <a:r>
              <a:rPr lang="en-US" sz="2400">
                <a:solidFill>
                  <a:srgbClr val="3B6DA5"/>
                </a:solidFill>
              </a:rPr>
              <a:t>; </a:t>
            </a:r>
            <a:r>
              <a:rPr lang="en-US" sz="2400" smtClean="0">
                <a:solidFill>
                  <a:srgbClr val="3B6DA5"/>
                </a:solidFill>
              </a:rPr>
              <a:t>groups meet </a:t>
            </a:r>
            <a:r>
              <a:rPr lang="en-US" sz="2400" dirty="0" smtClean="0">
                <a:solidFill>
                  <a:srgbClr val="3B6DA5"/>
                </a:solidFill>
              </a:rPr>
              <a:t>primarily via </a:t>
            </a:r>
            <a:r>
              <a:rPr lang="en-US" sz="2400" dirty="0">
                <a:solidFill>
                  <a:srgbClr val="3B6DA5"/>
                </a:solidFill>
              </a:rPr>
              <a:t>conference call</a:t>
            </a:r>
            <a:r>
              <a:rPr lang="en-US" sz="2400" dirty="0" smtClean="0">
                <a:solidFill>
                  <a:srgbClr val="3B6DA5"/>
                </a:solidFill>
              </a:rPr>
              <a:t>.</a:t>
            </a:r>
          </a:p>
          <a:p>
            <a:pPr marL="457200" indent="-347663"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Purpose</a:t>
            </a:r>
            <a:r>
              <a:rPr lang="en-US" sz="2400" b="1" i="1" dirty="0">
                <a:solidFill>
                  <a:srgbClr val="3B6DA5"/>
                </a:solidFill>
              </a:rPr>
              <a:t>: </a:t>
            </a:r>
            <a:endParaRPr lang="en-US" sz="2400" b="1" i="1" dirty="0" smtClean="0">
              <a:solidFill>
                <a:srgbClr val="3B6DA5"/>
              </a:solidFill>
            </a:endParaRPr>
          </a:p>
          <a:p>
            <a:pPr marL="800100" indent="-342900">
              <a:buClr>
                <a:srgbClr val="D14F2A"/>
              </a:buClr>
              <a:buSzPct val="125000"/>
              <a:buFont typeface="Webdings" pitchFamily="18" charset="2"/>
              <a:buChar char=""/>
            </a:pPr>
            <a:r>
              <a:rPr lang="en-US" sz="2400" dirty="0">
                <a:solidFill>
                  <a:srgbClr val="3B6DA5"/>
                </a:solidFill>
              </a:rPr>
              <a:t>STEC convenes ad hoc work groups to develop strategies for specific projects, frequently associated with a strategic </a:t>
            </a:r>
            <a:r>
              <a:rPr lang="en-US" sz="2400" dirty="0" smtClean="0">
                <a:solidFill>
                  <a:srgbClr val="3B6DA5"/>
                </a:solidFill>
              </a:rPr>
              <a:t>plan. These </a:t>
            </a:r>
            <a:r>
              <a:rPr lang="en-US" sz="2400" dirty="0">
                <a:solidFill>
                  <a:srgbClr val="3B6DA5"/>
                </a:solidFill>
              </a:rPr>
              <a:t>groups make recommendations to CDOG, the Macro Evaluation Team, or to STEC directly. </a:t>
            </a:r>
          </a:p>
          <a:p>
            <a:pPr marL="457200" indent="-347663">
              <a:buNone/>
            </a:pPr>
            <a:endParaRPr lang="en-US" sz="2400" b="1" i="1" dirty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8" y="1497811"/>
            <a:ext cx="8001000" cy="4643909"/>
          </a:xfrm>
        </p:spPr>
        <p:txBody>
          <a:bodyPr>
            <a:noAutofit/>
          </a:bodyPr>
          <a:lstStyle/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200" b="1" i="1" dirty="0" smtClean="0">
                <a:solidFill>
                  <a:srgbClr val="3B6DA5"/>
                </a:solidFill>
              </a:rPr>
              <a:t>Attendance:</a:t>
            </a:r>
            <a:br>
              <a:rPr lang="en-US" sz="2200" b="1" i="1" dirty="0" smtClean="0">
                <a:solidFill>
                  <a:srgbClr val="3B6DA5"/>
                </a:solidFill>
              </a:rPr>
            </a:br>
            <a:r>
              <a:rPr lang="en-US" sz="2400" dirty="0" smtClean="0">
                <a:solidFill>
                  <a:srgbClr val="3B6DA5"/>
                </a:solidFill>
              </a:rPr>
              <a:t>Regional </a:t>
            </a:r>
            <a:r>
              <a:rPr lang="en-US" sz="2400" dirty="0">
                <a:solidFill>
                  <a:srgbClr val="3B6DA5"/>
                </a:solidFill>
              </a:rPr>
              <a:t>representatives are sought for each </a:t>
            </a:r>
            <a:r>
              <a:rPr lang="en-US" sz="2400" dirty="0" smtClean="0">
                <a:solidFill>
                  <a:srgbClr val="3B6DA5"/>
                </a:solidFill>
              </a:rPr>
              <a:t>group. Content </a:t>
            </a:r>
            <a:r>
              <a:rPr lang="en-US" sz="2400" dirty="0">
                <a:solidFill>
                  <a:srgbClr val="3B6DA5"/>
                </a:solidFill>
              </a:rPr>
              <a:t>or subject-matter experts may participate in these groups</a:t>
            </a:r>
            <a:r>
              <a:rPr lang="en-US" sz="2400" dirty="0" smtClean="0">
                <a:solidFill>
                  <a:srgbClr val="3B6DA5"/>
                </a:solidFill>
              </a:rPr>
              <a:t>.</a:t>
            </a:r>
          </a:p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endParaRPr lang="en-US" sz="2400" dirty="0">
              <a:solidFill>
                <a:srgbClr val="3B6DA5"/>
              </a:solidFill>
            </a:endParaRPr>
          </a:p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400" b="1" i="1" dirty="0" smtClean="0">
                <a:solidFill>
                  <a:srgbClr val="3B6DA5"/>
                </a:solidFill>
              </a:rPr>
              <a:t>Current Examples: </a:t>
            </a:r>
          </a:p>
          <a:p>
            <a:pPr marL="117475" lvl="2" indent="0">
              <a:spcBef>
                <a:spcPts val="400"/>
              </a:spcBef>
              <a:buClr>
                <a:srgbClr val="D14F2A"/>
              </a:buClr>
              <a:buNone/>
            </a:pPr>
            <a:r>
              <a:rPr lang="en-US" sz="2400" dirty="0" smtClean="0">
                <a:solidFill>
                  <a:srgbClr val="3B6DA5"/>
                </a:solidFill>
              </a:rPr>
              <a:t>Katie A. Multi-Disciplinary Subcommittee; Common Core 3.0 Subcommittee.</a:t>
            </a:r>
            <a:endParaRPr lang="en-US" sz="2400" dirty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 smtClean="0">
              <a:solidFill>
                <a:srgbClr val="3B6DA5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D14F2A"/>
              </a:buClr>
              <a:buFont typeface="Wingdings 3"/>
              <a:buChar char=""/>
            </a:pPr>
            <a:endParaRPr lang="en-US" sz="2200" dirty="0">
              <a:solidFill>
                <a:srgbClr val="3B6DA5"/>
              </a:solidFill>
            </a:endParaRPr>
          </a:p>
          <a:p>
            <a:pPr>
              <a:buClr>
                <a:srgbClr val="D14F2A"/>
              </a:buClr>
              <a:buSzPct val="100000"/>
            </a:pPr>
            <a:endParaRPr lang="en-US" sz="24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05744" cy="9535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Operating Principles &amp; Structures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0999"/>
            <a:ext cx="4669033" cy="1005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33600"/>
            <a:ext cx="7391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Champions</a:t>
            </a:r>
          </a:p>
          <a:p>
            <a:pPr algn="ctr"/>
            <a:r>
              <a:rPr lang="en-US" sz="2800" b="1" i="1" dirty="0" smtClean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Discussion of Roles and Participation</a:t>
            </a:r>
            <a:endParaRPr lang="en-US" sz="2800" i="1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b="1" dirty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895600"/>
            <a:ext cx="6858000" cy="2514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>
                <a:solidFill>
                  <a:srgbClr val="3B6DA5"/>
                </a:solidFill>
              </a:rPr>
              <a:t>The </a:t>
            </a:r>
            <a:r>
              <a:rPr lang="en-US" sz="2800" b="1" dirty="0" smtClean="0">
                <a:solidFill>
                  <a:srgbClr val="3B6DA5"/>
                </a:solidFill>
              </a:rPr>
              <a:t>County Welfare Directors Association (CWDA) </a:t>
            </a:r>
            <a:r>
              <a:rPr lang="en-US" sz="2800" dirty="0">
                <a:solidFill>
                  <a:srgbClr val="3B6DA5"/>
                </a:solidFill>
              </a:rPr>
              <a:t>provides statewide and regional input on and oversight of the training system from a county perspective</a:t>
            </a:r>
            <a:r>
              <a:rPr lang="en-US" sz="2400" dirty="0">
                <a:solidFill>
                  <a:srgbClr val="3B6DA5"/>
                </a:solidFill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64" y="1295400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 reminder about CWDA’s role. . .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1160" y="1447800"/>
            <a:ext cx="6949440" cy="5196840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3B6DA5"/>
                </a:solidFill>
              </a:rPr>
              <a:t>Among other tasks, </a:t>
            </a:r>
            <a:r>
              <a:rPr lang="en-US" sz="2800" dirty="0" smtClean="0">
                <a:solidFill>
                  <a:srgbClr val="3B6DA5"/>
                </a:solidFill>
              </a:rPr>
              <a:t>it: </a:t>
            </a:r>
            <a:endParaRPr lang="en-US" sz="2800" dirty="0">
              <a:solidFill>
                <a:srgbClr val="3B6DA5"/>
              </a:solidFill>
            </a:endParaRPr>
          </a:p>
          <a:p>
            <a:pPr marL="463550" indent="-354013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800" dirty="0">
                <a:solidFill>
                  <a:srgbClr val="3B6DA5"/>
                </a:solidFill>
              </a:rPr>
              <a:t>Communicates CWDA and county priorities about statewide and regional training initiatives and activities; </a:t>
            </a:r>
          </a:p>
          <a:p>
            <a:pPr marL="463550" indent="-354013">
              <a:buClr>
                <a:srgbClr val="D14F2A"/>
              </a:buClr>
              <a:buFont typeface="Wingdings 3" pitchFamily="18" charset="2"/>
              <a:buChar char="}"/>
            </a:pPr>
            <a:r>
              <a:rPr lang="en-US" sz="2800" dirty="0">
                <a:solidFill>
                  <a:srgbClr val="3B6DA5"/>
                </a:solidFill>
              </a:rPr>
              <a:t>Supports the coordination between the training initiatives of the RTA/IUC/LA DCFS/RCFFP and other statewide training initiatives.</a:t>
            </a:r>
            <a:endParaRPr lang="en-US" sz="2800" b="1" dirty="0">
              <a:solidFill>
                <a:srgbClr val="3B6DA5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 reminder about CWDA’s role. . 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7348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6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Proposed roles for the Champions (for discussion):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Facilitate sharing of information amongst counties as to the structure and current activities of the statewide coordinated training </a:t>
            </a:r>
            <a:r>
              <a:rPr lang="en-US" smtClean="0">
                <a:solidFill>
                  <a:srgbClr val="3B6DA5"/>
                </a:solidFill>
              </a:rPr>
              <a:t>system;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smtClean="0">
                <a:solidFill>
                  <a:srgbClr val="3B6DA5"/>
                </a:solidFill>
              </a:rPr>
              <a:t>Provide </a:t>
            </a:r>
            <a:r>
              <a:rPr lang="en-US" dirty="0" smtClean="0">
                <a:solidFill>
                  <a:srgbClr val="3B6DA5"/>
                </a:solidFill>
              </a:rPr>
              <a:t>leadership-level guidance regarding statewide training and staff development priorities;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Assure that county input is present in the various structures and committees (may include participation);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Provide periodic response from a CWDA perspective on specific issues raised at STEC or other committee meetings (via email or conference call);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endParaRPr lang="en-US" dirty="0" smtClean="0">
              <a:solidFill>
                <a:srgbClr val="3B6DA5"/>
              </a:solidFill>
            </a:endParaRPr>
          </a:p>
          <a:p>
            <a:pPr marL="914400" indent="-22860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Training Champions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Proposed roles for the Champions (Cont.):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Participate in periodic meeting to discuss future training priorities and resource needs;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Participate as CWDA representatives when a large initiative has specific committees or groups dedicated to training (e.g. AB 12);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Others?</a:t>
            </a:r>
          </a:p>
          <a:p>
            <a:pPr marL="914400" indent="-228600">
              <a:spcAft>
                <a:spcPts val="600"/>
              </a:spcAft>
              <a:buClr>
                <a:srgbClr val="D14F2A"/>
              </a:buClr>
            </a:pPr>
            <a:endParaRPr lang="en-US" dirty="0" smtClean="0">
              <a:solidFill>
                <a:srgbClr val="3B6DA5"/>
              </a:solidFill>
            </a:endParaRPr>
          </a:p>
          <a:p>
            <a:pPr marL="914400" indent="-228600"/>
            <a:endParaRPr lang="en-US" dirty="0">
              <a:solidFill>
                <a:srgbClr val="3B6DA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Training Champions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467600" cy="4191000"/>
          </a:xfrm>
        </p:spPr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dirty="0" smtClean="0">
                <a:solidFill>
                  <a:srgbClr val="3B6DA5"/>
                </a:solidFill>
              </a:rPr>
              <a:t>NOTE:</a:t>
            </a:r>
          </a:p>
          <a:p>
            <a:endParaRPr lang="en-US" sz="800" dirty="0"/>
          </a:p>
          <a:p>
            <a:pPr marL="682625" indent="-219075">
              <a:spcAft>
                <a:spcPts val="600"/>
              </a:spcAft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Not all the activities of these partners are coordinated statewide.</a:t>
            </a:r>
          </a:p>
          <a:p>
            <a:pPr marL="682625" indent="-219075">
              <a:spcAft>
                <a:spcPts val="600"/>
              </a:spcAft>
              <a:buClr>
                <a:srgbClr val="D14F2A"/>
              </a:buClr>
              <a:buFont typeface="Wingdings 3" pitchFamily="18" charset="2"/>
              <a:buChar char=""/>
            </a:pPr>
            <a:r>
              <a:rPr lang="en-US" dirty="0" smtClean="0">
                <a:solidFill>
                  <a:srgbClr val="3B6DA5"/>
                </a:solidFill>
              </a:rPr>
              <a:t>Entities outside the coordinated system also provide training to the child welfare community.</a:t>
            </a:r>
          </a:p>
          <a:p>
            <a:pPr marL="682625" indent="-219075">
              <a:buClr>
                <a:srgbClr val="D14F2A"/>
              </a:buClr>
            </a:pPr>
            <a:r>
              <a:rPr lang="en-US" dirty="0" smtClean="0">
                <a:solidFill>
                  <a:srgbClr val="3B6DA5"/>
                </a:solidFill>
              </a:rPr>
              <a:t>CDSS provides information on training provided outside the coordinated </a:t>
            </a:r>
            <a:r>
              <a:rPr lang="en-US" dirty="0" smtClean="0">
                <a:solidFill>
                  <a:srgbClr val="3B6DA5"/>
                </a:solidFill>
              </a:rPr>
              <a:t>system by CDSS.</a:t>
            </a:r>
            <a:endParaRPr lang="en-US" dirty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8808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01398"/>
            <a:ext cx="8229600" cy="4689371"/>
          </a:xfrm>
        </p:spPr>
        <p:txBody>
          <a:bodyPr/>
          <a:lstStyle/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2800" b="1" dirty="0">
              <a:solidFill>
                <a:srgbClr val="3B6DA5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rgbClr val="3B6DA5"/>
              </a:solidFill>
            </a:endParaRPr>
          </a:p>
          <a:p>
            <a:pPr marL="109728" indent="0" algn="ctr">
              <a:buNone/>
            </a:pPr>
            <a:endParaRPr lang="en-US" sz="1200" b="1" dirty="0" smtClean="0">
              <a:solidFill>
                <a:srgbClr val="3B6DA5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10 ORGANIZATIONS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IN THE COORDINATED</a:t>
            </a:r>
          </a:p>
          <a:p>
            <a:pPr marL="109728" indent="0" algn="ctr">
              <a:buNone/>
            </a:pPr>
            <a:r>
              <a:rPr lang="en-US" sz="3200" b="1" dirty="0">
                <a:solidFill>
                  <a:srgbClr val="3B6DA5"/>
                </a:solidFill>
                <a:latin typeface="Arial" pitchFamily="34" charset="0"/>
                <a:cs typeface="Arial" pitchFamily="34" charset="0"/>
              </a:rPr>
              <a:t>TRAINING SYSTEM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50" y="1576317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01398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8"/>
            <a:ext cx="1128890" cy="109728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3240889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4810609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5267809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3" y="5176369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56" y="4722354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8" y="5027154"/>
            <a:ext cx="992516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3" y="1576317"/>
            <a:ext cx="1573847" cy="88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8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6753" y="1582220"/>
            <a:ext cx="6803847" cy="4056580"/>
          </a:xfrm>
        </p:spPr>
        <p:txBody>
          <a:bodyPr>
            <a:normAutofit/>
          </a:bodyPr>
          <a:lstStyle/>
          <a:p>
            <a:pPr marL="624078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3B6DA5"/>
                </a:solidFill>
              </a:rPr>
              <a:t>California Department of Social Services </a:t>
            </a:r>
            <a:r>
              <a:rPr lang="en-US" dirty="0" smtClean="0">
                <a:solidFill>
                  <a:srgbClr val="3B6DA5"/>
                </a:solidFill>
              </a:rPr>
              <a:t>(CDSS)</a:t>
            </a:r>
          </a:p>
          <a:p>
            <a:pPr marL="624078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3B6DA5"/>
                </a:solidFill>
              </a:rPr>
              <a:t>County Welfare Directors Association </a:t>
            </a:r>
            <a:r>
              <a:rPr lang="en-US" dirty="0" smtClean="0">
                <a:solidFill>
                  <a:srgbClr val="3B6DA5"/>
                </a:solidFill>
              </a:rPr>
              <a:t>(CWDA)</a:t>
            </a:r>
          </a:p>
          <a:p>
            <a:pPr marL="624078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3B6DA5"/>
                </a:solidFill>
              </a:rPr>
              <a:t>California Social Work Education Center </a:t>
            </a:r>
            <a:r>
              <a:rPr lang="en-US" dirty="0" smtClean="0">
                <a:solidFill>
                  <a:srgbClr val="3B6DA5"/>
                </a:solidFill>
              </a:rPr>
              <a:t>(CalSWEC), </a:t>
            </a:r>
            <a:r>
              <a:rPr lang="en-US" sz="2400" dirty="0" smtClean="0">
                <a:solidFill>
                  <a:srgbClr val="3B6DA5"/>
                </a:solidFill>
              </a:rPr>
              <a:t>University of California, Berkeley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3B6DA5"/>
                </a:solidFill>
              </a:rPr>
              <a:t>Bay Area Academy</a:t>
            </a:r>
            <a:r>
              <a:rPr lang="en-US" dirty="0" smtClean="0">
                <a:solidFill>
                  <a:srgbClr val="3B6DA5"/>
                </a:solidFill>
              </a:rPr>
              <a:t>, </a:t>
            </a:r>
            <a:r>
              <a:rPr lang="en-US" sz="2400" dirty="0" smtClean="0">
                <a:solidFill>
                  <a:srgbClr val="3B6DA5"/>
                </a:solidFill>
              </a:rPr>
              <a:t>CSU, Fresno</a:t>
            </a:r>
          </a:p>
          <a:p>
            <a:endParaRPr lang="en-US" sz="900" dirty="0">
              <a:solidFill>
                <a:srgbClr val="3B6DA5"/>
              </a:solidFill>
            </a:endParaRPr>
          </a:p>
          <a:p>
            <a:endParaRPr lang="en-US" dirty="0" smtClean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8" y="1600200"/>
            <a:ext cx="1233608" cy="6400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7" y="2438400"/>
            <a:ext cx="917872" cy="11887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8" y="3733800"/>
            <a:ext cx="1128890" cy="109728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8" y="4953000"/>
            <a:ext cx="1124640" cy="1005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999" y="1524000"/>
            <a:ext cx="7054615" cy="4876800"/>
          </a:xfrm>
        </p:spPr>
        <p:txBody>
          <a:bodyPr/>
          <a:lstStyle/>
          <a:p>
            <a:pPr marL="624078" indent="-514350">
              <a:spcAft>
                <a:spcPts val="1200"/>
              </a:spcAft>
              <a:buFont typeface="+mj-lt"/>
              <a:buAutoNum type="arabicPeriod" startAt="5"/>
            </a:pPr>
            <a:r>
              <a:rPr lang="en-US" b="1" dirty="0" smtClean="0">
                <a:solidFill>
                  <a:srgbClr val="3B6DA5"/>
                </a:solidFill>
              </a:rPr>
              <a:t>Central California Training Academy </a:t>
            </a:r>
            <a:r>
              <a:rPr lang="en-US" dirty="0" smtClean="0">
                <a:solidFill>
                  <a:srgbClr val="3B6DA5"/>
                </a:solidFill>
              </a:rPr>
              <a:t>(CCTA), </a:t>
            </a:r>
            <a:r>
              <a:rPr lang="en-US" sz="2400" dirty="0" smtClean="0">
                <a:solidFill>
                  <a:srgbClr val="3B6DA5"/>
                </a:solidFill>
              </a:rPr>
              <a:t>CSU, Fresno</a:t>
            </a:r>
          </a:p>
          <a:p>
            <a:pPr marL="624078" indent="-514350">
              <a:spcAft>
                <a:spcPts val="1200"/>
              </a:spcAft>
              <a:buFont typeface="+mj-lt"/>
              <a:buAutoNum type="arabicPeriod" startAt="5"/>
            </a:pPr>
            <a:r>
              <a:rPr lang="en-US" b="1" dirty="0" smtClean="0">
                <a:solidFill>
                  <a:srgbClr val="3B6DA5"/>
                </a:solidFill>
              </a:rPr>
              <a:t>Northern California Children and Family Services Training Academy </a:t>
            </a:r>
            <a:r>
              <a:rPr lang="en-US" dirty="0" smtClean="0">
                <a:solidFill>
                  <a:srgbClr val="3B6DA5"/>
                </a:solidFill>
              </a:rPr>
              <a:t>(Northern Academy), </a:t>
            </a:r>
            <a:r>
              <a:rPr lang="en-US" sz="2400" dirty="0" smtClean="0">
                <a:solidFill>
                  <a:srgbClr val="3B6DA5"/>
                </a:solidFill>
              </a:rPr>
              <a:t>Center for Human Services, University of California, Davis Extension</a:t>
            </a:r>
          </a:p>
          <a:p>
            <a:pPr marL="624078" indent="-514350">
              <a:buFont typeface="+mj-lt"/>
              <a:buAutoNum type="arabicPeriod" startAt="5"/>
            </a:pPr>
            <a:r>
              <a:rPr lang="en-US" b="1" dirty="0" smtClean="0">
                <a:solidFill>
                  <a:srgbClr val="3B6DA5"/>
                </a:solidFill>
              </a:rPr>
              <a:t>Public Child Welfare Training </a:t>
            </a:r>
            <a:r>
              <a:rPr lang="en-US" b="1" dirty="0" err="1" smtClean="0">
                <a:solidFill>
                  <a:srgbClr val="3B6DA5"/>
                </a:solidFill>
              </a:rPr>
              <a:t>Academy</a:t>
            </a:r>
            <a:r>
              <a:rPr lang="en-US" b="1" dirty="0" err="1" smtClean="0">
                <a:solidFill>
                  <a:srgbClr val="3B6DA5"/>
                </a:solidFill>
                <a:sym typeface="Symbol"/>
              </a:rPr>
              <a:t>Southern</a:t>
            </a:r>
            <a:r>
              <a:rPr lang="en-US" b="1" dirty="0" smtClean="0">
                <a:solidFill>
                  <a:srgbClr val="3B6DA5"/>
                </a:solidFill>
                <a:sym typeface="Symbol"/>
              </a:rPr>
              <a:t> Region </a:t>
            </a:r>
            <a:r>
              <a:rPr lang="en-US" dirty="0" smtClean="0">
                <a:solidFill>
                  <a:srgbClr val="3B6DA5"/>
                </a:solidFill>
                <a:sym typeface="Symbol"/>
              </a:rPr>
              <a:t>(PCWTA), </a:t>
            </a:r>
            <a:r>
              <a:rPr lang="en-US" sz="2400" dirty="0" smtClean="0">
                <a:solidFill>
                  <a:srgbClr val="3B6DA5"/>
                </a:solidFill>
                <a:sym typeface="Symbol"/>
              </a:rPr>
              <a:t>San Diego State University</a:t>
            </a:r>
            <a:endParaRPr lang="en-US" sz="2400" dirty="0">
              <a:solidFill>
                <a:srgbClr val="3B6D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15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24000"/>
            <a:ext cx="1217867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8" y="3276600"/>
            <a:ext cx="1994909" cy="73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4724400"/>
            <a:ext cx="1521466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Statewide Training Coordination</a:t>
            </a:r>
            <a:endParaRPr lang="en-US" sz="3200" b="1" dirty="0">
              <a:solidFill>
                <a:srgbClr val="3B6DA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A60-0FEF-4608-83B2-AE84F07AD59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3B6DA5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1514</TotalTime>
  <Words>2484</Words>
  <Application>Microsoft Office PowerPoint</Application>
  <PresentationFormat>On-screen Show (4:3)</PresentationFormat>
  <Paragraphs>471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Concourse</vt:lpstr>
      <vt:lpstr>PowerPoint Presentation</vt:lpstr>
      <vt:lpstr>Goals of Orientation</vt:lpstr>
      <vt:lpstr>PowerPoint Presentation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Statewide Training Coordination</vt:lpstr>
      <vt:lpstr>PowerPoint Presentation</vt:lpstr>
      <vt:lpstr>Operating Principles &amp; Structures</vt:lpstr>
      <vt:lpstr>Operating Principles &amp; Structures</vt:lpstr>
      <vt:lpstr>Operating Principles &amp; Structures</vt:lpstr>
      <vt:lpstr>Statewide Training System Operating Principles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Operating Principles &amp; Structures</vt:lpstr>
      <vt:lpstr>PowerPoint Presentation</vt:lpstr>
      <vt:lpstr>A reminder about CWDA’s role. . .</vt:lpstr>
      <vt:lpstr>A reminder about CWDA’s role. . .</vt:lpstr>
      <vt:lpstr>Training Champions</vt:lpstr>
      <vt:lpstr>Training Champions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to the CalSWEC Board, Feb 2011</dc:title>
  <dc:creator>Leslie ZEITLER</dc:creator>
  <cp:lastModifiedBy>Barrett L. JOHNSON</cp:lastModifiedBy>
  <cp:revision>159</cp:revision>
  <cp:lastPrinted>2012-09-07T23:08:18Z</cp:lastPrinted>
  <dcterms:created xsi:type="dcterms:W3CDTF">2011-01-24T19:16:23Z</dcterms:created>
  <dcterms:modified xsi:type="dcterms:W3CDTF">2013-04-25T16:25:45Z</dcterms:modified>
</cp:coreProperties>
</file>