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28" r:id="rId1"/>
  </p:sldMasterIdLst>
  <p:notesMasterIdLst>
    <p:notesMasterId r:id="rId19"/>
  </p:notesMasterIdLst>
  <p:handoutMasterIdLst>
    <p:handoutMasterId r:id="rId20"/>
  </p:handoutMasterIdLst>
  <p:sldIdLst>
    <p:sldId id="256" r:id="rId2"/>
    <p:sldId id="257" r:id="rId3"/>
    <p:sldId id="264" r:id="rId4"/>
    <p:sldId id="265" r:id="rId5"/>
    <p:sldId id="258" r:id="rId6"/>
    <p:sldId id="266" r:id="rId7"/>
    <p:sldId id="267" r:id="rId8"/>
    <p:sldId id="260" r:id="rId9"/>
    <p:sldId id="269" r:id="rId10"/>
    <p:sldId id="270" r:id="rId11"/>
    <p:sldId id="271" r:id="rId12"/>
    <p:sldId id="272" r:id="rId13"/>
    <p:sldId id="273" r:id="rId14"/>
    <p:sldId id="274" r:id="rId15"/>
    <p:sldId id="268" r:id="rId16"/>
    <p:sldId id="275" r:id="rId17"/>
    <p:sldId id="261" r:id="rId18"/>
  </p:sldIdLst>
  <p:sldSz cx="9144000" cy="6858000" type="screen4x3"/>
  <p:notesSz cx="6989763" cy="9275763"/>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 initials="MSOffice"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6DA5"/>
    <a:srgbClr val="D14F2A"/>
    <a:srgbClr val="FC8004"/>
    <a:srgbClr val="F07F09"/>
    <a:srgbClr val="B5D470"/>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282" autoAdjust="0"/>
  </p:normalViewPr>
  <p:slideViewPr>
    <p:cSldViewPr>
      <p:cViewPr>
        <p:scale>
          <a:sx n="100" d="100"/>
          <a:sy n="100" d="100"/>
        </p:scale>
        <p:origin x="30" y="4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8897" cy="46410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59248" y="0"/>
            <a:ext cx="3028897" cy="464105"/>
          </a:xfrm>
          <a:prstGeom prst="rect">
            <a:avLst/>
          </a:prstGeom>
        </p:spPr>
        <p:txBody>
          <a:bodyPr vert="horz" lIns="91440" tIns="45720" rIns="91440" bIns="45720" rtlCol="0"/>
          <a:lstStyle>
            <a:lvl1pPr algn="r">
              <a:defRPr sz="1200"/>
            </a:lvl1pPr>
          </a:lstStyle>
          <a:p>
            <a:fld id="{4E0271FE-3119-422A-B316-3C5E4FD4BD73}" type="datetimeFigureOut">
              <a:rPr lang="en-US" smtClean="0"/>
              <a:t>7/16/2013</a:t>
            </a:fld>
            <a:endParaRPr lang="en-US" dirty="0"/>
          </a:p>
        </p:txBody>
      </p:sp>
      <p:sp>
        <p:nvSpPr>
          <p:cNvPr id="4" name="Footer Placeholder 3"/>
          <p:cNvSpPr>
            <a:spLocks noGrp="1"/>
          </p:cNvSpPr>
          <p:nvPr>
            <p:ph type="ftr" sz="quarter" idx="2"/>
          </p:nvPr>
        </p:nvSpPr>
        <p:spPr>
          <a:xfrm>
            <a:off x="0" y="8810074"/>
            <a:ext cx="3028897" cy="46410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59248" y="8810074"/>
            <a:ext cx="3028897" cy="464105"/>
          </a:xfrm>
          <a:prstGeom prst="rect">
            <a:avLst/>
          </a:prstGeom>
        </p:spPr>
        <p:txBody>
          <a:bodyPr vert="horz" lIns="91440" tIns="45720" rIns="91440" bIns="45720" rtlCol="0" anchor="b"/>
          <a:lstStyle>
            <a:lvl1pPr algn="r">
              <a:defRPr sz="1200"/>
            </a:lvl1pPr>
          </a:lstStyle>
          <a:p>
            <a:fld id="{FF9D688F-B7D8-471F-A281-7B8A1DD143FB}" type="slidenum">
              <a:rPr lang="en-US" smtClean="0"/>
              <a:t>‹#›</a:t>
            </a:fld>
            <a:endParaRPr lang="en-US" dirty="0"/>
          </a:p>
        </p:txBody>
      </p:sp>
    </p:spTree>
    <p:extLst>
      <p:ext uri="{BB962C8B-B14F-4D97-AF65-F5344CB8AC3E}">
        <p14:creationId xmlns:p14="http://schemas.microsoft.com/office/powerpoint/2010/main" val="4138503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9530" cy="46410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58652" y="0"/>
            <a:ext cx="3029530" cy="464105"/>
          </a:xfrm>
          <a:prstGeom prst="rect">
            <a:avLst/>
          </a:prstGeom>
        </p:spPr>
        <p:txBody>
          <a:bodyPr vert="horz" lIns="91440" tIns="45720" rIns="91440" bIns="45720" rtlCol="0"/>
          <a:lstStyle>
            <a:lvl1pPr algn="r">
              <a:defRPr sz="1200"/>
            </a:lvl1pPr>
          </a:lstStyle>
          <a:p>
            <a:fld id="{665D9FFB-8C80-4605-9B4C-DCD7D9ED7020}" type="datetimeFigureOut">
              <a:rPr lang="en-US" smtClean="0"/>
              <a:t>7/16/2013</a:t>
            </a:fld>
            <a:endParaRPr lang="en-US" dirty="0"/>
          </a:p>
        </p:txBody>
      </p:sp>
      <p:sp>
        <p:nvSpPr>
          <p:cNvPr id="4" name="Slide Image Placeholder 3"/>
          <p:cNvSpPr>
            <a:spLocks noGrp="1" noRot="1" noChangeAspect="1"/>
          </p:cNvSpPr>
          <p:nvPr>
            <p:ph type="sldImg" idx="2"/>
          </p:nvPr>
        </p:nvSpPr>
        <p:spPr>
          <a:xfrm>
            <a:off x="1176338" y="695325"/>
            <a:ext cx="4637087" cy="347821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9609" y="4406623"/>
            <a:ext cx="5590545" cy="417377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8810074"/>
            <a:ext cx="3029530" cy="46410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8652" y="8810074"/>
            <a:ext cx="3029530" cy="464105"/>
          </a:xfrm>
          <a:prstGeom prst="rect">
            <a:avLst/>
          </a:prstGeom>
        </p:spPr>
        <p:txBody>
          <a:bodyPr vert="horz" lIns="91440" tIns="45720" rIns="91440" bIns="45720" rtlCol="0" anchor="b"/>
          <a:lstStyle>
            <a:lvl1pPr algn="r">
              <a:defRPr sz="1200"/>
            </a:lvl1pPr>
          </a:lstStyle>
          <a:p>
            <a:fld id="{86AE95A3-7610-4B92-BC0C-18E28551C50D}" type="slidenum">
              <a:rPr lang="en-US" smtClean="0"/>
              <a:t>‹#›</a:t>
            </a:fld>
            <a:endParaRPr lang="en-US" dirty="0"/>
          </a:p>
        </p:txBody>
      </p:sp>
    </p:spTree>
    <p:extLst>
      <p:ext uri="{BB962C8B-B14F-4D97-AF65-F5344CB8AC3E}">
        <p14:creationId xmlns:p14="http://schemas.microsoft.com/office/powerpoint/2010/main" val="4248971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AE95A3-7610-4B92-BC0C-18E28551C50D}" type="slidenum">
              <a:rPr lang="en-US" smtClean="0"/>
              <a:t>1</a:t>
            </a:fld>
            <a:endParaRPr lang="en-US" dirty="0"/>
          </a:p>
        </p:txBody>
      </p:sp>
    </p:spTree>
    <p:extLst>
      <p:ext uri="{BB962C8B-B14F-4D97-AF65-F5344CB8AC3E}">
        <p14:creationId xmlns:p14="http://schemas.microsoft.com/office/powerpoint/2010/main" val="3181359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AE95A3-7610-4B92-BC0C-18E28551C50D}" type="slidenum">
              <a:rPr lang="en-US" smtClean="0"/>
              <a:t>2</a:t>
            </a:fld>
            <a:endParaRPr lang="en-US" dirty="0"/>
          </a:p>
        </p:txBody>
      </p:sp>
    </p:spTree>
    <p:extLst>
      <p:ext uri="{BB962C8B-B14F-4D97-AF65-F5344CB8AC3E}">
        <p14:creationId xmlns:p14="http://schemas.microsoft.com/office/powerpoint/2010/main" val="2881156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project would not have been possible without</a:t>
            </a:r>
            <a:r>
              <a:rPr lang="en-US" baseline="0" dirty="0" smtClean="0"/>
              <a:t> the development of a strong collaborative relationship between the school and the county department, in this case Butte County. We started meeting with them 4 years ago to identify needs, continued this process through a turnover in administration. To date, Shelby Boston has been one of the strongest champions of our project and Chelsea Cornell’s involvement has been key. </a:t>
            </a:r>
            <a:endParaRPr lang="en-US" dirty="0"/>
          </a:p>
        </p:txBody>
      </p:sp>
      <p:sp>
        <p:nvSpPr>
          <p:cNvPr id="4" name="Slide Number Placeholder 3"/>
          <p:cNvSpPr>
            <a:spLocks noGrp="1"/>
          </p:cNvSpPr>
          <p:nvPr>
            <p:ph type="sldNum" sz="quarter" idx="10"/>
          </p:nvPr>
        </p:nvSpPr>
        <p:spPr/>
        <p:txBody>
          <a:bodyPr/>
          <a:lstStyle/>
          <a:p>
            <a:fld id="{86AE95A3-7610-4B92-BC0C-18E28551C50D}" type="slidenum">
              <a:rPr lang="en-US" smtClean="0"/>
              <a:t>4</a:t>
            </a:fld>
            <a:endParaRPr lang="en-US" dirty="0"/>
          </a:p>
        </p:txBody>
      </p:sp>
    </p:spTree>
    <p:extLst>
      <p:ext uri="{BB962C8B-B14F-4D97-AF65-F5344CB8AC3E}">
        <p14:creationId xmlns:p14="http://schemas.microsoft.com/office/powerpoint/2010/main" val="2054120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AE95A3-7610-4B92-BC0C-18E28551C50D}" type="slidenum">
              <a:rPr lang="en-US" smtClean="0"/>
              <a:t>5</a:t>
            </a:fld>
            <a:endParaRPr lang="en-US" dirty="0"/>
          </a:p>
        </p:txBody>
      </p:sp>
    </p:spTree>
    <p:extLst>
      <p:ext uri="{BB962C8B-B14F-4D97-AF65-F5344CB8AC3E}">
        <p14:creationId xmlns:p14="http://schemas.microsoft.com/office/powerpoint/2010/main" val="1656666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AE95A3-7610-4B92-BC0C-18E28551C50D}" type="slidenum">
              <a:rPr lang="en-US" smtClean="0"/>
              <a:t>7</a:t>
            </a:fld>
            <a:endParaRPr lang="en-US" dirty="0"/>
          </a:p>
        </p:txBody>
      </p:sp>
    </p:spTree>
    <p:extLst>
      <p:ext uri="{BB962C8B-B14F-4D97-AF65-F5344CB8AC3E}">
        <p14:creationId xmlns:p14="http://schemas.microsoft.com/office/powerpoint/2010/main" val="2746808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3477D92-7D92-4DE2-9F90-5B82F8C5BD4C}" type="datetimeFigureOut">
              <a:rPr lang="en-US" smtClean="0"/>
              <a:t>7/16/2013</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2716A60-0FEF-4608-83B2-AE84F07AD593}"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477D92-7D92-4DE2-9F90-5B82F8C5BD4C}" type="datetimeFigureOut">
              <a:rPr lang="en-US" smtClean="0"/>
              <a:t>7/16/2013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2716A60-0FEF-4608-83B2-AE84F07AD59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477D92-7D92-4DE2-9F90-5B82F8C5BD4C}" type="datetimeFigureOut">
              <a:rPr lang="en-US" smtClean="0"/>
              <a:t>7/16/2013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2716A60-0FEF-4608-83B2-AE84F07AD593}"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477D92-7D92-4DE2-9F90-5B82F8C5BD4C}" type="datetimeFigureOut">
              <a:rPr lang="en-US" smtClean="0"/>
              <a:t>7/16/2013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2716A60-0FEF-4608-83B2-AE84F07AD593}"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3477D92-7D92-4DE2-9F90-5B82F8C5BD4C}" type="datetimeFigureOut">
              <a:rPr lang="en-US" smtClean="0"/>
              <a:t>7/16/2013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2716A60-0FEF-4608-83B2-AE84F07AD593}"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3477D92-7D92-4DE2-9F90-5B82F8C5BD4C}" type="datetimeFigureOut">
              <a:rPr lang="en-US" smtClean="0"/>
              <a:t>7/16/2013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2716A60-0FEF-4608-83B2-AE84F07AD593}"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3477D92-7D92-4DE2-9F90-5B82F8C5BD4C}" type="datetimeFigureOut">
              <a:rPr lang="en-US" smtClean="0"/>
              <a:t>7/16/2013</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C2716A60-0FEF-4608-83B2-AE84F07AD593}"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3477D92-7D92-4DE2-9F90-5B82F8C5BD4C}" type="datetimeFigureOut">
              <a:rPr lang="en-US" smtClean="0"/>
              <a:t>7/16/2013</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C2716A60-0FEF-4608-83B2-AE84F07AD593}" type="slidenum">
              <a:rPr lang="en-US" smtClean="0"/>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3477D92-7D92-4DE2-9F90-5B82F8C5BD4C}" type="datetimeFigureOut">
              <a:rPr lang="en-US" smtClean="0"/>
              <a:t>7/16/2013</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C2716A60-0FEF-4608-83B2-AE84F07AD593}"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3477D92-7D92-4DE2-9F90-5B82F8C5BD4C}" type="datetimeFigureOut">
              <a:rPr lang="en-US" smtClean="0"/>
              <a:t>7/16/2013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2716A60-0FEF-4608-83B2-AE84F07AD593}"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3477D92-7D92-4DE2-9F90-5B82F8C5BD4C}" type="datetimeFigureOut">
              <a:rPr lang="en-US" smtClean="0"/>
              <a:t>7/16/2013</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2716A60-0FEF-4608-83B2-AE84F07AD593}"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3477D92-7D92-4DE2-9F90-5B82F8C5BD4C}" type="datetimeFigureOut">
              <a:rPr lang="en-US" smtClean="0"/>
              <a:t>7/16/2013</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2716A60-0FEF-4608-83B2-AE84F07AD59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Supervision Training for Field Instructors</a:t>
            </a:r>
            <a:endParaRPr lang="en-US" dirty="0"/>
          </a:p>
        </p:txBody>
      </p:sp>
      <p:sp>
        <p:nvSpPr>
          <p:cNvPr id="3" name="Text Placeholder 2"/>
          <p:cNvSpPr>
            <a:spLocks noGrp="1"/>
          </p:cNvSpPr>
          <p:nvPr>
            <p:ph type="body" idx="1"/>
          </p:nvPr>
        </p:nvSpPr>
        <p:spPr>
          <a:xfrm>
            <a:off x="3922712" y="2931712"/>
            <a:ext cx="4840287" cy="2859488"/>
          </a:xfrm>
        </p:spPr>
        <p:txBody>
          <a:bodyPr>
            <a:normAutofit/>
          </a:bodyPr>
          <a:lstStyle/>
          <a:p>
            <a:r>
              <a:rPr lang="en-US" dirty="0" smtClean="0">
                <a:solidFill>
                  <a:schemeClr val="accent1"/>
                </a:solidFill>
              </a:rPr>
              <a:t>California State University, Chico</a:t>
            </a:r>
          </a:p>
          <a:p>
            <a:r>
              <a:rPr lang="en-US" dirty="0" smtClean="0">
                <a:solidFill>
                  <a:schemeClr val="accent3">
                    <a:lumMod val="75000"/>
                  </a:schemeClr>
                </a:solidFill>
              </a:rPr>
              <a:t>2009- 2013</a:t>
            </a:r>
          </a:p>
          <a:p>
            <a:r>
              <a:rPr lang="en-US" dirty="0" smtClean="0">
                <a:solidFill>
                  <a:schemeClr val="accent3">
                    <a:lumMod val="75000"/>
                  </a:schemeClr>
                </a:solidFill>
              </a:rPr>
              <a:t>Kathy Cox, Ph.D., LCSW</a:t>
            </a:r>
          </a:p>
          <a:p>
            <a:r>
              <a:rPr lang="en-US" dirty="0" smtClean="0">
                <a:solidFill>
                  <a:schemeClr val="accent3">
                    <a:lumMod val="75000"/>
                  </a:schemeClr>
                </a:solidFill>
              </a:rPr>
              <a:t>Meka Klungtvet-Morano, MSW</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4876800"/>
            <a:ext cx="1034814" cy="100584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80" y="4946332"/>
            <a:ext cx="2076450" cy="866775"/>
          </a:xfrm>
          <a:prstGeom prst="rect">
            <a:avLst/>
          </a:prstGeom>
        </p:spPr>
      </p:pic>
    </p:spTree>
    <p:extLst>
      <p:ext uri="{BB962C8B-B14F-4D97-AF65-F5344CB8AC3E}">
        <p14:creationId xmlns:p14="http://schemas.microsoft.com/office/powerpoint/2010/main" val="316216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Supervision worked well for them when consistent, focused on case planning and learning outcomes AND when held outside the office</a:t>
            </a:r>
          </a:p>
          <a:p>
            <a:r>
              <a:rPr lang="en-US" dirty="0" smtClean="0"/>
              <a:t>Supervision group provided good role modeling, promoted strength-based and solution focused perspective, and buffered them from stress</a:t>
            </a:r>
          </a:p>
          <a:p>
            <a:r>
              <a:rPr lang="en-US" dirty="0" smtClean="0"/>
              <a:t>Learning activities checklist was helpful</a:t>
            </a:r>
            <a:endParaRPr lang="en-US" dirty="0"/>
          </a:p>
        </p:txBody>
      </p:sp>
      <p:sp>
        <p:nvSpPr>
          <p:cNvPr id="3" name="Title 2"/>
          <p:cNvSpPr>
            <a:spLocks noGrp="1"/>
          </p:cNvSpPr>
          <p:nvPr>
            <p:ph type="title"/>
          </p:nvPr>
        </p:nvSpPr>
        <p:spPr/>
        <p:txBody>
          <a:bodyPr/>
          <a:lstStyle/>
          <a:p>
            <a:r>
              <a:rPr lang="en-US" dirty="0" smtClean="0"/>
              <a:t>             Focus Group</a:t>
            </a:r>
            <a:endParaRPr lang="en-US" dirty="0"/>
          </a:p>
        </p:txBody>
      </p:sp>
    </p:spTree>
    <p:extLst>
      <p:ext uri="{BB962C8B-B14F-4D97-AF65-F5344CB8AC3E}">
        <p14:creationId xmlns:p14="http://schemas.microsoft.com/office/powerpoint/2010/main" val="373867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Assessed extent of exposure to 29 learning activities by Advanced Year MSW students</a:t>
            </a:r>
          </a:p>
          <a:p>
            <a:r>
              <a:rPr lang="en-US" dirty="0" smtClean="0"/>
              <a:t>Used a 10 point rating scale</a:t>
            </a:r>
          </a:p>
          <a:p>
            <a:r>
              <a:rPr lang="en-US" dirty="0" smtClean="0"/>
              <a:t>Assessed satisfaction with internship using a 3 point scale (not at all, somewhat, very much)</a:t>
            </a:r>
          </a:p>
          <a:p>
            <a:r>
              <a:rPr lang="en-US" dirty="0" smtClean="0"/>
              <a:t>Open ended questions: asking about learning activities they would have liked exposure to and didn’t or had too much of</a:t>
            </a:r>
            <a:endParaRPr lang="en-US" dirty="0"/>
          </a:p>
        </p:txBody>
      </p:sp>
      <p:sp>
        <p:nvSpPr>
          <p:cNvPr id="3" name="Title 2"/>
          <p:cNvSpPr>
            <a:spLocks noGrp="1"/>
          </p:cNvSpPr>
          <p:nvPr>
            <p:ph type="title"/>
          </p:nvPr>
        </p:nvSpPr>
        <p:spPr/>
        <p:txBody>
          <a:bodyPr/>
          <a:lstStyle/>
          <a:p>
            <a:r>
              <a:rPr lang="en-US" dirty="0" smtClean="0"/>
              <a:t>  Learning Activities Inventory</a:t>
            </a:r>
            <a:endParaRPr lang="en-US" dirty="0"/>
          </a:p>
        </p:txBody>
      </p:sp>
    </p:spTree>
    <p:extLst>
      <p:ext uri="{BB962C8B-B14F-4D97-AF65-F5344CB8AC3E}">
        <p14:creationId xmlns:p14="http://schemas.microsoft.com/office/powerpoint/2010/main" val="3764386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S</a:t>
            </a:r>
            <a:r>
              <a:rPr lang="en-US" sz="3200" dirty="0" smtClean="0"/>
              <a:t>tudent </a:t>
            </a:r>
            <a:r>
              <a:rPr lang="en-US" sz="3200" dirty="0"/>
              <a:t>satisfaction with their internship was significant associated with their total exposure score on the </a:t>
            </a:r>
            <a:r>
              <a:rPr lang="en-US" sz="3200" dirty="0" smtClean="0"/>
              <a:t>inventory (</a:t>
            </a:r>
            <a:r>
              <a:rPr lang="en-US" sz="3200" i="1" dirty="0"/>
              <a:t>F = </a:t>
            </a:r>
            <a:r>
              <a:rPr lang="en-US" sz="3200" dirty="0"/>
              <a:t>5.78; </a:t>
            </a:r>
            <a:r>
              <a:rPr lang="en-US" sz="3200" i="1" dirty="0"/>
              <a:t>p </a:t>
            </a:r>
            <a:r>
              <a:rPr lang="en-US" sz="3200" dirty="0"/>
              <a:t>= .013</a:t>
            </a:r>
            <a:r>
              <a:rPr lang="en-US" sz="3200" dirty="0" smtClean="0"/>
              <a:t>)</a:t>
            </a:r>
          </a:p>
          <a:p>
            <a:r>
              <a:rPr lang="en-US" sz="3200" dirty="0" smtClean="0"/>
              <a:t>Individual item scores ranged from 2.07 to 9.13 </a:t>
            </a:r>
            <a:endParaRPr lang="en-US" sz="3200" dirty="0"/>
          </a:p>
        </p:txBody>
      </p:sp>
      <p:sp>
        <p:nvSpPr>
          <p:cNvPr id="3" name="Title 2"/>
          <p:cNvSpPr>
            <a:spLocks noGrp="1"/>
          </p:cNvSpPr>
          <p:nvPr>
            <p:ph type="title"/>
          </p:nvPr>
        </p:nvSpPr>
        <p:spPr/>
        <p:txBody>
          <a:bodyPr/>
          <a:lstStyle/>
          <a:p>
            <a:r>
              <a:rPr lang="en-US" dirty="0" smtClean="0"/>
              <a:t>          Learning Activities</a:t>
            </a:r>
            <a:endParaRPr lang="en-US" dirty="0"/>
          </a:p>
        </p:txBody>
      </p:sp>
    </p:spTree>
    <p:extLst>
      <p:ext uri="{BB962C8B-B14F-4D97-AF65-F5344CB8AC3E}">
        <p14:creationId xmlns:p14="http://schemas.microsoft.com/office/powerpoint/2010/main" val="721159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Documenting contacts in CWS</a:t>
            </a:r>
          </a:p>
          <a:p>
            <a:pPr lvl="0"/>
            <a:r>
              <a:rPr lang="en-US" dirty="0"/>
              <a:t>Attending family, team, placement, case planning, and/or safety meetings</a:t>
            </a:r>
          </a:p>
          <a:p>
            <a:pPr lvl="0"/>
            <a:r>
              <a:rPr lang="en-US" dirty="0"/>
              <a:t>Attending court hearings</a:t>
            </a:r>
          </a:p>
          <a:p>
            <a:pPr lvl="0"/>
            <a:r>
              <a:rPr lang="en-US" dirty="0"/>
              <a:t>Meeting with parent/child in reunification/maintenance capacity on one’s own</a:t>
            </a:r>
          </a:p>
          <a:p>
            <a:pPr lvl="0"/>
            <a:r>
              <a:rPr lang="en-US" dirty="0"/>
              <a:t>Speaking to service providers on one’s own</a:t>
            </a:r>
          </a:p>
          <a:p>
            <a:pPr lvl="0"/>
            <a:r>
              <a:rPr lang="en-US" dirty="0"/>
              <a:t>Writing court reports</a:t>
            </a:r>
          </a:p>
          <a:p>
            <a:endParaRPr lang="en-US" dirty="0"/>
          </a:p>
        </p:txBody>
      </p:sp>
      <p:sp>
        <p:nvSpPr>
          <p:cNvPr id="3" name="Title 2"/>
          <p:cNvSpPr>
            <a:spLocks noGrp="1"/>
          </p:cNvSpPr>
          <p:nvPr>
            <p:ph type="title"/>
          </p:nvPr>
        </p:nvSpPr>
        <p:spPr/>
        <p:txBody>
          <a:bodyPr/>
          <a:lstStyle/>
          <a:p>
            <a:r>
              <a:rPr lang="en-US" dirty="0" smtClean="0"/>
              <a:t>      High Exposure Activities</a:t>
            </a:r>
            <a:endParaRPr lang="en-US" dirty="0"/>
          </a:p>
        </p:txBody>
      </p:sp>
    </p:spTree>
    <p:extLst>
      <p:ext uri="{BB962C8B-B14F-4D97-AF65-F5344CB8AC3E}">
        <p14:creationId xmlns:p14="http://schemas.microsoft.com/office/powerpoint/2010/main" val="1441566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US" dirty="0"/>
              <a:t>Doing pre-adoption or adoption work on one’s own</a:t>
            </a:r>
          </a:p>
          <a:p>
            <a:pPr lvl="0"/>
            <a:r>
              <a:rPr lang="en-US" dirty="0"/>
              <a:t>Shadowing worker doing pre-adoption or adoption work</a:t>
            </a:r>
          </a:p>
          <a:p>
            <a:pPr lvl="0"/>
            <a:r>
              <a:rPr lang="en-US" dirty="0"/>
              <a:t>Observing a forensic interview</a:t>
            </a:r>
          </a:p>
          <a:p>
            <a:pPr lvl="0"/>
            <a:r>
              <a:rPr lang="en-US" dirty="0"/>
              <a:t>Participating in an ICWA inquiry and follow-up</a:t>
            </a:r>
          </a:p>
          <a:p>
            <a:pPr lvl="0"/>
            <a:r>
              <a:rPr lang="en-US" dirty="0"/>
              <a:t>Conducting an intake on one’s own</a:t>
            </a:r>
          </a:p>
          <a:p>
            <a:pPr lvl="0"/>
            <a:r>
              <a:rPr lang="en-US" dirty="0"/>
              <a:t>Conducting an investigation on one’s own </a:t>
            </a:r>
          </a:p>
          <a:p>
            <a:pPr lvl="0"/>
            <a:r>
              <a:rPr lang="en-US" dirty="0"/>
              <a:t>Shadowing workers serving a transition age youth</a:t>
            </a:r>
          </a:p>
          <a:p>
            <a:pPr lvl="0"/>
            <a:r>
              <a:rPr lang="en-US" dirty="0"/>
              <a:t>Discussing W &amp; I codes with AFI</a:t>
            </a:r>
          </a:p>
          <a:p>
            <a:endParaRPr lang="en-US" dirty="0"/>
          </a:p>
        </p:txBody>
      </p:sp>
      <p:sp>
        <p:nvSpPr>
          <p:cNvPr id="3" name="Title 2"/>
          <p:cNvSpPr>
            <a:spLocks noGrp="1"/>
          </p:cNvSpPr>
          <p:nvPr>
            <p:ph type="title"/>
          </p:nvPr>
        </p:nvSpPr>
        <p:spPr/>
        <p:txBody>
          <a:bodyPr/>
          <a:lstStyle/>
          <a:p>
            <a:r>
              <a:rPr lang="en-US" dirty="0" smtClean="0"/>
              <a:t>      Low Exposure Activities</a:t>
            </a:r>
            <a:endParaRPr lang="en-US" dirty="0"/>
          </a:p>
        </p:txBody>
      </p:sp>
    </p:spTree>
    <p:extLst>
      <p:ext uri="{BB962C8B-B14F-4D97-AF65-F5344CB8AC3E}">
        <p14:creationId xmlns:p14="http://schemas.microsoft.com/office/powerpoint/2010/main" val="376685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305800" cy="4572000"/>
          </a:xfrm>
        </p:spPr>
        <p:txBody>
          <a:bodyPr>
            <a:noAutofit/>
          </a:bodyPr>
          <a:lstStyle/>
          <a:p>
            <a:r>
              <a:rPr lang="en-US" sz="1400" dirty="0" smtClean="0"/>
              <a:t>“The </a:t>
            </a:r>
            <a:r>
              <a:rPr lang="en-US" sz="1400" dirty="0"/>
              <a:t>pilot project has been an extremely positive project in Butte County. </a:t>
            </a:r>
            <a:r>
              <a:rPr lang="en-US" sz="1400" dirty="0" smtClean="0"/>
              <a:t>The </a:t>
            </a:r>
            <a:r>
              <a:rPr lang="en-US" sz="1400" dirty="0"/>
              <a:t>benefits are numerous to the department, students, employees, and community.  We have solidified our intern program in collaboration with CSU Chico and provided a more consistent, thorough internship experience for students interning with Butte County, and have provided the department employees with excellent career development opportunities</a:t>
            </a:r>
            <a:r>
              <a:rPr lang="en-US" sz="1400" dirty="0" smtClean="0"/>
              <a:t>.” (Shelby Boston, Assistant Director, Butte County Children’s Services) </a:t>
            </a:r>
          </a:p>
          <a:p>
            <a:endParaRPr lang="en-US" sz="1400" dirty="0"/>
          </a:p>
          <a:p>
            <a:r>
              <a:rPr lang="en-US" sz="1400" dirty="0" smtClean="0"/>
              <a:t>“</a:t>
            </a:r>
            <a:r>
              <a:rPr lang="en-US" sz="1400" dirty="0"/>
              <a:t>The last few years of participation in the Solution Focused Supervision Training project has allowed our department( Butte County Children’s Services) to expand the already excellent intern program we have in partnership with Chico State University, Chico.  The connection with CSUC has been strengthened and is truly a partnership.  The support group process has increased the level of quality supervision for our field instructors.  The support group process for the interns has provided an environment where they can address issues and form connections with fellow interns that can support them in their professional lives</a:t>
            </a:r>
            <a:r>
              <a:rPr lang="en-US" sz="1400" dirty="0" smtClean="0"/>
              <a:t>.” (Karen Ely, Program Manager, Butte County Children’s Services)</a:t>
            </a:r>
          </a:p>
          <a:p>
            <a:pPr marL="109728" indent="0">
              <a:buNone/>
            </a:pPr>
            <a:endParaRPr lang="en-US" sz="1400" dirty="0" smtClean="0"/>
          </a:p>
          <a:p>
            <a:r>
              <a:rPr lang="en-US" sz="1400" dirty="0"/>
              <a:t>“The field instruction initiative has been a huge </a:t>
            </a:r>
            <a:r>
              <a:rPr lang="en-US" sz="1400" dirty="0" smtClean="0"/>
              <a:t>success…[It] has </a:t>
            </a:r>
            <a:r>
              <a:rPr lang="en-US" sz="1400" dirty="0"/>
              <a:t>greatly improved our agency field program over the past few years through regular collaboration, support, and mentoring</a:t>
            </a:r>
            <a:r>
              <a:rPr lang="en-US" sz="1400" dirty="0" smtClean="0"/>
              <a:t>.” (Tami McArthur, Intern Coordinator/Analyst, Butte County Children’s Services)</a:t>
            </a:r>
            <a:r>
              <a:rPr lang="en-US" sz="1400" dirty="0"/>
              <a:t> </a:t>
            </a:r>
          </a:p>
          <a:p>
            <a:endParaRPr lang="en-US" sz="1200" dirty="0" smtClean="0"/>
          </a:p>
        </p:txBody>
      </p:sp>
      <p:sp>
        <p:nvSpPr>
          <p:cNvPr id="3" name="Title 2"/>
          <p:cNvSpPr>
            <a:spLocks noGrp="1"/>
          </p:cNvSpPr>
          <p:nvPr>
            <p:ph type="title"/>
          </p:nvPr>
        </p:nvSpPr>
        <p:spPr/>
        <p:txBody>
          <a:bodyPr/>
          <a:lstStyle/>
          <a:p>
            <a:r>
              <a:rPr lang="en-US" dirty="0" smtClean="0">
                <a:solidFill>
                  <a:schemeClr val="accent2">
                    <a:lumMod val="75000"/>
                  </a:schemeClr>
                </a:solidFill>
              </a:rPr>
              <a:t>Project Successes</a:t>
            </a:r>
            <a:endParaRPr lang="en-US" dirty="0">
              <a:solidFill>
                <a:schemeClr val="accent2">
                  <a:lumMod val="75000"/>
                </a:schemeClr>
              </a:solidFill>
            </a:endParaRPr>
          </a:p>
        </p:txBody>
      </p:sp>
    </p:spTree>
    <p:extLst>
      <p:ext uri="{BB962C8B-B14F-4D97-AF65-F5344CB8AC3E}">
        <p14:creationId xmlns:p14="http://schemas.microsoft.com/office/powerpoint/2010/main" val="3673194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481328"/>
            <a:ext cx="8001000" cy="4995672"/>
          </a:xfrm>
        </p:spPr>
        <p:txBody>
          <a:bodyPr>
            <a:normAutofit/>
          </a:bodyPr>
          <a:lstStyle/>
          <a:p>
            <a:pPr marL="109728" indent="0">
              <a:buNone/>
            </a:pPr>
            <a:r>
              <a:rPr lang="en-US" sz="1400" b="1" u="sng" dirty="0" smtClean="0"/>
              <a:t>FROM FIELD INSTRUCTORS</a:t>
            </a:r>
            <a:r>
              <a:rPr lang="en-US" sz="1400" dirty="0" smtClean="0"/>
              <a:t>:</a:t>
            </a:r>
          </a:p>
          <a:p>
            <a:r>
              <a:rPr lang="en-US" sz="1400" dirty="0" smtClean="0">
                <a:solidFill>
                  <a:srgbClr val="3B6DA5"/>
                </a:solidFill>
              </a:rPr>
              <a:t>“</a:t>
            </a:r>
            <a:r>
              <a:rPr lang="en-US" sz="1400" dirty="0">
                <a:solidFill>
                  <a:srgbClr val="3B6DA5"/>
                </a:solidFill>
              </a:rPr>
              <a:t>The group provided me with tons of support, guidance and opportunity for </a:t>
            </a:r>
            <a:r>
              <a:rPr lang="en-US" sz="1400" dirty="0" smtClean="0">
                <a:solidFill>
                  <a:srgbClr val="3B6DA5"/>
                </a:solidFill>
              </a:rPr>
              <a:t>growth.”</a:t>
            </a:r>
          </a:p>
          <a:p>
            <a:endParaRPr lang="en-US" sz="1400" dirty="0">
              <a:solidFill>
                <a:srgbClr val="3B6DA5"/>
              </a:solidFill>
            </a:endParaRPr>
          </a:p>
          <a:p>
            <a:r>
              <a:rPr lang="en-US" sz="1400" dirty="0">
                <a:solidFill>
                  <a:srgbClr val="3B6DA5"/>
                </a:solidFill>
              </a:rPr>
              <a:t>“Allowed me to evaluate myself as a mentor and to ensure I was staying on the correct course…of providing the best educational opportunity for the intern.</a:t>
            </a:r>
            <a:r>
              <a:rPr lang="en-US" sz="1400" dirty="0" smtClean="0">
                <a:solidFill>
                  <a:srgbClr val="3B6DA5"/>
                </a:solidFill>
              </a:rPr>
              <a:t>”</a:t>
            </a:r>
          </a:p>
          <a:p>
            <a:endParaRPr lang="en-US" sz="1400" dirty="0">
              <a:solidFill>
                <a:srgbClr val="3B6DA5"/>
              </a:solidFill>
            </a:endParaRPr>
          </a:p>
          <a:p>
            <a:r>
              <a:rPr lang="en-US" sz="1400" dirty="0">
                <a:solidFill>
                  <a:srgbClr val="3B6DA5"/>
                </a:solidFill>
              </a:rPr>
              <a:t>“My intern probably got the best supervision I’ve ever provided because I had the support and education of the process group…Trainings were also </a:t>
            </a:r>
            <a:r>
              <a:rPr lang="en-US" sz="1400" dirty="0" smtClean="0">
                <a:solidFill>
                  <a:srgbClr val="3B6DA5"/>
                </a:solidFill>
              </a:rPr>
              <a:t>great.”</a:t>
            </a:r>
          </a:p>
          <a:p>
            <a:pPr marL="109728" indent="0">
              <a:buNone/>
            </a:pPr>
            <a:endParaRPr lang="en-US" sz="1400" dirty="0"/>
          </a:p>
          <a:p>
            <a:pPr marL="109728" indent="0">
              <a:buNone/>
            </a:pPr>
            <a:r>
              <a:rPr lang="en-US" sz="1400" b="1" u="sng" dirty="0"/>
              <a:t>FROM </a:t>
            </a:r>
            <a:r>
              <a:rPr lang="en-US" sz="1400" b="1" u="sng" dirty="0" smtClean="0"/>
              <a:t>INTERNS</a:t>
            </a:r>
            <a:r>
              <a:rPr lang="en-US" sz="1400" b="1" dirty="0" smtClean="0"/>
              <a:t>:</a:t>
            </a:r>
          </a:p>
          <a:p>
            <a:r>
              <a:rPr lang="en-US" sz="1400" dirty="0" smtClean="0">
                <a:solidFill>
                  <a:schemeClr val="accent1"/>
                </a:solidFill>
              </a:rPr>
              <a:t>“Group provided a safe space to discuss challenges encountered…The facilitators…helped to move the discussion towards finding solutions.”</a:t>
            </a:r>
          </a:p>
          <a:p>
            <a:endParaRPr lang="en-US" sz="1400" dirty="0">
              <a:solidFill>
                <a:schemeClr val="accent1"/>
              </a:solidFill>
            </a:endParaRPr>
          </a:p>
          <a:p>
            <a:r>
              <a:rPr lang="en-US" sz="1400" dirty="0" smtClean="0">
                <a:solidFill>
                  <a:schemeClr val="accent1"/>
                </a:solidFill>
              </a:rPr>
              <a:t>“Both years provided me with tremendous insight and knowledge into families, children, and work in the child welfare.”</a:t>
            </a:r>
          </a:p>
          <a:p>
            <a:endParaRPr lang="en-US" sz="1400" dirty="0" smtClean="0">
              <a:solidFill>
                <a:schemeClr val="accent1"/>
              </a:solidFill>
            </a:endParaRPr>
          </a:p>
          <a:p>
            <a:r>
              <a:rPr lang="en-US" sz="1400" dirty="0" smtClean="0">
                <a:solidFill>
                  <a:schemeClr val="accent1"/>
                </a:solidFill>
              </a:rPr>
              <a:t>“I always enjoyed attending the intern process groups and looked forward to them each month.”</a:t>
            </a:r>
            <a:endParaRPr lang="en-US" sz="1400" dirty="0">
              <a:solidFill>
                <a:schemeClr val="accent1"/>
              </a:solidFill>
            </a:endParaRPr>
          </a:p>
        </p:txBody>
      </p:sp>
      <p:sp>
        <p:nvSpPr>
          <p:cNvPr id="3" name="Title 2"/>
          <p:cNvSpPr>
            <a:spLocks noGrp="1"/>
          </p:cNvSpPr>
          <p:nvPr>
            <p:ph type="title"/>
          </p:nvPr>
        </p:nvSpPr>
        <p:spPr/>
        <p:txBody>
          <a:bodyPr/>
          <a:lstStyle/>
          <a:p>
            <a:r>
              <a:rPr lang="en-US" dirty="0" smtClean="0"/>
              <a:t>Project Successes Continued…</a:t>
            </a:r>
            <a:endParaRPr lang="en-US" dirty="0"/>
          </a:p>
        </p:txBody>
      </p:sp>
    </p:spTree>
    <p:extLst>
      <p:ext uri="{BB962C8B-B14F-4D97-AF65-F5344CB8AC3E}">
        <p14:creationId xmlns:p14="http://schemas.microsoft.com/office/powerpoint/2010/main" val="2396570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Collaboration between school and local department is key</a:t>
            </a:r>
          </a:p>
          <a:p>
            <a:r>
              <a:rPr lang="en-US" sz="2800" dirty="0" smtClean="0"/>
              <a:t>Sustainability efforts are on-going</a:t>
            </a:r>
          </a:p>
          <a:p>
            <a:r>
              <a:rPr lang="en-US" sz="2800" dirty="0" smtClean="0"/>
              <a:t>Supervision training is on-going</a:t>
            </a:r>
          </a:p>
          <a:p>
            <a:r>
              <a:rPr lang="en-US" sz="2800" dirty="0" smtClean="0"/>
              <a:t>Group supervision is viable modality</a:t>
            </a:r>
          </a:p>
          <a:p>
            <a:r>
              <a:rPr lang="en-US" sz="2800" dirty="0" smtClean="0"/>
              <a:t>Exposure to a range of leaning activities enhances student internships</a:t>
            </a:r>
            <a:endParaRPr lang="en-US" sz="2800" dirty="0"/>
          </a:p>
        </p:txBody>
      </p:sp>
      <p:sp>
        <p:nvSpPr>
          <p:cNvPr id="3" name="Title 2"/>
          <p:cNvSpPr>
            <a:spLocks noGrp="1"/>
          </p:cNvSpPr>
          <p:nvPr>
            <p:ph type="title"/>
          </p:nvPr>
        </p:nvSpPr>
        <p:spPr/>
        <p:txBody>
          <a:bodyPr/>
          <a:lstStyle/>
          <a:p>
            <a:r>
              <a:rPr lang="en-US" dirty="0" smtClean="0">
                <a:solidFill>
                  <a:schemeClr val="accent1"/>
                </a:solidFill>
                <a:latin typeface="Arial" pitchFamily="34" charset="0"/>
                <a:cs typeface="Arial" pitchFamily="34" charset="0"/>
              </a:rPr>
              <a:t>Lessons Learned</a:t>
            </a:r>
            <a:endParaRPr lang="en-US"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3172075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5998" y="1497811"/>
            <a:ext cx="8001000" cy="3912389"/>
          </a:xfrm>
        </p:spPr>
        <p:txBody>
          <a:bodyPr>
            <a:noAutofit/>
          </a:bodyPr>
          <a:lstStyle/>
          <a:p>
            <a:pPr>
              <a:buClr>
                <a:srgbClr val="D14F2A"/>
              </a:buClr>
              <a:buSzPct val="100000"/>
            </a:pPr>
            <a:r>
              <a:rPr lang="en-US" sz="2400" u="sng" dirty="0" smtClean="0">
                <a:latin typeface="Lucida Sans" pitchFamily="34" charset="0"/>
                <a:cs typeface="Lucida Sans" pitchFamily="34" charset="0"/>
              </a:rPr>
              <a:t>Identified Need</a:t>
            </a:r>
            <a:r>
              <a:rPr lang="en-US" sz="2400" dirty="0" smtClean="0">
                <a:latin typeface="Lucida Sans" pitchFamily="34" charset="0"/>
                <a:cs typeface="Lucida Sans" pitchFamily="34" charset="0"/>
              </a:rPr>
              <a:t>: Enhanced Supervision for IV-E BSW and MSW students</a:t>
            </a:r>
          </a:p>
          <a:p>
            <a:pPr>
              <a:buClr>
                <a:srgbClr val="D14F2A"/>
              </a:buClr>
              <a:buSzPct val="100000"/>
            </a:pPr>
            <a:r>
              <a:rPr lang="en-US" sz="2400" u="sng" dirty="0" smtClean="0">
                <a:latin typeface="Lucida Sans" pitchFamily="34" charset="0"/>
                <a:cs typeface="Lucida Sans" pitchFamily="34" charset="0"/>
              </a:rPr>
              <a:t>Basic Program Components</a:t>
            </a:r>
            <a:r>
              <a:rPr lang="en-US" sz="2400" dirty="0" smtClean="0">
                <a:latin typeface="Lucida Sans" pitchFamily="34" charset="0"/>
                <a:cs typeface="Lucida Sans" pitchFamily="34" charset="0"/>
              </a:rPr>
              <a:t>:</a:t>
            </a:r>
          </a:p>
          <a:p>
            <a:pPr>
              <a:buClr>
                <a:srgbClr val="D14F2A"/>
              </a:buClr>
              <a:buSzPct val="100000"/>
              <a:buFont typeface="Wingdings" pitchFamily="2" charset="2"/>
              <a:buChar char="ü"/>
            </a:pPr>
            <a:r>
              <a:rPr lang="en-US" sz="2400" dirty="0" smtClean="0">
                <a:latin typeface="Lucida Sans" pitchFamily="34" charset="0"/>
                <a:cs typeface="Lucida Sans" pitchFamily="34" charset="0"/>
              </a:rPr>
              <a:t> Initial day-long training for field </a:t>
            </a:r>
            <a:r>
              <a:rPr lang="en-US" sz="2400" dirty="0">
                <a:latin typeface="Lucida Sans" pitchFamily="34" charset="0"/>
                <a:cs typeface="Lucida Sans" pitchFamily="34" charset="0"/>
              </a:rPr>
              <a:t>i</a:t>
            </a:r>
            <a:r>
              <a:rPr lang="en-US" sz="2400" dirty="0" smtClean="0">
                <a:latin typeface="Lucida Sans" pitchFamily="34" charset="0"/>
                <a:cs typeface="Lucida Sans" pitchFamily="34" charset="0"/>
              </a:rPr>
              <a:t>nstructors </a:t>
            </a:r>
          </a:p>
          <a:p>
            <a:pPr>
              <a:buClr>
                <a:srgbClr val="D14F2A"/>
              </a:buClr>
              <a:buSzPct val="100000"/>
              <a:buFont typeface="Wingdings" pitchFamily="2" charset="2"/>
              <a:buChar char="ü"/>
            </a:pPr>
            <a:r>
              <a:rPr lang="en-US" sz="2400" dirty="0">
                <a:latin typeface="Lucida Sans" pitchFamily="34" charset="0"/>
                <a:cs typeface="Lucida Sans" pitchFamily="34" charset="0"/>
              </a:rPr>
              <a:t> </a:t>
            </a:r>
            <a:r>
              <a:rPr lang="en-US" sz="2400" dirty="0" smtClean="0">
                <a:latin typeface="Lucida Sans" pitchFamily="34" charset="0"/>
                <a:cs typeface="Lucida Sans" pitchFamily="34" charset="0"/>
              </a:rPr>
              <a:t>On-going supervisory support via monthly  </a:t>
            </a:r>
          </a:p>
          <a:p>
            <a:pPr marL="109728" indent="0">
              <a:buClr>
                <a:srgbClr val="D14F2A"/>
              </a:buClr>
              <a:buSzPct val="100000"/>
              <a:buNone/>
            </a:pPr>
            <a:r>
              <a:rPr lang="en-US" sz="2400" dirty="0" smtClean="0">
                <a:latin typeface="Lucida Sans" pitchFamily="34" charset="0"/>
                <a:cs typeface="Lucida Sans" pitchFamily="34" charset="0"/>
              </a:rPr>
              <a:t>    process groups</a:t>
            </a:r>
          </a:p>
          <a:p>
            <a:pPr>
              <a:buClr>
                <a:srgbClr val="D14F2A"/>
              </a:buClr>
              <a:buSzPct val="100000"/>
              <a:buFont typeface="Wingdings" pitchFamily="2" charset="2"/>
              <a:buChar char="ü"/>
            </a:pPr>
            <a:r>
              <a:rPr lang="en-US" sz="2400" dirty="0" smtClean="0">
                <a:latin typeface="Lucida Sans" pitchFamily="34" charset="0"/>
                <a:cs typeface="Lucida Sans" pitchFamily="34" charset="0"/>
              </a:rPr>
              <a:t> Monthly supervision group for students co-led </a:t>
            </a:r>
          </a:p>
          <a:p>
            <a:pPr marL="109728" indent="0">
              <a:buClr>
                <a:srgbClr val="D14F2A"/>
              </a:buClr>
              <a:buSzPct val="100000"/>
              <a:buNone/>
            </a:pPr>
            <a:r>
              <a:rPr lang="en-US" sz="2400" dirty="0" smtClean="0">
                <a:latin typeface="Lucida Sans" pitchFamily="34" charset="0"/>
                <a:cs typeface="Lucida Sans" pitchFamily="34" charset="0"/>
              </a:rPr>
              <a:t>    by local department and university</a:t>
            </a:r>
          </a:p>
          <a:p>
            <a:pPr>
              <a:buClr>
                <a:srgbClr val="D14F2A"/>
              </a:buClr>
              <a:buSzPct val="100000"/>
              <a:buFont typeface="Wingdings" pitchFamily="2" charset="2"/>
              <a:buChar char="ü"/>
            </a:pPr>
            <a:r>
              <a:rPr lang="en-US" sz="2400" dirty="0" smtClean="0">
                <a:latin typeface="Lucida Sans" pitchFamily="34" charset="0"/>
                <a:cs typeface="Lucida Sans" pitchFamily="34" charset="0"/>
              </a:rPr>
              <a:t> Tracking of learning activities provided students</a:t>
            </a:r>
          </a:p>
          <a:p>
            <a:pPr>
              <a:buClr>
                <a:srgbClr val="D14F2A"/>
              </a:buClr>
              <a:buSzPct val="100000"/>
              <a:buFont typeface="Wingdings" pitchFamily="2" charset="2"/>
              <a:buChar char="ü"/>
            </a:pPr>
            <a:endParaRPr lang="en-US" sz="2400" dirty="0" smtClean="0">
              <a:latin typeface="Lucida Sans" pitchFamily="34" charset="0"/>
              <a:cs typeface="Lucida Sans" pitchFamily="34" charset="0"/>
            </a:endParaRPr>
          </a:p>
          <a:p>
            <a:pPr marL="109728" indent="0">
              <a:buClr>
                <a:srgbClr val="D14F2A"/>
              </a:buClr>
              <a:buSzPct val="100000"/>
              <a:buNone/>
            </a:pPr>
            <a:endParaRPr lang="en-US" sz="2400" dirty="0" smtClean="0">
              <a:latin typeface="Lucida Sans" pitchFamily="34" charset="0"/>
              <a:cs typeface="Lucida Sans" pitchFamily="34" charset="0"/>
            </a:endParaRPr>
          </a:p>
        </p:txBody>
      </p:sp>
      <p:sp>
        <p:nvSpPr>
          <p:cNvPr id="2" name="Title 1"/>
          <p:cNvSpPr>
            <a:spLocks noGrp="1"/>
          </p:cNvSpPr>
          <p:nvPr>
            <p:ph type="title"/>
          </p:nvPr>
        </p:nvSpPr>
        <p:spPr>
          <a:xfrm>
            <a:off x="685800" y="381000"/>
            <a:ext cx="7405744" cy="953536"/>
          </a:xfrm>
        </p:spPr>
        <p:txBody>
          <a:bodyPr>
            <a:normAutofit fontScale="90000"/>
          </a:bodyPr>
          <a:lstStyle/>
          <a:p>
            <a:r>
              <a:rPr lang="en-US" sz="3600" b="1" dirty="0" smtClean="0">
                <a:solidFill>
                  <a:srgbClr val="3B6DA5"/>
                </a:solidFill>
                <a:effectLst/>
                <a:latin typeface="Arial" pitchFamily="34" charset="0"/>
                <a:cs typeface="Arial" pitchFamily="34" charset="0"/>
              </a:rPr>
              <a:t>Problem Statement and Program Components</a:t>
            </a:r>
            <a:endParaRPr lang="en-US" sz="3600" b="1" dirty="0">
              <a:solidFill>
                <a:srgbClr val="3B6DA5"/>
              </a:solidFill>
              <a:effectLst/>
              <a:latin typeface="Arial" pitchFamily="34" charset="0"/>
              <a:cs typeface="Arial"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1" y="5638800"/>
            <a:ext cx="1034814" cy="1005840"/>
          </a:xfrm>
          <a:prstGeom prst="rect">
            <a:avLst/>
          </a:prstGeom>
        </p:spPr>
      </p:pic>
    </p:spTree>
    <p:extLst>
      <p:ext uri="{BB962C8B-B14F-4D97-AF65-F5344CB8AC3E}">
        <p14:creationId xmlns:p14="http://schemas.microsoft.com/office/powerpoint/2010/main" val="2372853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525963"/>
          </a:xfrm>
        </p:spPr>
        <p:txBody>
          <a:bodyPr>
            <a:normAutofit/>
          </a:bodyPr>
          <a:lstStyle/>
          <a:p>
            <a:pPr marL="109728" indent="0">
              <a:buNone/>
            </a:pPr>
            <a:r>
              <a:rPr lang="en-US" sz="3200" dirty="0" smtClean="0"/>
              <a:t>Solution-Focused Supervision</a:t>
            </a:r>
          </a:p>
          <a:p>
            <a:r>
              <a:rPr lang="en-US" sz="3200" dirty="0" smtClean="0"/>
              <a:t>Supervisors avoid telling students what to do</a:t>
            </a:r>
          </a:p>
          <a:p>
            <a:r>
              <a:rPr lang="en-US" sz="3200" dirty="0" smtClean="0"/>
              <a:t>Build critical thinking skills in students</a:t>
            </a:r>
          </a:p>
          <a:p>
            <a:r>
              <a:rPr lang="en-US" sz="3200" dirty="0" smtClean="0"/>
              <a:t>Identify and develop student strengths</a:t>
            </a:r>
          </a:p>
          <a:p>
            <a:r>
              <a:rPr lang="en-US" sz="3200" dirty="0" smtClean="0"/>
              <a:t>Enhance student skills in solution-oriented practice with youth and families</a:t>
            </a:r>
            <a:endParaRPr lang="en-US" sz="3200" dirty="0"/>
          </a:p>
        </p:txBody>
      </p:sp>
      <p:sp>
        <p:nvSpPr>
          <p:cNvPr id="3" name="Title 2"/>
          <p:cNvSpPr>
            <a:spLocks noGrp="1"/>
          </p:cNvSpPr>
          <p:nvPr>
            <p:ph type="title"/>
          </p:nvPr>
        </p:nvSpPr>
        <p:spPr/>
        <p:txBody>
          <a:bodyPr/>
          <a:lstStyle/>
          <a:p>
            <a:r>
              <a:rPr lang="en-US" dirty="0" smtClean="0"/>
              <a:t>            Practice Model</a:t>
            </a:r>
            <a:endParaRPr lang="en-US" dirty="0"/>
          </a:p>
        </p:txBody>
      </p:sp>
    </p:spTree>
    <p:extLst>
      <p:ext uri="{BB962C8B-B14F-4D97-AF65-F5344CB8AC3E}">
        <p14:creationId xmlns:p14="http://schemas.microsoft.com/office/powerpoint/2010/main" val="28546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Need assessment involving school and county department</a:t>
            </a:r>
          </a:p>
          <a:p>
            <a:r>
              <a:rPr lang="en-US" dirty="0" smtClean="0"/>
              <a:t>Commitment of resources on the part of CSD</a:t>
            </a:r>
          </a:p>
          <a:p>
            <a:r>
              <a:rPr lang="en-US" dirty="0" smtClean="0"/>
              <a:t>Back-up was provided for Field Instructors </a:t>
            </a:r>
          </a:p>
          <a:p>
            <a:r>
              <a:rPr lang="en-US" dirty="0" smtClean="0"/>
              <a:t>Signed a commitment to attend on-going training</a:t>
            </a:r>
          </a:p>
          <a:p>
            <a:r>
              <a:rPr lang="en-US" dirty="0" smtClean="0"/>
              <a:t>Quarterly meetings with school and CSD administration</a:t>
            </a:r>
          </a:p>
          <a:p>
            <a:r>
              <a:rPr lang="en-US" dirty="0" smtClean="0"/>
              <a:t>CSD Staff Development Officer worked closely with IV-E Coordinator</a:t>
            </a:r>
            <a:endParaRPr lang="en-US" dirty="0"/>
          </a:p>
        </p:txBody>
      </p:sp>
      <p:sp>
        <p:nvSpPr>
          <p:cNvPr id="3" name="Title 2"/>
          <p:cNvSpPr>
            <a:spLocks noGrp="1"/>
          </p:cNvSpPr>
          <p:nvPr>
            <p:ph type="title"/>
          </p:nvPr>
        </p:nvSpPr>
        <p:spPr/>
        <p:txBody>
          <a:bodyPr/>
          <a:lstStyle/>
          <a:p>
            <a:r>
              <a:rPr lang="en-US" dirty="0" smtClean="0"/>
              <a:t>             Collaboration</a:t>
            </a:r>
            <a:endParaRPr lang="en-US" dirty="0"/>
          </a:p>
        </p:txBody>
      </p:sp>
    </p:spTree>
    <p:extLst>
      <p:ext uri="{BB962C8B-B14F-4D97-AF65-F5344CB8AC3E}">
        <p14:creationId xmlns:p14="http://schemas.microsoft.com/office/powerpoint/2010/main" val="3328201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153400" cy="4800600"/>
          </a:xfrm>
        </p:spPr>
        <p:txBody>
          <a:bodyPr>
            <a:normAutofit/>
          </a:bodyPr>
          <a:lstStyle/>
          <a:p>
            <a:r>
              <a:rPr lang="en-US" dirty="0" smtClean="0"/>
              <a:t>Establishing a supervisory alliance</a:t>
            </a:r>
          </a:p>
          <a:p>
            <a:r>
              <a:rPr lang="en-US" dirty="0" smtClean="0"/>
              <a:t>Identifying personality types</a:t>
            </a:r>
          </a:p>
          <a:p>
            <a:r>
              <a:rPr lang="en-US" dirty="0" smtClean="0"/>
              <a:t>Identifying student learning style</a:t>
            </a:r>
          </a:p>
          <a:p>
            <a:r>
              <a:rPr lang="en-US" dirty="0" smtClean="0"/>
              <a:t>Process of supervision</a:t>
            </a:r>
          </a:p>
          <a:p>
            <a:r>
              <a:rPr lang="en-US" dirty="0" smtClean="0"/>
              <a:t>Supervisory contract</a:t>
            </a:r>
          </a:p>
          <a:p>
            <a:r>
              <a:rPr lang="en-US" dirty="0" smtClean="0"/>
              <a:t>Integrating a clinical perspective</a:t>
            </a:r>
          </a:p>
          <a:p>
            <a:r>
              <a:rPr lang="en-US" dirty="0" smtClean="0"/>
              <a:t>Solution-focused interviewing</a:t>
            </a:r>
          </a:p>
          <a:p>
            <a:r>
              <a:rPr lang="en-US" dirty="0" smtClean="0"/>
              <a:t>Solution-focused supervision</a:t>
            </a:r>
          </a:p>
          <a:p>
            <a:r>
              <a:rPr lang="en-US" dirty="0" smtClean="0"/>
              <a:t>Stress reactions &amp; modeling self-care</a:t>
            </a:r>
          </a:p>
          <a:p>
            <a:r>
              <a:rPr lang="en-US" dirty="0" smtClean="0"/>
              <a:t>Evaluating supervision</a:t>
            </a:r>
          </a:p>
        </p:txBody>
      </p:sp>
      <p:sp>
        <p:nvSpPr>
          <p:cNvPr id="2" name="Title 1"/>
          <p:cNvSpPr>
            <a:spLocks noGrp="1"/>
          </p:cNvSpPr>
          <p:nvPr>
            <p:ph type="title"/>
          </p:nvPr>
        </p:nvSpPr>
        <p:spPr>
          <a:xfrm>
            <a:off x="381000" y="228600"/>
            <a:ext cx="7329544" cy="724936"/>
          </a:xfrm>
        </p:spPr>
        <p:txBody>
          <a:bodyPr>
            <a:normAutofit fontScale="90000"/>
          </a:bodyPr>
          <a:lstStyle/>
          <a:p>
            <a:r>
              <a:rPr lang="en-US" sz="3600" dirty="0">
                <a:solidFill>
                  <a:srgbClr val="F07F09"/>
                </a:solidFill>
                <a:effectLst/>
                <a:latin typeface="Arial" pitchFamily="34" charset="0"/>
                <a:cs typeface="Arial" pitchFamily="34" charset="0"/>
              </a:rPr>
              <a:t> </a:t>
            </a:r>
            <a:r>
              <a:rPr lang="en-US" sz="3600" dirty="0" smtClean="0">
                <a:solidFill>
                  <a:srgbClr val="F07F09"/>
                </a:solidFill>
                <a:effectLst/>
                <a:latin typeface="Arial" pitchFamily="34" charset="0"/>
                <a:cs typeface="Arial" pitchFamily="34" charset="0"/>
              </a:rPr>
              <a:t>            </a:t>
            </a:r>
            <a:r>
              <a:rPr lang="en-US" sz="3600" dirty="0" smtClean="0">
                <a:solidFill>
                  <a:schemeClr val="accent2">
                    <a:lumMod val="75000"/>
                  </a:schemeClr>
                </a:solidFill>
                <a:effectLst/>
                <a:latin typeface="Arial" pitchFamily="34" charset="0"/>
                <a:cs typeface="Arial" pitchFamily="34" charset="0"/>
              </a:rPr>
              <a:t>Initial Supervision Training</a:t>
            </a:r>
            <a:endParaRPr lang="en-US" sz="3600" b="1" dirty="0">
              <a:solidFill>
                <a:schemeClr val="accent2">
                  <a:lumMod val="75000"/>
                </a:schemeClr>
              </a:solidFill>
              <a:effectLst/>
              <a:latin typeface="Arial" pitchFamily="34" charset="0"/>
              <a:cs typeface="Arial"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1" y="5638800"/>
            <a:ext cx="1034814" cy="1005840"/>
          </a:xfrm>
          <a:prstGeom prst="rect">
            <a:avLst/>
          </a:prstGeom>
        </p:spPr>
      </p:pic>
    </p:spTree>
    <p:extLst>
      <p:ext uri="{BB962C8B-B14F-4D97-AF65-F5344CB8AC3E}">
        <p14:creationId xmlns:p14="http://schemas.microsoft.com/office/powerpoint/2010/main" val="1155460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386072"/>
          </a:xfrm>
        </p:spPr>
        <p:txBody>
          <a:bodyPr>
            <a:normAutofit lnSpcReduction="10000"/>
          </a:bodyPr>
          <a:lstStyle/>
          <a:p>
            <a:r>
              <a:rPr lang="en-US" dirty="0"/>
              <a:t>Co-facilitated by IV-Coordinator &amp; CSD Staff Development </a:t>
            </a:r>
            <a:r>
              <a:rPr lang="en-US" dirty="0" smtClean="0"/>
              <a:t>Officer</a:t>
            </a:r>
          </a:p>
          <a:p>
            <a:pPr lvl="1"/>
            <a:r>
              <a:rPr lang="en-US" dirty="0" smtClean="0"/>
              <a:t>Initial focus on developing group purpose, agreements, and goals</a:t>
            </a:r>
          </a:p>
          <a:p>
            <a:pPr lvl="1"/>
            <a:r>
              <a:rPr lang="en-US" dirty="0" smtClean="0"/>
              <a:t>On-going focus: getting present, solution-focused questions of the day, personal goals/actions steps, and </a:t>
            </a:r>
            <a:r>
              <a:rPr lang="en-US" dirty="0" err="1" smtClean="0"/>
              <a:t>gratitudes</a:t>
            </a:r>
            <a:endParaRPr lang="en-US" dirty="0" smtClean="0"/>
          </a:p>
          <a:p>
            <a:pPr lvl="1"/>
            <a:r>
              <a:rPr lang="en-US" dirty="0" smtClean="0"/>
              <a:t>Additional covered areas: learning contracts, consistency in internship, stages of an internship, creating a common understanding of the internship process, supervision process, building relationships among field instructors</a:t>
            </a:r>
          </a:p>
          <a:p>
            <a:pPr lvl="1"/>
            <a:endParaRPr lang="en-US" dirty="0"/>
          </a:p>
          <a:p>
            <a:endParaRPr lang="en-US" dirty="0"/>
          </a:p>
        </p:txBody>
      </p:sp>
      <p:sp>
        <p:nvSpPr>
          <p:cNvPr id="3" name="Title 2"/>
          <p:cNvSpPr>
            <a:spLocks noGrp="1"/>
          </p:cNvSpPr>
          <p:nvPr>
            <p:ph type="title"/>
          </p:nvPr>
        </p:nvSpPr>
        <p:spPr/>
        <p:txBody>
          <a:bodyPr>
            <a:normAutofit fontScale="90000"/>
          </a:bodyPr>
          <a:lstStyle/>
          <a:p>
            <a:r>
              <a:rPr lang="en-US" dirty="0" smtClean="0"/>
              <a:t> </a:t>
            </a:r>
            <a:r>
              <a:rPr lang="en-US" sz="3100" dirty="0" smtClean="0"/>
              <a:t>Monthly Process Group for Field Instructors</a:t>
            </a:r>
            <a:endParaRPr lang="en-US" sz="3100" dirty="0"/>
          </a:p>
        </p:txBody>
      </p:sp>
    </p:spTree>
    <p:extLst>
      <p:ext uri="{BB962C8B-B14F-4D97-AF65-F5344CB8AC3E}">
        <p14:creationId xmlns:p14="http://schemas.microsoft.com/office/powerpoint/2010/main" val="1792785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67072"/>
          </a:xfrm>
        </p:spPr>
        <p:txBody>
          <a:bodyPr>
            <a:normAutofit/>
          </a:bodyPr>
          <a:lstStyle/>
          <a:p>
            <a:r>
              <a:rPr lang="en-US" dirty="0" smtClean="0"/>
              <a:t>Co-facilitated by IV-Coordinator &amp; CSD Staff Development Officer</a:t>
            </a:r>
          </a:p>
          <a:p>
            <a:pPr lvl="1"/>
            <a:r>
              <a:rPr lang="en-US" dirty="0"/>
              <a:t>Initial focus on developing group purpose, agreements, and goals</a:t>
            </a:r>
          </a:p>
          <a:p>
            <a:pPr lvl="1"/>
            <a:r>
              <a:rPr lang="en-US" dirty="0"/>
              <a:t>On-going focus: getting present, solution-focused questions of the day, personal goals/actions steps, and </a:t>
            </a:r>
            <a:r>
              <a:rPr lang="en-US" dirty="0" err="1"/>
              <a:t>gratitudes</a:t>
            </a:r>
            <a:endParaRPr lang="en-US" dirty="0"/>
          </a:p>
          <a:p>
            <a:pPr lvl="1"/>
            <a:r>
              <a:rPr lang="en-US" dirty="0"/>
              <a:t>Additional covered areas: learning contracts, consistency in internship, stages of an internship, creating a common understanding of the internship process, supervision process, </a:t>
            </a:r>
            <a:r>
              <a:rPr lang="en-US" dirty="0" smtClean="0"/>
              <a:t>building </a:t>
            </a:r>
            <a:r>
              <a:rPr lang="en-US" dirty="0"/>
              <a:t>relationships among </a:t>
            </a:r>
            <a:r>
              <a:rPr lang="en-US" dirty="0" smtClean="0"/>
              <a:t>students</a:t>
            </a:r>
            <a:endParaRPr lang="en-US" dirty="0"/>
          </a:p>
          <a:p>
            <a:pPr lvl="1"/>
            <a:endParaRPr lang="en-US" dirty="0"/>
          </a:p>
        </p:txBody>
      </p:sp>
      <p:sp>
        <p:nvSpPr>
          <p:cNvPr id="3" name="Title 2"/>
          <p:cNvSpPr>
            <a:spLocks noGrp="1"/>
          </p:cNvSpPr>
          <p:nvPr>
            <p:ph type="title"/>
          </p:nvPr>
        </p:nvSpPr>
        <p:spPr/>
        <p:txBody>
          <a:bodyPr/>
          <a:lstStyle/>
          <a:p>
            <a:r>
              <a:rPr lang="en-US" dirty="0" smtClean="0"/>
              <a:t>Group Supervision for Students</a:t>
            </a:r>
            <a:endParaRPr lang="en-US" dirty="0"/>
          </a:p>
        </p:txBody>
      </p:sp>
    </p:spTree>
    <p:extLst>
      <p:ext uri="{BB962C8B-B14F-4D97-AF65-F5344CB8AC3E}">
        <p14:creationId xmlns:p14="http://schemas.microsoft.com/office/powerpoint/2010/main" val="459950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u="sng" dirty="0" smtClean="0"/>
              <a:t>Supervisory Self-Efficacy Scale</a:t>
            </a:r>
            <a:r>
              <a:rPr lang="en-US" dirty="0" smtClean="0"/>
              <a:t>-administered pre-post; mixed results</a:t>
            </a:r>
          </a:p>
          <a:p>
            <a:r>
              <a:rPr lang="en-US" dirty="0" smtClean="0"/>
              <a:t>Areas in which AFI’s felt strongest post training: </a:t>
            </a:r>
          </a:p>
          <a:p>
            <a:pPr>
              <a:buFont typeface="Wingdings" charset="2"/>
              <a:buChar char="ü"/>
            </a:pPr>
            <a:r>
              <a:rPr lang="en-US" dirty="0" smtClean="0"/>
              <a:t> </a:t>
            </a:r>
            <a:r>
              <a:rPr lang="en-US" dirty="0"/>
              <a:t>establishing a collegial relationship </a:t>
            </a:r>
            <a:r>
              <a:rPr lang="en-US" dirty="0" smtClean="0"/>
              <a:t>with</a:t>
            </a:r>
          </a:p>
          <a:p>
            <a:pPr marL="109728" indent="0">
              <a:buNone/>
            </a:pPr>
            <a:r>
              <a:rPr lang="en-US" dirty="0"/>
              <a:t> </a:t>
            </a:r>
            <a:r>
              <a:rPr lang="en-US" dirty="0" smtClean="0"/>
              <a:t>   student</a:t>
            </a:r>
          </a:p>
          <a:p>
            <a:pPr>
              <a:buFont typeface="Wingdings" charset="2"/>
              <a:buChar char="ü"/>
            </a:pPr>
            <a:r>
              <a:rPr lang="en-US" dirty="0" smtClean="0"/>
              <a:t> </a:t>
            </a:r>
            <a:r>
              <a:rPr lang="en-US" dirty="0"/>
              <a:t>enhancing student empathy toward </a:t>
            </a:r>
            <a:r>
              <a:rPr lang="en-US" dirty="0" smtClean="0"/>
              <a:t>clients</a:t>
            </a:r>
          </a:p>
          <a:p>
            <a:pPr>
              <a:buFont typeface="Wingdings" charset="2"/>
              <a:buChar char="ü"/>
            </a:pPr>
            <a:r>
              <a:rPr lang="en-US" dirty="0"/>
              <a:t> </a:t>
            </a:r>
            <a:r>
              <a:rPr lang="en-US" dirty="0" smtClean="0"/>
              <a:t>identifying </a:t>
            </a:r>
            <a:r>
              <a:rPr lang="en-US" dirty="0"/>
              <a:t>their </a:t>
            </a:r>
            <a:r>
              <a:rPr lang="en-US" dirty="0" smtClean="0"/>
              <a:t>strengths </a:t>
            </a:r>
          </a:p>
          <a:p>
            <a:pPr>
              <a:buFont typeface="Wingdings" charset="2"/>
              <a:buChar char="ü"/>
            </a:pPr>
            <a:r>
              <a:rPr lang="en-US" dirty="0"/>
              <a:t> </a:t>
            </a:r>
            <a:r>
              <a:rPr lang="en-US" dirty="0" smtClean="0"/>
              <a:t>exploring </a:t>
            </a:r>
            <a:r>
              <a:rPr lang="en-US" dirty="0"/>
              <a:t>their personal </a:t>
            </a:r>
            <a:r>
              <a:rPr lang="en-US" dirty="0" smtClean="0"/>
              <a:t>reactions  </a:t>
            </a:r>
            <a:endParaRPr lang="en-US" dirty="0"/>
          </a:p>
        </p:txBody>
      </p:sp>
      <p:sp>
        <p:nvSpPr>
          <p:cNvPr id="3" name="Title 2"/>
          <p:cNvSpPr>
            <a:spLocks noGrp="1"/>
          </p:cNvSpPr>
          <p:nvPr>
            <p:ph type="title"/>
          </p:nvPr>
        </p:nvSpPr>
        <p:spPr/>
        <p:txBody>
          <a:bodyPr>
            <a:normAutofit fontScale="90000"/>
          </a:bodyPr>
          <a:lstStyle/>
          <a:p>
            <a:r>
              <a:rPr lang="en-US" dirty="0" smtClean="0">
                <a:solidFill>
                  <a:schemeClr val="accent2">
                    <a:lumMod val="75000"/>
                  </a:schemeClr>
                </a:solidFill>
                <a:latin typeface="Arial" pitchFamily="34" charset="0"/>
                <a:cs typeface="Arial" pitchFamily="34" charset="0"/>
              </a:rPr>
              <a:t>Evaluation Measures and Results</a:t>
            </a:r>
            <a:endParaRPr lang="en-US" dirty="0">
              <a:solidFill>
                <a:schemeClr val="accent2">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543546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Incorporated IV-E Advanced Practice Indicators into final Field Evaluation</a:t>
            </a:r>
          </a:p>
          <a:p>
            <a:r>
              <a:rPr lang="en-US" dirty="0" smtClean="0"/>
              <a:t>Based on those, obtained score for each EPAS competency for all Advanced MSW students</a:t>
            </a:r>
          </a:p>
          <a:p>
            <a:r>
              <a:rPr lang="en-US" dirty="0" smtClean="0"/>
              <a:t>Mean total score across all EPAS competencies was slightly higher for Butte County students versus those placed in other counties</a:t>
            </a:r>
            <a:endParaRPr lang="en-US" dirty="0"/>
          </a:p>
        </p:txBody>
      </p:sp>
      <p:sp>
        <p:nvSpPr>
          <p:cNvPr id="3" name="Title 2"/>
          <p:cNvSpPr>
            <a:spLocks noGrp="1"/>
          </p:cNvSpPr>
          <p:nvPr>
            <p:ph type="title"/>
          </p:nvPr>
        </p:nvSpPr>
        <p:spPr/>
        <p:txBody>
          <a:bodyPr>
            <a:normAutofit fontScale="90000"/>
          </a:bodyPr>
          <a:lstStyle/>
          <a:p>
            <a:r>
              <a:rPr lang="en-US" dirty="0" smtClean="0"/>
              <a:t>      Child Welfare Competencies</a:t>
            </a:r>
            <a:endParaRPr lang="en-US" dirty="0"/>
          </a:p>
        </p:txBody>
      </p:sp>
    </p:spTree>
    <p:extLst>
      <p:ext uri="{BB962C8B-B14F-4D97-AF65-F5344CB8AC3E}">
        <p14:creationId xmlns:p14="http://schemas.microsoft.com/office/powerpoint/2010/main" val="29619062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22">
      <a:dk1>
        <a:sysClr val="windowText" lastClr="000000"/>
      </a:dk1>
      <a:lt1>
        <a:sysClr val="window" lastClr="FFFFFF"/>
      </a:lt1>
      <a:dk2>
        <a:srgbClr val="464646"/>
      </a:dk2>
      <a:lt2>
        <a:srgbClr val="DEF5FA"/>
      </a:lt2>
      <a:accent1>
        <a:srgbClr val="3B6DA5"/>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1251</TotalTime>
  <Words>946</Words>
  <Application>Microsoft Office PowerPoint</Application>
  <PresentationFormat>On-screen Show (4:3)</PresentationFormat>
  <Paragraphs>120</Paragraphs>
  <Slides>17</Slides>
  <Notes>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Supervision Training for Field Instructors</vt:lpstr>
      <vt:lpstr>Problem Statement and Program Components</vt:lpstr>
      <vt:lpstr>            Practice Model</vt:lpstr>
      <vt:lpstr>             Collaboration</vt:lpstr>
      <vt:lpstr>             Initial Supervision Training</vt:lpstr>
      <vt:lpstr> Monthly Process Group for Field Instructors</vt:lpstr>
      <vt:lpstr>Group Supervision for Students</vt:lpstr>
      <vt:lpstr>Evaluation Measures and Results</vt:lpstr>
      <vt:lpstr>      Child Welfare Competencies</vt:lpstr>
      <vt:lpstr>             Focus Group</vt:lpstr>
      <vt:lpstr>  Learning Activities Inventory</vt:lpstr>
      <vt:lpstr>          Learning Activities</vt:lpstr>
      <vt:lpstr>      High Exposure Activities</vt:lpstr>
      <vt:lpstr>      Low Exposure Activities</vt:lpstr>
      <vt:lpstr>Project Successes</vt:lpstr>
      <vt:lpstr>Project Successes Continued…</vt:lpstr>
      <vt:lpstr>Lessons Learned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to the CalSWEC Board, Feb 2011</dc:title>
  <dc:creator>Leslie ZEITLER</dc:creator>
  <cp:lastModifiedBy>Carolyn Shin</cp:lastModifiedBy>
  <cp:revision>102</cp:revision>
  <cp:lastPrinted>2012-09-07T23:08:18Z</cp:lastPrinted>
  <dcterms:created xsi:type="dcterms:W3CDTF">2011-01-24T19:16:23Z</dcterms:created>
  <dcterms:modified xsi:type="dcterms:W3CDTF">2013-07-16T20:07:30Z</dcterms:modified>
</cp:coreProperties>
</file>