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80" r:id="rId3"/>
    <p:sldId id="264" r:id="rId4"/>
    <p:sldId id="295" r:id="rId5"/>
    <p:sldId id="276" r:id="rId6"/>
    <p:sldId id="263" r:id="rId7"/>
    <p:sldId id="282" r:id="rId8"/>
    <p:sldId id="292" r:id="rId9"/>
    <p:sldId id="279" r:id="rId10"/>
    <p:sldId id="283" r:id="rId11"/>
    <p:sldId id="284" r:id="rId12"/>
    <p:sldId id="285" r:id="rId13"/>
    <p:sldId id="286" r:id="rId14"/>
    <p:sldId id="287" r:id="rId15"/>
    <p:sldId id="288" r:id="rId16"/>
    <p:sldId id="289" r:id="rId17"/>
    <p:sldId id="290" r:id="rId18"/>
    <p:sldId id="291" r:id="rId19"/>
    <p:sldId id="293" r:id="rId20"/>
    <p:sldId id="257" r:id="rId21"/>
    <p:sldId id="296"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7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dirty="0">
                <a:latin typeface="+mn-lt"/>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A028AD02-69FA-4117-A191-083A0C8DA53B}" type="datetimeFigureOut">
              <a:rPr lang="en-US"/>
              <a:pPr>
                <a:defRPr/>
              </a:pPr>
              <a:t>2/3/2014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dirty="0">
                <a:latin typeface="+mn-lt"/>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00EAFE06-C71E-4619-B6E4-E2CA8A03F678}" type="slidenum">
              <a:rPr lang="en-US"/>
              <a:pPr>
                <a:defRPr/>
              </a:pPr>
              <a:t>‹#›</a:t>
            </a:fld>
            <a:endParaRPr lang="en-US" dirty="0"/>
          </a:p>
        </p:txBody>
      </p:sp>
    </p:spTree>
    <p:extLst>
      <p:ext uri="{BB962C8B-B14F-4D97-AF65-F5344CB8AC3E}">
        <p14:creationId xmlns:p14="http://schemas.microsoft.com/office/powerpoint/2010/main" val="12654488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E71760-7ABE-464C-99EC-A05D58DB4946}"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EAFE06-C71E-4619-B6E4-E2CA8A03F678}" type="slidenum">
              <a:rPr lang="en-US" smtClean="0"/>
              <a:pPr>
                <a:defRPr/>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1380BDAB-8216-49E4-9F88-9690F8EB5DA9}" type="datetime1">
              <a:rPr lang="en-US" smtClean="0"/>
              <a:pPr>
                <a:defRPr/>
              </a:pPr>
              <a:t>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4C416C8-0A48-418C-A598-9E12261A2E2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48ABEFF-62FC-4BF5-8C30-26D55A0851B4}" type="datetime1">
              <a:rPr lang="en-US" smtClean="0"/>
              <a:pPr>
                <a:defRPr/>
              </a:pPr>
              <a:t>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0872F54-58E7-4588-93AD-FE7B696142F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C24BDEE-FFAD-4708-9D3A-14E955D654E2}" type="datetime1">
              <a:rPr lang="en-US" smtClean="0"/>
              <a:pPr>
                <a:defRPr/>
              </a:pPr>
              <a:t>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6756E3F-0668-440A-9A90-3913B7A09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F928B9-846B-45B2-AC01-B449D6D15232}" type="datetime1">
              <a:rPr lang="en-US" smtClean="0"/>
              <a:pPr>
                <a:defRPr/>
              </a:pPr>
              <a:t>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FFCFB22-7DAA-451D-A2F0-735A4434E33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4DD34F4-FEF3-4B8B-9C8A-BC0150CD56A6}" type="datetime1">
              <a:rPr lang="en-US" smtClean="0"/>
              <a:pPr>
                <a:defRPr/>
              </a:pPr>
              <a:t>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1739F56-4740-4C38-9C1A-A0DF5E96C57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2E14D912-7B32-4E87-8D86-0F0EF0E2A414}" type="datetime1">
              <a:rPr lang="en-US" smtClean="0"/>
              <a:pPr>
                <a:defRPr/>
              </a:pPr>
              <a:t>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147F5A9-AA6D-4FF5-9948-9D3102D0174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2158F8ED-A547-4FD6-A75C-1C57ADFADA16}" type="datetime1">
              <a:rPr lang="en-US" smtClean="0"/>
              <a:pPr>
                <a:defRPr/>
              </a:pPr>
              <a:t>2/3/2014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0B1AA3A-3098-4991-9149-3E7B932F59F0}"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640D53C-9C1D-4390-84AD-897C375F92E9}" type="datetime1">
              <a:rPr lang="en-US" smtClean="0"/>
              <a:pPr>
                <a:defRPr/>
              </a:pPr>
              <a:t>2/3/2014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219CBECF-8668-457E-9FDD-60CF0F9BB098}"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5C5FA31-7356-4D87-8579-3AF4B8777F5E}" type="datetime1">
              <a:rPr lang="en-US" smtClean="0"/>
              <a:pPr>
                <a:defRPr/>
              </a:pPr>
              <a:t>2/3/2014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BF4F7486-ABE5-4E5C-B34A-27407C307B4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C8E1639-61C9-46B7-877E-48FD236066D3}" type="datetime1">
              <a:rPr lang="en-US" smtClean="0"/>
              <a:pPr>
                <a:defRPr/>
              </a:pPr>
              <a:t>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F978F45-329B-4756-8091-F31B2E6BAD3B}"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6996897-5633-4946-AF98-A971843BF8B9}" type="datetime1">
              <a:rPr lang="en-US" smtClean="0"/>
              <a:pPr>
                <a:defRPr/>
              </a:pPr>
              <a:t>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8D78CD1-89AA-41D0-8A14-602C0B6E8706}"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89FD53A-EDCE-4A8D-B731-AF5223D0E4D6}" type="datetime1">
              <a:rPr lang="en-US" smtClean="0"/>
              <a:pPr>
                <a:defRPr/>
              </a:pPr>
              <a:t>2/3/2014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8B3A90-F025-463F-992F-92CD67C8D54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jhartfound.org/blog/join-the-conversation-help-create-the-right-health-agenda/join-the-convers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jhartfound.org/images/uploads/reports/JAHF_2012AR.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hangeagents365.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hyperlink" Target="http://www.cswe.org/CentersInitiatives/GeroEdCenter.aspx" TargetMode="External"/><Relationship Id="rId2" Type="http://schemas.openxmlformats.org/officeDocument/2006/relationships/hyperlink" Target="http://www.jhartfound.org/" TargetMode="External"/><Relationship Id="rId1" Type="http://schemas.openxmlformats.org/officeDocument/2006/relationships/slideLayout" Target="../slideLayouts/slideLayout2.xml"/><Relationship Id="rId6" Type="http://schemas.openxmlformats.org/officeDocument/2006/relationships/hyperlink" Target="http://www.americangeriatrics.org/pha/multidisciplinary_competencies/" TargetMode="External"/><Relationship Id="rId5" Type="http://schemas.openxmlformats.org/officeDocument/2006/relationships/hyperlink" Target="http://www.hartfordign.org/practice/gitt/" TargetMode="External"/><Relationship Id="rId4" Type="http://schemas.openxmlformats.org/officeDocument/2006/relationships/hyperlink" Target="http://www.gswi.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http://www.chd.ubc.ca/files/image/rr/1-1.jpg"/>
          <p:cNvPicPr>
            <a:picLocks noChangeAspect="1" noChangeArrowheads="1"/>
          </p:cNvPicPr>
          <p:nvPr/>
        </p:nvPicPr>
        <p:blipFill>
          <a:blip r:embed="rId3" cstate="print"/>
          <a:srcRect/>
          <a:stretch>
            <a:fillRect/>
          </a:stretch>
        </p:blipFill>
        <p:spPr bwMode="auto">
          <a:xfrm>
            <a:off x="0" y="1988819"/>
            <a:ext cx="9144000" cy="4869181"/>
          </a:xfrm>
          <a:prstGeom prst="rect">
            <a:avLst/>
          </a:prstGeom>
          <a:noFill/>
        </p:spPr>
      </p:pic>
      <p:sp>
        <p:nvSpPr>
          <p:cNvPr id="9" name="TextBox 8"/>
          <p:cNvSpPr txBox="1"/>
          <p:nvPr/>
        </p:nvSpPr>
        <p:spPr>
          <a:xfrm>
            <a:off x="0" y="152400"/>
            <a:ext cx="9144000" cy="615553"/>
          </a:xfrm>
          <a:prstGeom prst="rect">
            <a:avLst/>
          </a:prstGeom>
          <a:noFill/>
        </p:spPr>
        <p:txBody>
          <a:bodyPr wrap="square" rtlCol="0">
            <a:spAutoFit/>
          </a:bodyPr>
          <a:lstStyle/>
          <a:p>
            <a:pPr algn="ctr"/>
            <a:r>
              <a:rPr lang="en-US" sz="3400" b="1" dirty="0" smtClean="0">
                <a:solidFill>
                  <a:srgbClr val="002060"/>
                </a:solidFill>
                <a:latin typeface="Bodoni MT Black" pitchFamily="18" charset="0"/>
                <a:ea typeface="Blackbaud Screen" pitchFamily="34" charset="0"/>
                <a:cs typeface="Blackbaud Screen" pitchFamily="34" charset="0"/>
              </a:rPr>
              <a:t>CalSWEC 2014: Aging Initiative Summit</a:t>
            </a:r>
            <a:endParaRPr lang="en-US" sz="3400" b="1" dirty="0">
              <a:solidFill>
                <a:srgbClr val="002060"/>
              </a:solidFill>
              <a:latin typeface="Bodoni MT Black" pitchFamily="18" charset="0"/>
              <a:ea typeface="Blackbaud Screen" pitchFamily="34" charset="0"/>
              <a:cs typeface="Blackbaud Screen" pitchFamily="34" charset="0"/>
            </a:endParaRPr>
          </a:p>
        </p:txBody>
      </p:sp>
      <p:sp>
        <p:nvSpPr>
          <p:cNvPr id="10" name="TextBox 9"/>
          <p:cNvSpPr txBox="1"/>
          <p:nvPr/>
        </p:nvSpPr>
        <p:spPr>
          <a:xfrm>
            <a:off x="0" y="762000"/>
            <a:ext cx="9144000" cy="892552"/>
          </a:xfrm>
          <a:prstGeom prst="rect">
            <a:avLst/>
          </a:prstGeom>
          <a:noFill/>
        </p:spPr>
        <p:txBody>
          <a:bodyPr wrap="square" rtlCol="0">
            <a:spAutoFit/>
          </a:bodyPr>
          <a:lstStyle/>
          <a:p>
            <a:r>
              <a:rPr lang="en-US" sz="2600" dirty="0" smtClean="0">
                <a:solidFill>
                  <a:schemeClr val="accent4">
                    <a:lumMod val="75000"/>
                  </a:schemeClr>
                </a:solidFill>
                <a:latin typeface="Bodoni MT Black" pitchFamily="18" charset="0"/>
              </a:rPr>
              <a:t>Preparing Social Workers for an Interprofessional Environment</a:t>
            </a:r>
            <a:endParaRPr lang="en-US" sz="2600" dirty="0">
              <a:solidFill>
                <a:schemeClr val="accent4">
                  <a:lumMod val="75000"/>
                </a:schemeClr>
              </a:solidFill>
              <a:latin typeface="Bodoni MT Black" pitchFamily="18" charset="0"/>
            </a:endParaRPr>
          </a:p>
        </p:txBody>
      </p:sp>
      <p:sp>
        <p:nvSpPr>
          <p:cNvPr id="11" name="TextBox 10"/>
          <p:cNvSpPr txBox="1"/>
          <p:nvPr/>
        </p:nvSpPr>
        <p:spPr>
          <a:xfrm>
            <a:off x="4267200" y="1219200"/>
            <a:ext cx="4191000" cy="646331"/>
          </a:xfrm>
          <a:prstGeom prst="rect">
            <a:avLst/>
          </a:prstGeom>
          <a:noFill/>
        </p:spPr>
        <p:txBody>
          <a:bodyPr wrap="square" rtlCol="0">
            <a:spAutoFit/>
          </a:bodyPr>
          <a:lstStyle/>
          <a:p>
            <a:r>
              <a:rPr lang="en-US" dirty="0" smtClean="0">
                <a:latin typeface="Bodoni MT Black" pitchFamily="18" charset="0"/>
              </a:rPr>
              <a:t>Nora OBrien-Suric, PhD</a:t>
            </a:r>
          </a:p>
          <a:p>
            <a:r>
              <a:rPr lang="en-US" dirty="0" smtClean="0">
                <a:latin typeface="Bodoni MT Black" pitchFamily="18" charset="0"/>
              </a:rPr>
              <a:t>The John A. Hartford Foundation</a:t>
            </a:r>
            <a:endParaRPr lang="en-US" dirty="0">
              <a:latin typeface="Bodoni MT Black" pitchFamily="18" charset="0"/>
            </a:endParaRPr>
          </a:p>
        </p:txBody>
      </p:sp>
      <p:sp>
        <p:nvSpPr>
          <p:cNvPr id="6" name="Slide Number Placeholder 5"/>
          <p:cNvSpPr>
            <a:spLocks noGrp="1"/>
          </p:cNvSpPr>
          <p:nvPr>
            <p:ph type="sldNum" sz="quarter" idx="12"/>
          </p:nvPr>
        </p:nvSpPr>
        <p:spPr/>
        <p:txBody>
          <a:bodyPr/>
          <a:lstStyle/>
          <a:p>
            <a:pPr>
              <a:defRPr/>
            </a:pPr>
            <a:fld id="{D4C416C8-0A48-418C-A598-9E12261A2E22}" type="slidenum">
              <a:rPr lang="en-US" smtClean="0"/>
              <a:pPr>
                <a:defRPr/>
              </a:pPr>
              <a:t>1</a:t>
            </a:fld>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1</a:t>
            </a:r>
          </a:p>
        </p:txBody>
      </p:sp>
      <p:sp>
        <p:nvSpPr>
          <p:cNvPr id="11267" name="Content Placeholder 2"/>
          <p:cNvSpPr>
            <a:spLocks noGrp="1"/>
          </p:cNvSpPr>
          <p:nvPr>
            <p:ph idx="1"/>
          </p:nvPr>
        </p:nvSpPr>
        <p:spPr>
          <a:xfrm>
            <a:off x="457200" y="1447800"/>
            <a:ext cx="6172200" cy="5029200"/>
          </a:xfrm>
        </p:spPr>
        <p:txBody>
          <a:bodyPr>
            <a:normAutofit/>
          </a:bodyPr>
          <a:lstStyle/>
          <a:p>
            <a:pPr eaLnBrk="1" hangingPunct="1">
              <a:buFont typeface="Arial" charset="0"/>
              <a:buNone/>
            </a:pPr>
            <a:r>
              <a:rPr lang="en-US" sz="2600" dirty="0" smtClean="0"/>
              <a:t>Make the business case for care coordination and its sustainability using available data and clarifying what data are not available.  </a:t>
            </a:r>
          </a:p>
          <a:p>
            <a:pPr eaLnBrk="1" hangingPunct="1">
              <a:buFont typeface="Arial" charset="0"/>
              <a:buNone/>
            </a:pPr>
            <a:r>
              <a:rPr lang="en-US" sz="2600" dirty="0" smtClean="0"/>
              <a:t>Include:</a:t>
            </a:r>
          </a:p>
          <a:p>
            <a:pPr eaLnBrk="1" hangingPunct="1">
              <a:buFont typeface="Wingdings" pitchFamily="2" charset="2"/>
              <a:buChar char="ü"/>
            </a:pPr>
            <a:r>
              <a:rPr lang="en-US" sz="2600" dirty="0" smtClean="0"/>
              <a:t>Clear definitions of the components of the care coordination model</a:t>
            </a:r>
          </a:p>
          <a:p>
            <a:pPr eaLnBrk="1" hangingPunct="1">
              <a:buFont typeface="Wingdings" pitchFamily="2" charset="2"/>
              <a:buChar char="ü"/>
            </a:pPr>
            <a:r>
              <a:rPr lang="en-US" sz="2600" dirty="0" smtClean="0"/>
              <a:t>Identifying populations who can benefit most from care coordination</a:t>
            </a:r>
          </a:p>
          <a:p>
            <a:pPr eaLnBrk="1" hangingPunct="1">
              <a:buFont typeface="Wingdings" pitchFamily="2" charset="2"/>
              <a:buChar char="ü"/>
            </a:pPr>
            <a:r>
              <a:rPr lang="en-US" sz="2600" dirty="0" smtClean="0"/>
              <a:t>Replicate the strongest programs that are able to achieve the Triple Aim</a:t>
            </a:r>
          </a:p>
          <a:p>
            <a:pPr eaLnBrk="1" hangingPunct="1"/>
            <a:endParaRPr lang="en-US" sz="2600" dirty="0" smtClean="0"/>
          </a:p>
        </p:txBody>
      </p:sp>
      <p:sp>
        <p:nvSpPr>
          <p:cNvPr id="7" name="Slide Number Placeholder 6"/>
          <p:cNvSpPr>
            <a:spLocks noGrp="1"/>
          </p:cNvSpPr>
          <p:nvPr>
            <p:ph type="sldNum" sz="quarter" idx="12"/>
          </p:nvPr>
        </p:nvSpPr>
        <p:spPr/>
        <p:txBody>
          <a:bodyPr/>
          <a:lstStyle/>
          <a:p>
            <a:pPr>
              <a:defRPr/>
            </a:pPr>
            <a:fld id="{8FFCFB22-7DAA-451D-A2F0-735A4434E335}" type="slidenum">
              <a:rPr lang="en-US" smtClean="0"/>
              <a:pPr>
                <a:defRPr/>
              </a:pPr>
              <a:t>10</a:t>
            </a:fld>
            <a:endParaRPr lang="en-US" dirty="0"/>
          </a:p>
        </p:txBody>
      </p:sp>
      <p:pic>
        <p:nvPicPr>
          <p:cNvPr id="9" name="Picture 8"/>
          <p:cNvPicPr>
            <a:picLocks noChangeAspect="1"/>
          </p:cNvPicPr>
          <p:nvPr/>
        </p:nvPicPr>
        <p:blipFill>
          <a:blip r:embed="rId3" cstate="print"/>
          <a:stretch>
            <a:fillRect/>
          </a:stretch>
        </p:blipFill>
        <p:spPr>
          <a:xfrm>
            <a:off x="6781800" y="990600"/>
            <a:ext cx="1752600" cy="1377950"/>
          </a:xfrm>
          <a:prstGeom prst="rect">
            <a:avLst/>
          </a:prstGeom>
        </p:spPr>
      </p:pic>
      <p:pic>
        <p:nvPicPr>
          <p:cNvPr id="10" name="Picture 9"/>
          <p:cNvPicPr>
            <a:picLocks noChangeAspect="1"/>
          </p:cNvPicPr>
          <p:nvPr/>
        </p:nvPicPr>
        <p:blipFill>
          <a:blip r:embed="rId3" cstate="print"/>
          <a:stretch>
            <a:fillRect/>
          </a:stretch>
        </p:blipFill>
        <p:spPr>
          <a:xfrm>
            <a:off x="6781800" y="2743200"/>
            <a:ext cx="1752600" cy="1377950"/>
          </a:xfrm>
          <a:prstGeom prst="rect">
            <a:avLst/>
          </a:prstGeom>
        </p:spPr>
      </p:pic>
      <p:pic>
        <p:nvPicPr>
          <p:cNvPr id="11" name="Picture 10"/>
          <p:cNvPicPr>
            <a:picLocks noChangeAspect="1"/>
          </p:cNvPicPr>
          <p:nvPr/>
        </p:nvPicPr>
        <p:blipFill>
          <a:blip r:embed="rId3" cstate="print"/>
          <a:stretch>
            <a:fillRect/>
          </a:stretch>
        </p:blipFill>
        <p:spPr>
          <a:xfrm>
            <a:off x="6781800" y="4572000"/>
            <a:ext cx="1752600" cy="13779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2</a:t>
            </a:r>
          </a:p>
        </p:txBody>
      </p:sp>
      <p:sp>
        <p:nvSpPr>
          <p:cNvPr id="12291" name="Content Placeholder 2"/>
          <p:cNvSpPr>
            <a:spLocks noGrp="1"/>
          </p:cNvSpPr>
          <p:nvPr>
            <p:ph idx="1"/>
          </p:nvPr>
        </p:nvSpPr>
        <p:spPr>
          <a:xfrm>
            <a:off x="533400" y="2438400"/>
            <a:ext cx="7848600" cy="3810000"/>
          </a:xfrm>
        </p:spPr>
        <p:txBody>
          <a:bodyPr/>
          <a:lstStyle/>
          <a:p>
            <a:pPr eaLnBrk="1" hangingPunct="1">
              <a:buFont typeface="Arial" charset="0"/>
              <a:buNone/>
            </a:pPr>
            <a:r>
              <a:rPr lang="en-US" dirty="0" smtClean="0"/>
              <a:t>Refine core competencies for interprofessional care coordination and incorporate these into general professional education, credentialing and continuing professional education opportunities.</a:t>
            </a:r>
          </a:p>
          <a:p>
            <a:pPr eaLnBrk="1" hangingPunct="1">
              <a:buFont typeface="Arial" charset="0"/>
              <a:buNone/>
            </a:pPr>
            <a:r>
              <a:rPr lang="en-US" dirty="0" smtClean="0"/>
              <a:t>Incorporate all professional groups central to patient centered care coordination.</a:t>
            </a:r>
          </a:p>
          <a:p>
            <a:pPr algn="ctr">
              <a:buNone/>
            </a:pPr>
            <a:endParaRPr lang="en-US" dirty="0" smtClean="0"/>
          </a:p>
        </p:txBody>
      </p:sp>
      <p:sp>
        <p:nvSpPr>
          <p:cNvPr id="4" name="Slide Number Placeholder 3"/>
          <p:cNvSpPr>
            <a:spLocks noGrp="1"/>
          </p:cNvSpPr>
          <p:nvPr>
            <p:ph type="sldNum" sz="quarter" idx="12"/>
          </p:nvPr>
        </p:nvSpPr>
        <p:spPr/>
        <p:txBody>
          <a:bodyPr/>
          <a:lstStyle/>
          <a:p>
            <a:pPr>
              <a:defRPr/>
            </a:pPr>
            <a:fld id="{8FFCFB22-7DAA-451D-A2F0-735A4434E335}" type="slidenum">
              <a:rPr lang="en-US" smtClean="0"/>
              <a:pPr>
                <a:defRPr/>
              </a:pPr>
              <a:t>11</a:t>
            </a:fld>
            <a:endParaRPr lang="en-US" dirty="0"/>
          </a:p>
        </p:txBody>
      </p:sp>
      <p:pic>
        <p:nvPicPr>
          <p:cNvPr id="17410" name="Picture 2" descr="TS_92190171_Quality300"/>
          <p:cNvPicPr>
            <a:picLocks noChangeAspect="1" noChangeArrowheads="1"/>
          </p:cNvPicPr>
          <p:nvPr/>
        </p:nvPicPr>
        <p:blipFill>
          <a:blip r:embed="rId2" cstate="print"/>
          <a:srcRect/>
          <a:stretch>
            <a:fillRect/>
          </a:stretch>
        </p:blipFill>
        <p:spPr bwMode="auto">
          <a:xfrm>
            <a:off x="6172200" y="762000"/>
            <a:ext cx="2590800" cy="2209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52400"/>
            <a:ext cx="8229600" cy="1143000"/>
          </a:xfrm>
        </p:spPr>
        <p:txBody>
          <a:bodyPr/>
          <a:lstStyle/>
          <a:p>
            <a:pPr algn="l" eaLnBrk="1" hangingPunct="1"/>
            <a:r>
              <a:rPr lang="en-US" dirty="0" smtClean="0">
                <a:solidFill>
                  <a:srgbClr val="7030A0"/>
                </a:solidFill>
                <a:latin typeface="Bodoni MT Black" pitchFamily="18" charset="0"/>
              </a:rPr>
              <a:t>Recommendation 3</a:t>
            </a:r>
          </a:p>
        </p:txBody>
      </p:sp>
      <p:sp>
        <p:nvSpPr>
          <p:cNvPr id="13315" name="Content Placeholder 2"/>
          <p:cNvSpPr>
            <a:spLocks noGrp="1"/>
          </p:cNvSpPr>
          <p:nvPr>
            <p:ph idx="1"/>
          </p:nvPr>
        </p:nvSpPr>
        <p:spPr>
          <a:xfrm>
            <a:off x="457200" y="1371600"/>
            <a:ext cx="8153400" cy="4876800"/>
          </a:xfrm>
        </p:spPr>
        <p:txBody>
          <a:bodyPr numCol="1">
            <a:noAutofit/>
          </a:bodyPr>
          <a:lstStyle/>
          <a:p>
            <a:pPr eaLnBrk="1" hangingPunct="1">
              <a:buFont typeface="Arial" charset="0"/>
              <a:buNone/>
            </a:pPr>
            <a:r>
              <a:rPr lang="en-US" sz="2800" dirty="0" smtClean="0"/>
              <a:t>Pre-clinical experiences should be developed to prepare students from multiple disciplines for more effective interprofessional clinical training.</a:t>
            </a:r>
          </a:p>
          <a:p>
            <a:pPr eaLnBrk="1" hangingPunct="1">
              <a:buFont typeface="Arial" charset="0"/>
              <a:buNone/>
            </a:pPr>
            <a:r>
              <a:rPr lang="en-US" sz="2800" dirty="0" smtClean="0"/>
              <a:t>Schools and agencies should develop opportunities for continuing experiences with individual and families that persist across settings and changes in health status.</a:t>
            </a:r>
          </a:p>
          <a:p>
            <a:pPr algn="ctr">
              <a:buNone/>
            </a:pPr>
            <a:endParaRPr lang="en-US" dirty="0" smtClean="0"/>
          </a:p>
        </p:txBody>
      </p:sp>
      <p:sp>
        <p:nvSpPr>
          <p:cNvPr id="4" name="Slide Number Placeholder 3"/>
          <p:cNvSpPr>
            <a:spLocks noGrp="1"/>
          </p:cNvSpPr>
          <p:nvPr>
            <p:ph type="sldNum" sz="quarter" idx="12"/>
          </p:nvPr>
        </p:nvSpPr>
        <p:spPr/>
        <p:txBody>
          <a:bodyPr/>
          <a:lstStyle/>
          <a:p>
            <a:pPr>
              <a:defRPr/>
            </a:pPr>
            <a:fld id="{8FFCFB22-7DAA-451D-A2F0-735A4434E335}" type="slidenum">
              <a:rPr lang="en-US" smtClean="0"/>
              <a:pPr>
                <a:defRPr/>
              </a:pPr>
              <a:t>12</a:t>
            </a:fld>
            <a:endParaRPr lang="en-US" dirty="0"/>
          </a:p>
        </p:txBody>
      </p:sp>
      <p:pic>
        <p:nvPicPr>
          <p:cNvPr id="6" name="Picture 2" descr="http://www.jhartfound.org/blog/wp-content/upLoads/2013/01/TeamApproach350.jpg"/>
          <p:cNvPicPr>
            <a:picLocks noChangeAspect="1" noChangeArrowheads="1"/>
          </p:cNvPicPr>
          <p:nvPr/>
        </p:nvPicPr>
        <p:blipFill>
          <a:blip r:embed="rId3" cstate="print"/>
          <a:srcRect/>
          <a:stretch>
            <a:fillRect/>
          </a:stretch>
        </p:blipFill>
        <p:spPr bwMode="auto">
          <a:xfrm>
            <a:off x="2362200" y="4343400"/>
            <a:ext cx="4876800" cy="1905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4</a:t>
            </a:r>
          </a:p>
        </p:txBody>
      </p:sp>
      <p:sp>
        <p:nvSpPr>
          <p:cNvPr id="14339" name="Content Placeholder 2"/>
          <p:cNvSpPr>
            <a:spLocks noGrp="1"/>
          </p:cNvSpPr>
          <p:nvPr>
            <p:ph idx="1"/>
          </p:nvPr>
        </p:nvSpPr>
        <p:spPr>
          <a:xfrm>
            <a:off x="457200" y="1371600"/>
            <a:ext cx="8229600" cy="3124200"/>
          </a:xfrm>
        </p:spPr>
        <p:txBody>
          <a:bodyPr>
            <a:normAutofit/>
          </a:bodyPr>
          <a:lstStyle/>
          <a:p>
            <a:pPr eaLnBrk="1" hangingPunct="1">
              <a:buFont typeface="Arial" charset="0"/>
              <a:buNone/>
            </a:pPr>
            <a:r>
              <a:rPr lang="en-US" sz="2800" dirty="0" smtClean="0"/>
              <a:t>Identify/develop new and/or share existing curricula that emphasize collaborative practice, partnership with and for patients, and multi-cultural approaches, and establish metrics against which to assess interprofessional learning.</a:t>
            </a:r>
          </a:p>
        </p:txBody>
      </p:sp>
      <p:pic>
        <p:nvPicPr>
          <p:cNvPr id="5" name="Picture 4"/>
          <p:cNvPicPr>
            <a:picLocks noChangeAspect="1"/>
          </p:cNvPicPr>
          <p:nvPr/>
        </p:nvPicPr>
        <p:blipFill>
          <a:blip r:embed="rId3" cstate="print"/>
          <a:stretch>
            <a:fillRect/>
          </a:stretch>
        </p:blipFill>
        <p:spPr>
          <a:xfrm>
            <a:off x="2057400" y="3810000"/>
            <a:ext cx="4648200" cy="2486247"/>
          </a:xfrm>
          <a:prstGeom prst="rect">
            <a:avLst/>
          </a:prstGeom>
        </p:spPr>
      </p:pic>
      <p:sp>
        <p:nvSpPr>
          <p:cNvPr id="6" name="Slide Number Placeholder 5"/>
          <p:cNvSpPr>
            <a:spLocks noGrp="1"/>
          </p:cNvSpPr>
          <p:nvPr>
            <p:ph type="sldNum" sz="quarter" idx="12"/>
          </p:nvPr>
        </p:nvSpPr>
        <p:spPr/>
        <p:txBody>
          <a:bodyPr/>
          <a:lstStyle/>
          <a:p>
            <a:pPr>
              <a:defRPr/>
            </a:pPr>
            <a:fld id="{8FFCFB22-7DAA-451D-A2F0-735A4434E335}"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0"/>
            <a:ext cx="8229600" cy="1143000"/>
          </a:xfrm>
        </p:spPr>
        <p:txBody>
          <a:bodyPr/>
          <a:lstStyle/>
          <a:p>
            <a:pPr algn="l" eaLnBrk="1" hangingPunct="1"/>
            <a:r>
              <a:rPr lang="en-US" dirty="0" smtClean="0">
                <a:solidFill>
                  <a:srgbClr val="7030A0"/>
                </a:solidFill>
                <a:latin typeface="Bodoni MT Black" pitchFamily="18" charset="0"/>
              </a:rPr>
              <a:t>Recommendation 5</a:t>
            </a:r>
          </a:p>
        </p:txBody>
      </p:sp>
      <p:pic>
        <p:nvPicPr>
          <p:cNvPr id="4" name="Picture 3"/>
          <p:cNvPicPr>
            <a:picLocks noChangeAspect="1"/>
          </p:cNvPicPr>
          <p:nvPr/>
        </p:nvPicPr>
        <p:blipFill>
          <a:blip r:embed="rId3" cstate="print"/>
          <a:stretch>
            <a:fillRect/>
          </a:stretch>
        </p:blipFill>
        <p:spPr>
          <a:xfrm>
            <a:off x="1" y="1252330"/>
            <a:ext cx="9144000" cy="5605670"/>
          </a:xfrm>
          <a:prstGeom prst="rect">
            <a:avLst/>
          </a:prstGeom>
        </p:spPr>
      </p:pic>
      <p:sp>
        <p:nvSpPr>
          <p:cNvPr id="5" name="TextBox 4"/>
          <p:cNvSpPr txBox="1"/>
          <p:nvPr/>
        </p:nvSpPr>
        <p:spPr>
          <a:xfrm>
            <a:off x="0" y="1164133"/>
            <a:ext cx="5029200" cy="5355312"/>
          </a:xfrm>
          <a:prstGeom prst="rect">
            <a:avLst/>
          </a:prstGeom>
          <a:noFill/>
        </p:spPr>
        <p:txBody>
          <a:bodyPr wrap="square" rtlCol="0">
            <a:spAutoFit/>
          </a:bodyPr>
          <a:lstStyle/>
          <a:p>
            <a:endParaRPr lang="en-US" sz="2800" dirty="0" smtClean="0">
              <a:solidFill>
                <a:schemeClr val="bg1"/>
              </a:solidFill>
            </a:endParaRPr>
          </a:p>
          <a:p>
            <a:r>
              <a:rPr lang="en-US" sz="2600" b="1" dirty="0" smtClean="0">
                <a:solidFill>
                  <a:schemeClr val="bg1"/>
                </a:solidFill>
                <a:latin typeface="+mn-lt"/>
              </a:rPr>
              <a:t>Identify clinical settings that are delivering interprofessional care coordination, both generic and specialized models that currently include educational opportunities for clinical practice in medicine, nursing, social work and other health professionals and share them widely with health professions schools leaders and faculty.</a:t>
            </a:r>
          </a:p>
          <a:p>
            <a:endParaRPr lang="en-US" sz="2800" dirty="0">
              <a:solidFill>
                <a:schemeClr val="bg1"/>
              </a:solidFill>
            </a:endParaRPr>
          </a:p>
        </p:txBody>
      </p:sp>
      <p:sp>
        <p:nvSpPr>
          <p:cNvPr id="6" name="Slide Number Placeholder 5"/>
          <p:cNvSpPr>
            <a:spLocks noGrp="1"/>
          </p:cNvSpPr>
          <p:nvPr>
            <p:ph type="sldNum" sz="quarter" idx="12"/>
          </p:nvPr>
        </p:nvSpPr>
        <p:spPr/>
        <p:txBody>
          <a:bodyPr/>
          <a:lstStyle/>
          <a:p>
            <a:pPr>
              <a:defRPr/>
            </a:pPr>
            <a:fld id="{8FFCFB22-7DAA-451D-A2F0-735A4434E335}"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04800"/>
            <a:ext cx="8229600" cy="1143000"/>
          </a:xfrm>
        </p:spPr>
        <p:txBody>
          <a:bodyPr/>
          <a:lstStyle/>
          <a:p>
            <a:pPr algn="l" eaLnBrk="1" hangingPunct="1"/>
            <a:r>
              <a:rPr lang="en-US" dirty="0" smtClean="0">
                <a:solidFill>
                  <a:srgbClr val="7030A0"/>
                </a:solidFill>
                <a:latin typeface="Bodoni MT Black" pitchFamily="18" charset="0"/>
              </a:rPr>
              <a:t>Recommendation 6</a:t>
            </a:r>
          </a:p>
        </p:txBody>
      </p:sp>
      <p:sp>
        <p:nvSpPr>
          <p:cNvPr id="16387" name="Content Placeholder 2"/>
          <p:cNvSpPr>
            <a:spLocks noGrp="1"/>
          </p:cNvSpPr>
          <p:nvPr>
            <p:ph idx="1"/>
          </p:nvPr>
        </p:nvSpPr>
        <p:spPr>
          <a:xfrm>
            <a:off x="457200" y="1524000"/>
            <a:ext cx="6324600" cy="4876800"/>
          </a:xfrm>
        </p:spPr>
        <p:txBody>
          <a:bodyPr>
            <a:normAutofit/>
          </a:bodyPr>
          <a:lstStyle/>
          <a:p>
            <a:pPr eaLnBrk="1" hangingPunct="1">
              <a:buFont typeface="Arial" charset="0"/>
              <a:buNone/>
            </a:pPr>
            <a:r>
              <a:rPr lang="en-US" sz="2800" dirty="0" smtClean="0"/>
              <a:t>Integration of students into interprofessional teams in non-traditional settings and at different points in time must be evaluated in order to determine what level and model of educational preparation is the strongest predictor of interprofessional teamwork and care coordination and in which practice settings for each involved health profession.</a:t>
            </a:r>
          </a:p>
        </p:txBody>
      </p:sp>
      <p:sp>
        <p:nvSpPr>
          <p:cNvPr id="4" name="Slide Number Placeholder 3"/>
          <p:cNvSpPr>
            <a:spLocks noGrp="1"/>
          </p:cNvSpPr>
          <p:nvPr>
            <p:ph type="sldNum" sz="quarter" idx="12"/>
          </p:nvPr>
        </p:nvSpPr>
        <p:spPr/>
        <p:txBody>
          <a:bodyPr/>
          <a:lstStyle/>
          <a:p>
            <a:pPr>
              <a:defRPr/>
            </a:pPr>
            <a:fld id="{8FFCFB22-7DAA-451D-A2F0-735A4434E335}" type="slidenum">
              <a:rPr lang="en-US" smtClean="0"/>
              <a:pPr>
                <a:defRPr/>
              </a:pPr>
              <a:t>15</a:t>
            </a:fld>
            <a:endParaRPr lang="en-US" dirty="0"/>
          </a:p>
        </p:txBody>
      </p:sp>
      <p:pic>
        <p:nvPicPr>
          <p:cNvPr id="11266" name="Picture 2" descr="Join the Conversation">
            <a:hlinkClick r:id="rId3"/>
          </p:cNvPr>
          <p:cNvPicPr>
            <a:picLocks noChangeAspect="1" noChangeArrowheads="1"/>
          </p:cNvPicPr>
          <p:nvPr/>
        </p:nvPicPr>
        <p:blipFill>
          <a:blip r:embed="rId4" cstate="print"/>
          <a:srcRect/>
          <a:stretch>
            <a:fillRect/>
          </a:stretch>
        </p:blipFill>
        <p:spPr bwMode="auto">
          <a:xfrm>
            <a:off x="6096000" y="1219200"/>
            <a:ext cx="2695575" cy="2362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7</a:t>
            </a:r>
          </a:p>
        </p:txBody>
      </p:sp>
      <p:sp>
        <p:nvSpPr>
          <p:cNvPr id="17411" name="Content Placeholder 2"/>
          <p:cNvSpPr>
            <a:spLocks noGrp="1"/>
          </p:cNvSpPr>
          <p:nvPr>
            <p:ph idx="1"/>
          </p:nvPr>
        </p:nvSpPr>
        <p:spPr/>
        <p:txBody>
          <a:bodyPr>
            <a:normAutofit/>
          </a:bodyPr>
          <a:lstStyle/>
          <a:p>
            <a:pPr eaLnBrk="1" hangingPunct="1">
              <a:buFont typeface="Arial" charset="0"/>
              <a:buNone/>
            </a:pPr>
            <a:r>
              <a:rPr lang="en-US" sz="2800" dirty="0" smtClean="0"/>
              <a:t>Work with private insurers for recognition of interprofessional education as part of interprofessional care coordination models that they will fund.</a:t>
            </a:r>
          </a:p>
        </p:txBody>
      </p:sp>
      <p:pic>
        <p:nvPicPr>
          <p:cNvPr id="4" name="Picture 3"/>
          <p:cNvPicPr>
            <a:picLocks noChangeAspect="1"/>
          </p:cNvPicPr>
          <p:nvPr/>
        </p:nvPicPr>
        <p:blipFill>
          <a:blip r:embed="rId2" cstate="print"/>
          <a:stretch>
            <a:fillRect/>
          </a:stretch>
        </p:blipFill>
        <p:spPr>
          <a:xfrm>
            <a:off x="4572000" y="3733800"/>
            <a:ext cx="4351088" cy="2895600"/>
          </a:xfrm>
          <a:prstGeom prst="rect">
            <a:avLst/>
          </a:prstGeom>
        </p:spPr>
      </p:pic>
      <p:pic>
        <p:nvPicPr>
          <p:cNvPr id="5" name="Picture 4"/>
          <p:cNvPicPr>
            <a:picLocks noChangeAspect="1"/>
          </p:cNvPicPr>
          <p:nvPr/>
        </p:nvPicPr>
        <p:blipFill>
          <a:blip r:embed="rId3" cstate="print"/>
          <a:stretch>
            <a:fillRect/>
          </a:stretch>
        </p:blipFill>
        <p:spPr>
          <a:xfrm>
            <a:off x="533400" y="3657600"/>
            <a:ext cx="2857500" cy="2844800"/>
          </a:xfrm>
          <a:prstGeom prst="rect">
            <a:avLst/>
          </a:prstGeom>
        </p:spPr>
      </p:pic>
      <p:sp>
        <p:nvSpPr>
          <p:cNvPr id="10" name="Left-Right Arrow 9"/>
          <p:cNvSpPr/>
          <p:nvPr/>
        </p:nvSpPr>
        <p:spPr>
          <a:xfrm>
            <a:off x="3048000" y="4876800"/>
            <a:ext cx="1905000" cy="6858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2"/>
          </p:nvPr>
        </p:nvSpPr>
        <p:spPr/>
        <p:txBody>
          <a:bodyPr/>
          <a:lstStyle/>
          <a:p>
            <a:pPr>
              <a:defRPr/>
            </a:pPr>
            <a:fld id="{8FFCFB22-7DAA-451D-A2F0-735A4434E335}" type="slidenum">
              <a:rPr lang="en-US" smtClean="0"/>
              <a:pPr>
                <a:defRPr/>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228600"/>
            <a:ext cx="8229600" cy="1143000"/>
          </a:xfrm>
        </p:spPr>
        <p:txBody>
          <a:bodyPr/>
          <a:lstStyle/>
          <a:p>
            <a:pPr algn="l" eaLnBrk="1" hangingPunct="1"/>
            <a:r>
              <a:rPr lang="en-US" dirty="0" smtClean="0">
                <a:solidFill>
                  <a:srgbClr val="7030A0"/>
                </a:solidFill>
                <a:latin typeface="Bodoni MT Black" pitchFamily="18" charset="0"/>
              </a:rPr>
              <a:t>Recommendation 8</a:t>
            </a:r>
          </a:p>
        </p:txBody>
      </p:sp>
      <p:sp>
        <p:nvSpPr>
          <p:cNvPr id="18435" name="Content Placeholder 2"/>
          <p:cNvSpPr>
            <a:spLocks noGrp="1"/>
          </p:cNvSpPr>
          <p:nvPr>
            <p:ph idx="1"/>
          </p:nvPr>
        </p:nvSpPr>
        <p:spPr>
          <a:xfrm>
            <a:off x="304800" y="2209800"/>
            <a:ext cx="4648200" cy="2971800"/>
          </a:xfrm>
        </p:spPr>
        <p:txBody>
          <a:bodyPr>
            <a:noAutofit/>
          </a:bodyPr>
          <a:lstStyle/>
          <a:p>
            <a:pPr eaLnBrk="1" hangingPunct="1">
              <a:buFont typeface="Arial" charset="0"/>
              <a:buNone/>
            </a:pPr>
            <a:r>
              <a:rPr lang="en-US" sz="2800" dirty="0" smtClean="0"/>
              <a:t>Create academic recognition and incentives for faculty who teach and do</a:t>
            </a:r>
            <a:endParaRPr lang="en-US" dirty="0" smtClean="0"/>
          </a:p>
        </p:txBody>
      </p:sp>
      <p:pic>
        <p:nvPicPr>
          <p:cNvPr id="4" name="Picture 3"/>
          <p:cNvPicPr>
            <a:picLocks noChangeAspect="1"/>
          </p:cNvPicPr>
          <p:nvPr/>
        </p:nvPicPr>
        <p:blipFill>
          <a:blip r:embed="rId2" cstate="print"/>
          <a:stretch>
            <a:fillRect/>
          </a:stretch>
        </p:blipFill>
        <p:spPr>
          <a:xfrm>
            <a:off x="4648200" y="1219200"/>
            <a:ext cx="3962400" cy="2209800"/>
          </a:xfrm>
          <a:prstGeom prst="rect">
            <a:avLst/>
          </a:prstGeom>
        </p:spPr>
      </p:pic>
      <p:sp>
        <p:nvSpPr>
          <p:cNvPr id="5" name="TextBox 4"/>
          <p:cNvSpPr txBox="1"/>
          <p:nvPr/>
        </p:nvSpPr>
        <p:spPr>
          <a:xfrm>
            <a:off x="609600" y="3505200"/>
            <a:ext cx="7924800" cy="1815882"/>
          </a:xfrm>
          <a:prstGeom prst="rect">
            <a:avLst/>
          </a:prstGeom>
          <a:noFill/>
        </p:spPr>
        <p:txBody>
          <a:bodyPr wrap="square" rtlCol="0">
            <a:spAutoFit/>
          </a:bodyPr>
          <a:lstStyle/>
          <a:p>
            <a:r>
              <a:rPr lang="en-US" sz="2800" dirty="0" smtClean="0">
                <a:latin typeface="+mn-lt"/>
              </a:rPr>
              <a:t>research in interprofessional settings and consider special academic recognition for students who complete more advanced interdisciplinary coursework and care coordination practicums.</a:t>
            </a:r>
            <a:endParaRPr lang="en-US" sz="2800" dirty="0">
              <a:latin typeface="+mn-lt"/>
            </a:endParaRPr>
          </a:p>
        </p:txBody>
      </p:sp>
      <p:sp>
        <p:nvSpPr>
          <p:cNvPr id="6" name="Slide Number Placeholder 5"/>
          <p:cNvSpPr>
            <a:spLocks noGrp="1"/>
          </p:cNvSpPr>
          <p:nvPr>
            <p:ph type="sldNum" sz="quarter" idx="12"/>
          </p:nvPr>
        </p:nvSpPr>
        <p:spPr/>
        <p:txBody>
          <a:bodyPr/>
          <a:lstStyle/>
          <a:p>
            <a:pPr>
              <a:defRPr/>
            </a:pPr>
            <a:fld id="{8FFCFB22-7DAA-451D-A2F0-735A4434E335}"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9</a:t>
            </a:r>
          </a:p>
        </p:txBody>
      </p:sp>
      <p:sp>
        <p:nvSpPr>
          <p:cNvPr id="19459" name="Content Placeholder 2"/>
          <p:cNvSpPr>
            <a:spLocks noGrp="1"/>
          </p:cNvSpPr>
          <p:nvPr>
            <p:ph idx="1"/>
          </p:nvPr>
        </p:nvSpPr>
        <p:spPr>
          <a:xfrm>
            <a:off x="457200" y="1447800"/>
            <a:ext cx="8229600" cy="4525963"/>
          </a:xfrm>
        </p:spPr>
        <p:txBody>
          <a:bodyPr>
            <a:normAutofit/>
          </a:bodyPr>
          <a:lstStyle/>
          <a:p>
            <a:pPr eaLnBrk="1" hangingPunct="1">
              <a:buFont typeface="Arial" charset="0"/>
              <a:buNone/>
            </a:pPr>
            <a:r>
              <a:rPr lang="en-US" sz="2800" dirty="0" smtClean="0"/>
              <a:t>Promote the importance of educational and practice environments needed for training in interprofessional practice and care coordination to educational leaders.</a:t>
            </a:r>
          </a:p>
        </p:txBody>
      </p:sp>
      <p:pic>
        <p:nvPicPr>
          <p:cNvPr id="4" name="Picture 3"/>
          <p:cNvPicPr>
            <a:picLocks noChangeAspect="1"/>
          </p:cNvPicPr>
          <p:nvPr/>
        </p:nvPicPr>
        <p:blipFill>
          <a:blip r:embed="rId3" cstate="print"/>
          <a:stretch>
            <a:fillRect/>
          </a:stretch>
        </p:blipFill>
        <p:spPr>
          <a:xfrm>
            <a:off x="228600" y="3276600"/>
            <a:ext cx="8763000" cy="3302000"/>
          </a:xfrm>
          <a:prstGeom prst="rect">
            <a:avLst/>
          </a:prstGeom>
        </p:spPr>
      </p:pic>
      <p:sp>
        <p:nvSpPr>
          <p:cNvPr id="5" name="Slide Number Placeholder 4"/>
          <p:cNvSpPr>
            <a:spLocks noGrp="1"/>
          </p:cNvSpPr>
          <p:nvPr>
            <p:ph type="sldNum" sz="quarter" idx="12"/>
          </p:nvPr>
        </p:nvSpPr>
        <p:spPr/>
        <p:txBody>
          <a:bodyPr/>
          <a:lstStyle/>
          <a:p>
            <a:pPr>
              <a:defRPr/>
            </a:pPr>
            <a:fld id="{8FFCFB22-7DAA-451D-A2F0-735A4434E335}"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dirty="0" smtClean="0">
                <a:solidFill>
                  <a:srgbClr val="7030A0"/>
                </a:solidFill>
                <a:latin typeface="Bodoni MT Black" pitchFamily="18" charset="0"/>
              </a:rPr>
              <a:t>Recommendation 10</a:t>
            </a:r>
          </a:p>
        </p:txBody>
      </p:sp>
      <p:sp>
        <p:nvSpPr>
          <p:cNvPr id="3" name="Content Placeholder 2"/>
          <p:cNvSpPr>
            <a:spLocks noGrp="1"/>
          </p:cNvSpPr>
          <p:nvPr>
            <p:ph idx="1"/>
          </p:nvPr>
        </p:nvSpPr>
        <p:spPr>
          <a:xfrm>
            <a:off x="457200" y="1447800"/>
            <a:ext cx="4876800" cy="5029200"/>
          </a:xfrm>
        </p:spPr>
        <p:txBody>
          <a:bodyPr>
            <a:noAutofit/>
          </a:bodyPr>
          <a:lstStyle/>
          <a:p>
            <a:pPr eaLnBrk="1" hangingPunct="1">
              <a:buFont typeface="Arial" charset="0"/>
              <a:buNone/>
              <a:defRPr/>
            </a:pPr>
            <a:r>
              <a:rPr lang="en-US" sz="2600" dirty="0" smtClean="0"/>
              <a:t>Strengthen the link between social work education and practice including collaborating with community-based organizations to provide social workers with the skills they need to survive and thrive in the new health care reform world:</a:t>
            </a:r>
          </a:p>
          <a:p>
            <a:pPr marL="914400" eaLnBrk="1" hangingPunct="1">
              <a:defRPr/>
            </a:pPr>
            <a:r>
              <a:rPr lang="en-US" sz="2600" dirty="0" smtClean="0"/>
              <a:t>acquiring business acumen</a:t>
            </a:r>
          </a:p>
          <a:p>
            <a:pPr marL="914400" eaLnBrk="1" hangingPunct="1">
              <a:defRPr/>
            </a:pPr>
            <a:r>
              <a:rPr lang="en-US" sz="2600" dirty="0" smtClean="0"/>
              <a:t>providing evidence-based research into practice</a:t>
            </a:r>
          </a:p>
          <a:p>
            <a:pPr eaLnBrk="1" hangingPunct="1">
              <a:defRPr/>
            </a:pPr>
            <a:endParaRPr lang="en-US" sz="2600" dirty="0"/>
          </a:p>
        </p:txBody>
      </p:sp>
      <p:sp>
        <p:nvSpPr>
          <p:cNvPr id="4" name="Slide Number Placeholder 3"/>
          <p:cNvSpPr>
            <a:spLocks noGrp="1"/>
          </p:cNvSpPr>
          <p:nvPr>
            <p:ph type="sldNum" sz="quarter" idx="12"/>
          </p:nvPr>
        </p:nvSpPr>
        <p:spPr/>
        <p:txBody>
          <a:bodyPr/>
          <a:lstStyle/>
          <a:p>
            <a:pPr>
              <a:defRPr/>
            </a:pPr>
            <a:fld id="{8FFCFB22-7DAA-451D-A2F0-735A4434E335}" type="slidenum">
              <a:rPr lang="en-US" smtClean="0"/>
              <a:pPr>
                <a:defRPr/>
              </a:pPr>
              <a:t>19</a:t>
            </a:fld>
            <a:endParaRPr lang="en-US" dirty="0"/>
          </a:p>
        </p:txBody>
      </p:sp>
      <p:pic>
        <p:nvPicPr>
          <p:cNvPr id="5" name="Picture 5" descr="Start where you are  Use what you have  Do what you can"/>
          <p:cNvPicPr>
            <a:picLocks noChangeAspect="1" noChangeArrowheads="1"/>
          </p:cNvPicPr>
          <p:nvPr/>
        </p:nvPicPr>
        <p:blipFill>
          <a:blip r:embed="rId2" cstate="print"/>
          <a:srcRect/>
          <a:stretch>
            <a:fillRect/>
          </a:stretch>
        </p:blipFill>
        <p:spPr bwMode="auto">
          <a:xfrm>
            <a:off x="5486400" y="1600200"/>
            <a:ext cx="3276600" cy="3962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 y="0"/>
            <a:ext cx="8991600" cy="990600"/>
          </a:xfrm>
        </p:spPr>
        <p:txBody>
          <a:bodyPr>
            <a:normAutofit fontScale="90000"/>
          </a:bodyPr>
          <a:lstStyle/>
          <a:p>
            <a:pPr eaLnBrk="1" hangingPunct="1"/>
            <a:r>
              <a:rPr lang="en-US" sz="3600" dirty="0" smtClean="0"/>
              <a:t/>
            </a:r>
            <a:br>
              <a:rPr lang="en-US" sz="3600" dirty="0" smtClean="0"/>
            </a:br>
            <a:r>
              <a:rPr lang="en-US" sz="4000" dirty="0" smtClean="0">
                <a:solidFill>
                  <a:srgbClr val="0070C0"/>
                </a:solidFill>
                <a:latin typeface="Bodoni MT Black" pitchFamily="18" charset="0"/>
              </a:rPr>
              <a:t>The John A. Hartford Foundation</a:t>
            </a:r>
            <a:r>
              <a:rPr lang="en-US" sz="3600" dirty="0" smtClean="0"/>
              <a:t/>
            </a:r>
            <a:br>
              <a:rPr lang="en-US" sz="3600" dirty="0" smtClean="0"/>
            </a:br>
            <a:endParaRPr lang="en-US" sz="3600" dirty="0" smtClean="0"/>
          </a:p>
        </p:txBody>
      </p:sp>
      <p:sp>
        <p:nvSpPr>
          <p:cNvPr id="3075" name="Content Placeholder 2"/>
          <p:cNvSpPr>
            <a:spLocks noGrp="1"/>
          </p:cNvSpPr>
          <p:nvPr>
            <p:ph idx="1"/>
          </p:nvPr>
        </p:nvSpPr>
        <p:spPr>
          <a:xfrm>
            <a:off x="3581400" y="1143000"/>
            <a:ext cx="5562600" cy="5105400"/>
          </a:xfrm>
        </p:spPr>
        <p:txBody>
          <a:bodyPr>
            <a:normAutofit lnSpcReduction="10000"/>
          </a:bodyPr>
          <a:lstStyle/>
          <a:p>
            <a:pPr algn="ctr" eaLnBrk="1" hangingPunct="1">
              <a:buFont typeface="Arial" charset="0"/>
              <a:buNone/>
            </a:pPr>
            <a:r>
              <a:rPr lang="en-US" b="1" dirty="0" smtClean="0">
                <a:solidFill>
                  <a:srgbClr val="7030A0"/>
                </a:solidFill>
                <a:latin typeface="Bodoni MT Black" pitchFamily="18" charset="0"/>
              </a:rPr>
              <a:t>Mandate for Change </a:t>
            </a:r>
            <a:r>
              <a:rPr lang="en-US" dirty="0" smtClean="0"/>
              <a:t/>
            </a:r>
            <a:br>
              <a:rPr lang="en-US" dirty="0" smtClean="0"/>
            </a:br>
            <a:r>
              <a:rPr lang="en-US" sz="3000" dirty="0" smtClean="0"/>
              <a:t>We believe that as a society we can and must improve health care for older Americans to better meet their needs and maintain their independence and dignity. If we succeed, society will benefit from the continuing contribution of older people and from reducing health care spending.</a:t>
            </a:r>
          </a:p>
          <a:p>
            <a:pPr eaLnBrk="1" hangingPunct="1">
              <a:buFont typeface="Arial" charset="0"/>
              <a:buNone/>
            </a:pPr>
            <a:endParaRPr lang="en-US" dirty="0" smtClean="0"/>
          </a:p>
        </p:txBody>
      </p:sp>
      <p:sp>
        <p:nvSpPr>
          <p:cNvPr id="5" name="Slide Number Placeholder 4"/>
          <p:cNvSpPr>
            <a:spLocks noGrp="1"/>
          </p:cNvSpPr>
          <p:nvPr>
            <p:ph type="sldNum" sz="quarter" idx="12"/>
          </p:nvPr>
        </p:nvSpPr>
        <p:spPr/>
        <p:txBody>
          <a:bodyPr/>
          <a:lstStyle/>
          <a:p>
            <a:pPr>
              <a:defRPr/>
            </a:pPr>
            <a:fld id="{8FFCFB22-7DAA-451D-A2F0-735A4434E335}" type="slidenum">
              <a:rPr lang="en-US" smtClean="0"/>
              <a:pPr>
                <a:defRPr/>
              </a:pPr>
              <a:t>2</a:t>
            </a:fld>
            <a:endParaRPr lang="en-US" dirty="0"/>
          </a:p>
        </p:txBody>
      </p:sp>
      <p:pic>
        <p:nvPicPr>
          <p:cNvPr id="28674" name="Picture 2" descr="HartAR12_logo300">
            <a:hlinkClick r:id="rId2"/>
          </p:cNvPr>
          <p:cNvPicPr>
            <a:picLocks noChangeAspect="1" noChangeArrowheads="1"/>
          </p:cNvPicPr>
          <p:nvPr/>
        </p:nvPicPr>
        <p:blipFill>
          <a:blip r:embed="rId3" cstate="print"/>
          <a:srcRect/>
          <a:stretch>
            <a:fillRect/>
          </a:stretch>
        </p:blipFill>
        <p:spPr bwMode="auto">
          <a:xfrm>
            <a:off x="685800" y="1447800"/>
            <a:ext cx="3124200" cy="4114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8600"/>
            <a:ext cx="8229600" cy="1143000"/>
          </a:xfrm>
        </p:spPr>
        <p:txBody>
          <a:bodyPr/>
          <a:lstStyle/>
          <a:p>
            <a:pPr eaLnBrk="1" hangingPunct="1"/>
            <a:r>
              <a:rPr lang="en-US" sz="4000" dirty="0" smtClean="0">
                <a:solidFill>
                  <a:srgbClr val="0070C0"/>
                </a:solidFill>
                <a:latin typeface="Bodoni MT Black" pitchFamily="18" charset="0"/>
              </a:rPr>
              <a:t>Linking Education to Practice</a:t>
            </a:r>
          </a:p>
        </p:txBody>
      </p:sp>
      <p:sp>
        <p:nvSpPr>
          <p:cNvPr id="21507" name="Content Placeholder 2"/>
          <p:cNvSpPr>
            <a:spLocks noGrp="1"/>
          </p:cNvSpPr>
          <p:nvPr>
            <p:ph idx="1"/>
          </p:nvPr>
        </p:nvSpPr>
        <p:spPr>
          <a:xfrm>
            <a:off x="381000" y="1676400"/>
            <a:ext cx="8458200" cy="4571999"/>
          </a:xfrm>
        </p:spPr>
        <p:txBody>
          <a:bodyPr>
            <a:normAutofit/>
          </a:bodyPr>
          <a:lstStyle/>
          <a:p>
            <a:pPr algn="ctr" eaLnBrk="1" hangingPunct="1">
              <a:buFont typeface="Arial" charset="0"/>
              <a:buNone/>
            </a:pPr>
            <a:r>
              <a:rPr lang="en-US" sz="3600" i="1" dirty="0" smtClean="0">
                <a:solidFill>
                  <a:srgbClr val="7030A0"/>
                </a:solidFill>
              </a:rPr>
              <a:t>“Vision without action is merely a dream. </a:t>
            </a:r>
          </a:p>
          <a:p>
            <a:pPr algn="ctr" eaLnBrk="1" hangingPunct="1">
              <a:buFont typeface="Arial" charset="0"/>
              <a:buNone/>
            </a:pPr>
            <a:r>
              <a:rPr lang="en-US" sz="3600" i="1" dirty="0" smtClean="0">
                <a:solidFill>
                  <a:srgbClr val="7030A0"/>
                </a:solidFill>
              </a:rPr>
              <a:t>Action without vision just passes the time.</a:t>
            </a:r>
          </a:p>
          <a:p>
            <a:pPr algn="ctr" eaLnBrk="1" hangingPunct="1">
              <a:buFont typeface="Arial" charset="0"/>
              <a:buNone/>
            </a:pPr>
            <a:r>
              <a:rPr lang="en-US" sz="3600" i="1" dirty="0" smtClean="0">
                <a:solidFill>
                  <a:srgbClr val="7030A0"/>
                </a:solidFill>
              </a:rPr>
              <a:t>Vision with action can change the world.”</a:t>
            </a:r>
            <a:endParaRPr lang="en-US" sz="2800" i="1" dirty="0" smtClean="0"/>
          </a:p>
          <a:p>
            <a:pPr algn="ctr" eaLnBrk="1" hangingPunct="1">
              <a:buFont typeface="Arial" charset="0"/>
              <a:buNone/>
            </a:pPr>
            <a:r>
              <a:rPr lang="en-US" sz="2800" b="1" dirty="0" smtClean="0"/>
              <a:t>-Joel A. Barker </a:t>
            </a:r>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8FFCFB22-7DAA-451D-A2F0-735A4434E335}" type="slidenum">
              <a:rPr lang="en-US" smtClean="0"/>
              <a:pPr>
                <a:defRPr/>
              </a:pPr>
              <a:t>20</a:t>
            </a:fld>
            <a:endParaRPr lang="en-US" dirty="0"/>
          </a:p>
        </p:txBody>
      </p:sp>
      <p:pic>
        <p:nvPicPr>
          <p:cNvPr id="4098" name="Picture 2" descr="TS_150878885ChangeAGEnts">
            <a:hlinkClick r:id="rId3"/>
          </p:cNvPr>
          <p:cNvPicPr>
            <a:picLocks noChangeAspect="1" noChangeArrowheads="1"/>
          </p:cNvPicPr>
          <p:nvPr/>
        </p:nvPicPr>
        <p:blipFill>
          <a:blip r:embed="rId4" cstate="print"/>
          <a:srcRect/>
          <a:stretch>
            <a:fillRect/>
          </a:stretch>
        </p:blipFill>
        <p:spPr bwMode="auto">
          <a:xfrm>
            <a:off x="3429000" y="4267200"/>
            <a:ext cx="2362200" cy="19716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Bodoni MT Black" pitchFamily="18" charset="0"/>
              </a:rPr>
              <a:t>Resources</a:t>
            </a:r>
            <a:endParaRPr lang="en-US" dirty="0">
              <a:solidFill>
                <a:srgbClr val="7030A0"/>
              </a:solidFill>
              <a:latin typeface="Bodoni MT Black" pitchFamily="18" charset="0"/>
            </a:endParaRPr>
          </a:p>
        </p:txBody>
      </p:sp>
      <p:sp>
        <p:nvSpPr>
          <p:cNvPr id="3" name="Content Placeholder 2"/>
          <p:cNvSpPr>
            <a:spLocks noGrp="1"/>
          </p:cNvSpPr>
          <p:nvPr>
            <p:ph idx="1"/>
          </p:nvPr>
        </p:nvSpPr>
        <p:spPr>
          <a:xfrm>
            <a:off x="457200" y="1524000"/>
            <a:ext cx="8229600" cy="5105400"/>
          </a:xfrm>
        </p:spPr>
        <p:txBody>
          <a:bodyPr/>
          <a:lstStyle/>
          <a:p>
            <a:r>
              <a:rPr lang="en-US" dirty="0" smtClean="0">
                <a:hlinkClick r:id="rId2"/>
              </a:rPr>
              <a:t>nora.obrien@jhartfound.org</a:t>
            </a:r>
          </a:p>
          <a:p>
            <a:r>
              <a:rPr lang="en-US" dirty="0" smtClean="0">
                <a:hlinkClick r:id="rId2"/>
              </a:rPr>
              <a:t>www.jhartfound.org</a:t>
            </a:r>
            <a:endParaRPr lang="en-US" dirty="0" smtClean="0"/>
          </a:p>
          <a:p>
            <a:r>
              <a:rPr lang="en-US" dirty="0" smtClean="0">
                <a:hlinkClick r:id="rId3"/>
              </a:rPr>
              <a:t>http://www.cswe.org/CentersInitiatives/GeroEdCenter.aspx</a:t>
            </a:r>
            <a:endParaRPr lang="en-US" dirty="0" smtClean="0"/>
          </a:p>
          <a:p>
            <a:r>
              <a:rPr lang="en-US" dirty="0" smtClean="0">
                <a:hlinkClick r:id="rId4"/>
              </a:rPr>
              <a:t>http://www.gswi.org/</a:t>
            </a:r>
            <a:endParaRPr lang="en-US" dirty="0" smtClean="0"/>
          </a:p>
          <a:p>
            <a:r>
              <a:rPr lang="en-US" dirty="0" smtClean="0">
                <a:hlinkClick r:id="rId5"/>
              </a:rPr>
              <a:t>http://www.hartfordign.org/practice/gitt/</a:t>
            </a:r>
            <a:endParaRPr lang="en-US" dirty="0" smtClean="0"/>
          </a:p>
          <a:p>
            <a:r>
              <a:rPr lang="en-US" dirty="0" smtClean="0">
                <a:hlinkClick r:id="rId6"/>
              </a:rPr>
              <a:t>http://www.americangeriatrics.org/pha/multidisciplinary_competencies/</a:t>
            </a: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FFCFB22-7DAA-451D-A2F0-735A4434E335}" type="slidenum">
              <a:rPr lang="en-US" smtClean="0"/>
              <a:pPr>
                <a:defRPr/>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143000" y="457200"/>
            <a:ext cx="7470775" cy="609600"/>
          </a:xfrm>
        </p:spPr>
        <p:txBody>
          <a:bodyPr>
            <a:noAutofit/>
          </a:bodyPr>
          <a:lstStyle/>
          <a:p>
            <a:pPr eaLnBrk="1" hangingPunct="1"/>
            <a:r>
              <a:rPr lang="en-US" sz="4000" dirty="0" smtClean="0">
                <a:solidFill>
                  <a:srgbClr val="0070C0"/>
                </a:solidFill>
                <a:latin typeface="Bodoni MT Black" pitchFamily="18" charset="0"/>
              </a:rPr>
              <a:t>Hartford’s Vision</a:t>
            </a:r>
          </a:p>
        </p:txBody>
      </p:sp>
      <p:sp>
        <p:nvSpPr>
          <p:cNvPr id="4099" name="Content Placeholder 2"/>
          <p:cNvSpPr>
            <a:spLocks noGrp="1"/>
          </p:cNvSpPr>
          <p:nvPr>
            <p:ph idx="1"/>
          </p:nvPr>
        </p:nvSpPr>
        <p:spPr>
          <a:xfrm>
            <a:off x="762000" y="1219200"/>
            <a:ext cx="8001000" cy="4953000"/>
          </a:xfrm>
        </p:spPr>
        <p:txBody>
          <a:bodyPr>
            <a:normAutofit fontScale="92500"/>
          </a:bodyPr>
          <a:lstStyle/>
          <a:p>
            <a:pPr eaLnBrk="1" hangingPunct="1"/>
            <a:endParaRPr lang="en-US" sz="2800" dirty="0" smtClean="0"/>
          </a:p>
          <a:p>
            <a:pPr eaLnBrk="1" hangingPunct="1"/>
            <a:endParaRPr lang="en-US" sz="2800" dirty="0" smtClean="0"/>
          </a:p>
          <a:p>
            <a:pPr algn="ctr" eaLnBrk="1" hangingPunct="1">
              <a:buNone/>
            </a:pPr>
            <a:endParaRPr lang="en-US" sz="2800" dirty="0" smtClean="0"/>
          </a:p>
          <a:p>
            <a:pPr eaLnBrk="1" hangingPunct="1">
              <a:buNone/>
            </a:pPr>
            <a:endParaRPr lang="en-US" sz="2800" dirty="0" smtClean="0"/>
          </a:p>
          <a:p>
            <a:pPr eaLnBrk="1" hangingPunct="1"/>
            <a:endParaRPr lang="en-US" sz="2800" dirty="0" smtClean="0"/>
          </a:p>
          <a:p>
            <a:pPr eaLnBrk="1" hangingPunct="1"/>
            <a:endParaRPr lang="en-US" sz="2800" dirty="0" smtClean="0"/>
          </a:p>
          <a:p>
            <a:pPr eaLnBrk="1" hangingPunct="1"/>
            <a:r>
              <a:rPr lang="en-US" sz="2800" dirty="0" smtClean="0"/>
              <a:t>Older adults receive quality health care from sufficient numbers of well-trained health care professionals.</a:t>
            </a:r>
          </a:p>
          <a:p>
            <a:pPr eaLnBrk="1" hangingPunct="1"/>
            <a:r>
              <a:rPr lang="en-US" sz="2800" dirty="0" smtClean="0"/>
              <a:t>Health professionals are trained to, and work in, interdisciplinary teams, and our country’s financing and delivery systems support them.</a:t>
            </a:r>
          </a:p>
          <a:p>
            <a:pPr eaLnBrk="1" hangingPunct="1">
              <a:buFontTx/>
              <a:buNone/>
            </a:pPr>
            <a:endParaRPr lang="en-US" sz="2200" dirty="0" smtClean="0"/>
          </a:p>
          <a:p>
            <a:pPr eaLnBrk="1" hangingPunct="1">
              <a:buFontTx/>
              <a:buNone/>
            </a:pPr>
            <a:endParaRPr lang="en-US" sz="2200" dirty="0" smtClean="0"/>
          </a:p>
        </p:txBody>
      </p:sp>
      <p:sp>
        <p:nvSpPr>
          <p:cNvPr id="28676" name="Slide Number Placeholder 3"/>
          <p:cNvSpPr>
            <a:spLocks noGrp="1"/>
          </p:cNvSpPr>
          <p:nvPr>
            <p:ph type="sldNum" sz="quarter" idx="12"/>
          </p:nvPr>
        </p:nvSpPr>
        <p:spPr/>
        <p:txBody>
          <a:bodyPr>
            <a:normAutofit fontScale="85000" lnSpcReduction="20000"/>
          </a:bodyPr>
          <a:lstStyle/>
          <a:p>
            <a:pPr>
              <a:defRPr/>
            </a:pPr>
            <a:endParaRPr lang="en-US" dirty="0"/>
          </a:p>
          <a:p>
            <a:pPr>
              <a:defRPr/>
            </a:pPr>
            <a:fld id="{EBD82B81-8B32-4956-871A-4589BA56083C}" type="slidenum">
              <a:rPr lang="en-US"/>
              <a:pPr>
                <a:defRPr/>
              </a:pPr>
              <a:t>3</a:t>
            </a:fld>
            <a:endParaRPr lang="en-US" dirty="0"/>
          </a:p>
        </p:txBody>
      </p:sp>
      <p:pic>
        <p:nvPicPr>
          <p:cNvPr id="6" name="Picture 8" descr="http://clicnews.ie/wp-content/uploads/2013/04/up-movie-11.jpg"/>
          <p:cNvPicPr>
            <a:picLocks noChangeAspect="1" noChangeArrowheads="1"/>
          </p:cNvPicPr>
          <p:nvPr/>
        </p:nvPicPr>
        <p:blipFill>
          <a:blip r:embed="rId2" cstate="print"/>
          <a:srcRect/>
          <a:stretch>
            <a:fillRect/>
          </a:stretch>
        </p:blipFill>
        <p:spPr bwMode="auto">
          <a:xfrm>
            <a:off x="2590800" y="1371600"/>
            <a:ext cx="4114800" cy="2362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143000" y="457200"/>
            <a:ext cx="7470775" cy="609600"/>
          </a:xfrm>
        </p:spPr>
        <p:txBody>
          <a:bodyPr>
            <a:noAutofit/>
          </a:bodyPr>
          <a:lstStyle/>
          <a:p>
            <a:pPr eaLnBrk="1" hangingPunct="1"/>
            <a:r>
              <a:rPr lang="en-US" sz="4000" dirty="0" smtClean="0">
                <a:solidFill>
                  <a:srgbClr val="0070C0"/>
                </a:solidFill>
                <a:latin typeface="Bodoni MT Black" pitchFamily="18" charset="0"/>
              </a:rPr>
              <a:t>Hartford’s Vision </a:t>
            </a:r>
            <a:r>
              <a:rPr lang="en-US" sz="2800" dirty="0" smtClean="0">
                <a:solidFill>
                  <a:srgbClr val="0070C0"/>
                </a:solidFill>
                <a:latin typeface="Bodoni MT Black" pitchFamily="18" charset="0"/>
              </a:rPr>
              <a:t>continued</a:t>
            </a:r>
          </a:p>
        </p:txBody>
      </p:sp>
      <p:sp>
        <p:nvSpPr>
          <p:cNvPr id="4099" name="Content Placeholder 2"/>
          <p:cNvSpPr>
            <a:spLocks noGrp="1"/>
          </p:cNvSpPr>
          <p:nvPr>
            <p:ph idx="1"/>
          </p:nvPr>
        </p:nvSpPr>
        <p:spPr>
          <a:xfrm>
            <a:off x="1219200" y="1295400"/>
            <a:ext cx="7543800" cy="4876800"/>
          </a:xfrm>
        </p:spPr>
        <p:txBody>
          <a:bodyPr>
            <a:normAutofit fontScale="92500"/>
          </a:bodyPr>
          <a:lstStyle/>
          <a:p>
            <a:r>
              <a:rPr lang="en-US" sz="2600" dirty="0" smtClean="0"/>
              <a:t>Care for older adults is integrated, patient-centered and coordinated.</a:t>
            </a:r>
          </a:p>
          <a:p>
            <a:r>
              <a:rPr lang="en-US" sz="2600" dirty="0" smtClean="0"/>
              <a:t>Older people and their families are active partners in their care.</a:t>
            </a:r>
          </a:p>
          <a:p>
            <a:r>
              <a:rPr lang="en-US" sz="2600" dirty="0" smtClean="0"/>
              <a:t>Greater attention is paid to the financing of disease prevention, the adoption of healthy life styles, and the preservation of function.</a:t>
            </a:r>
          </a:p>
          <a:p>
            <a:r>
              <a:rPr lang="en-US" sz="2600" dirty="0" smtClean="0"/>
              <a:t>Health care is seamless across various delivery sites and all clinicians have immediate access to patients’ health information and  communicate with one another.</a:t>
            </a:r>
          </a:p>
          <a:p>
            <a:r>
              <a:rPr lang="en-US" sz="2600" dirty="0" smtClean="0"/>
              <a:t>Our health care system takes account of the increasing social, cultural, demographic and geographic diversity of older adults.</a:t>
            </a:r>
          </a:p>
          <a:p>
            <a:pPr>
              <a:buNone/>
            </a:pPr>
            <a:endParaRPr lang="en-US" sz="2800" dirty="0" smtClean="0"/>
          </a:p>
          <a:p>
            <a:pPr eaLnBrk="1" hangingPunct="1">
              <a:buFontTx/>
              <a:buNone/>
            </a:pPr>
            <a:endParaRPr lang="en-US" sz="2200" dirty="0" smtClean="0"/>
          </a:p>
          <a:p>
            <a:pPr eaLnBrk="1" hangingPunct="1">
              <a:buFontTx/>
              <a:buNone/>
            </a:pPr>
            <a:endParaRPr lang="en-US" sz="2200" dirty="0" smtClean="0"/>
          </a:p>
        </p:txBody>
      </p:sp>
      <p:sp>
        <p:nvSpPr>
          <p:cNvPr id="28676" name="Slide Number Placeholder 3"/>
          <p:cNvSpPr>
            <a:spLocks noGrp="1"/>
          </p:cNvSpPr>
          <p:nvPr>
            <p:ph type="sldNum" sz="quarter" idx="12"/>
          </p:nvPr>
        </p:nvSpPr>
        <p:spPr/>
        <p:txBody>
          <a:bodyPr>
            <a:normAutofit fontScale="85000" lnSpcReduction="20000"/>
          </a:bodyPr>
          <a:lstStyle/>
          <a:p>
            <a:pPr>
              <a:defRPr/>
            </a:pPr>
            <a:endParaRPr lang="en-US" dirty="0"/>
          </a:p>
          <a:p>
            <a:pPr>
              <a:defRPr/>
            </a:pPr>
            <a:fld id="{EBD82B81-8B32-4956-871A-4589BA56083C}" type="slidenum">
              <a:rPr lang="en-US"/>
              <a:pPr>
                <a:defRPr/>
              </a:pPr>
              <a:t>4</a:t>
            </a:fld>
            <a:endParaRPr lang="en-US" dirty="0"/>
          </a:p>
        </p:txBody>
      </p:sp>
      <p:pic>
        <p:nvPicPr>
          <p:cNvPr id="5" name="Picture 4"/>
          <p:cNvPicPr>
            <a:picLocks noChangeAspect="1" noChangeArrowheads="1"/>
          </p:cNvPicPr>
          <p:nvPr/>
        </p:nvPicPr>
        <p:blipFill>
          <a:blip r:embed="rId2" cstate="print"/>
          <a:srcRect/>
          <a:stretch>
            <a:fillRect/>
          </a:stretch>
        </p:blipFill>
        <p:spPr bwMode="auto">
          <a:xfrm>
            <a:off x="0" y="0"/>
            <a:ext cx="1065213"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371600" y="152400"/>
            <a:ext cx="7772400" cy="990600"/>
          </a:xfrm>
        </p:spPr>
        <p:txBody>
          <a:bodyPr>
            <a:normAutofit/>
          </a:bodyPr>
          <a:lstStyle/>
          <a:p>
            <a:pPr eaLnBrk="1" hangingPunct="1"/>
            <a:r>
              <a:rPr lang="en-US" sz="4000" dirty="0" smtClean="0">
                <a:solidFill>
                  <a:srgbClr val="0070C0"/>
                </a:solidFill>
                <a:latin typeface="Bodoni MT Black" pitchFamily="18" charset="0"/>
              </a:rPr>
              <a:t>Hartford’s Objectives</a:t>
            </a:r>
          </a:p>
        </p:txBody>
      </p:sp>
      <p:sp>
        <p:nvSpPr>
          <p:cNvPr id="6148" name="Rectangle 3"/>
          <p:cNvSpPr>
            <a:spLocks noGrp="1" noChangeArrowheads="1"/>
          </p:cNvSpPr>
          <p:nvPr>
            <p:ph idx="4294967295"/>
          </p:nvPr>
        </p:nvSpPr>
        <p:spPr>
          <a:xfrm>
            <a:off x="1371600" y="1066800"/>
            <a:ext cx="7467600" cy="5105400"/>
          </a:xfrm>
        </p:spPr>
        <p:txBody>
          <a:bodyPr/>
          <a:lstStyle/>
          <a:p>
            <a:pPr marL="609600" indent="-609600" eaLnBrk="1" hangingPunct="1">
              <a:buFontTx/>
              <a:buNone/>
            </a:pPr>
            <a:r>
              <a:rPr lang="en-US" sz="2400" dirty="0" smtClean="0"/>
              <a:t>1</a:t>
            </a:r>
            <a:r>
              <a:rPr lang="en-US" sz="2600" dirty="0" smtClean="0"/>
              <a:t>.    Prepare a geriatrically competent workforce.</a:t>
            </a:r>
          </a:p>
          <a:p>
            <a:pPr marL="609600" indent="-609600" eaLnBrk="1" hangingPunct="1">
              <a:buFontTx/>
              <a:buNone/>
            </a:pPr>
            <a:r>
              <a:rPr lang="en-US" sz="2600" dirty="0" smtClean="0"/>
              <a:t>2.    Infuse geriatrics in the education programs of all schools of social work in the country.</a:t>
            </a:r>
          </a:p>
          <a:p>
            <a:pPr marL="609600" indent="-609600" eaLnBrk="1" hangingPunct="1">
              <a:buFontTx/>
              <a:buNone/>
            </a:pPr>
            <a:r>
              <a:rPr lang="en-US" sz="2600" dirty="0" smtClean="0"/>
              <a:t>3.    Ensure that there are sufficient geriatrics faculty members.</a:t>
            </a:r>
          </a:p>
          <a:p>
            <a:pPr marL="609600" indent="-609600" eaLnBrk="1" hangingPunct="1">
              <a:buFontTx/>
              <a:buAutoNum type="arabicPeriod" startAt="4"/>
            </a:pPr>
            <a:r>
              <a:rPr lang="en-US" sz="2600" dirty="0" smtClean="0"/>
              <a:t>Develop, test and disseminate innovative, cost-effective models of care that improve services to older adults.</a:t>
            </a:r>
          </a:p>
          <a:p>
            <a:pPr marL="609600" indent="-609600" eaLnBrk="1" hangingPunct="1">
              <a:buFontTx/>
              <a:buAutoNum type="arabicPeriod" startAt="4"/>
            </a:pPr>
            <a:r>
              <a:rPr lang="en-US" sz="2600" dirty="0" smtClean="0"/>
              <a:t>Draw national attention to the importance of social work in improving the health care of older people.</a:t>
            </a:r>
          </a:p>
          <a:p>
            <a:pPr marL="609600" indent="-609600" eaLnBrk="1" hangingPunct="1">
              <a:buFontTx/>
              <a:buNone/>
            </a:pPr>
            <a:r>
              <a:rPr lang="en-US" sz="2600" dirty="0" smtClean="0"/>
              <a:t>6.    Communicate the idea that older adults are “a core business” of health care &amp; its professions.  </a:t>
            </a:r>
          </a:p>
        </p:txBody>
      </p:sp>
      <p:sp>
        <p:nvSpPr>
          <p:cNvPr id="6149"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14D02989-CD3A-4BD5-BC05-065FDF7F0393}" type="slidenum">
              <a:rPr lang="en-US" sz="1400">
                <a:latin typeface="Calibri" pitchFamily="34" charset="0"/>
              </a:rPr>
              <a:pPr algn="r"/>
              <a:t>5</a:t>
            </a:fld>
            <a:endParaRPr lang="en-US" sz="1400" dirty="0">
              <a:latin typeface="Calibri"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0" y="0"/>
            <a:ext cx="1065213"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228600"/>
            <a:ext cx="7924800" cy="1219200"/>
          </a:xfrm>
        </p:spPr>
        <p:txBody>
          <a:bodyPr/>
          <a:lstStyle/>
          <a:p>
            <a:pPr eaLnBrk="1" hangingPunct="1"/>
            <a:r>
              <a:rPr lang="en-US" sz="3200" b="1" dirty="0" smtClean="0">
                <a:solidFill>
                  <a:srgbClr val="0070C0"/>
                </a:solidFill>
                <a:latin typeface="Bodoni MT Black" pitchFamily="18" charset="0"/>
              </a:rPr>
              <a:t>Why are </a:t>
            </a:r>
            <a:r>
              <a:rPr lang="en-US" sz="3200" b="1" u="sng" dirty="0" smtClean="0">
                <a:solidFill>
                  <a:srgbClr val="0070C0"/>
                </a:solidFill>
                <a:latin typeface="Bodoni MT Black" pitchFamily="18" charset="0"/>
              </a:rPr>
              <a:t>We</a:t>
            </a:r>
            <a:r>
              <a:rPr lang="en-US" sz="3200" b="1" dirty="0" smtClean="0">
                <a:solidFill>
                  <a:srgbClr val="0070C0"/>
                </a:solidFill>
                <a:latin typeface="Bodoni MT Black" pitchFamily="18" charset="0"/>
              </a:rPr>
              <a:t> focusing on health care/reform?</a:t>
            </a:r>
            <a:endParaRPr lang="en-US" sz="2400" b="1" dirty="0" smtClean="0">
              <a:solidFill>
                <a:srgbClr val="0070C0"/>
              </a:solidFill>
              <a:latin typeface="Bodoni MT Black" pitchFamily="18" charset="0"/>
            </a:endParaRPr>
          </a:p>
        </p:txBody>
      </p:sp>
      <p:sp>
        <p:nvSpPr>
          <p:cNvPr id="7171" name="Content Placeholder 2"/>
          <p:cNvSpPr>
            <a:spLocks noGrp="1"/>
          </p:cNvSpPr>
          <p:nvPr>
            <p:ph idx="1"/>
          </p:nvPr>
        </p:nvSpPr>
        <p:spPr>
          <a:xfrm>
            <a:off x="228600" y="1371600"/>
            <a:ext cx="4114800" cy="4953000"/>
          </a:xfrm>
        </p:spPr>
        <p:txBody>
          <a:bodyPr>
            <a:normAutofit lnSpcReduction="10000"/>
          </a:bodyPr>
          <a:lstStyle/>
          <a:p>
            <a:pPr eaLnBrk="1" hangingPunct="1"/>
            <a:r>
              <a:rPr lang="en-US" sz="2400" dirty="0" smtClean="0">
                <a:latin typeface="Albertus Medium" pitchFamily="34" charset="0"/>
              </a:rPr>
              <a:t>Demographic changes</a:t>
            </a:r>
          </a:p>
          <a:p>
            <a:pPr eaLnBrk="1" hangingPunct="1"/>
            <a:r>
              <a:rPr lang="en-US" sz="2400" dirty="0" smtClean="0">
                <a:latin typeface="Albertus Medium" pitchFamily="34" charset="0"/>
              </a:rPr>
              <a:t>Chronic diseases </a:t>
            </a:r>
          </a:p>
          <a:p>
            <a:pPr eaLnBrk="1" hangingPunct="1"/>
            <a:r>
              <a:rPr lang="en-US" sz="2400" dirty="0" smtClean="0">
                <a:latin typeface="Albertus Medium" pitchFamily="34" charset="0"/>
              </a:rPr>
              <a:t>Inadequate and poorly prepared health care workforce </a:t>
            </a:r>
          </a:p>
          <a:p>
            <a:pPr eaLnBrk="1" hangingPunct="1"/>
            <a:r>
              <a:rPr lang="en-US" sz="2400" dirty="0" smtClean="0">
                <a:latin typeface="Albertus Medium" pitchFamily="34" charset="0"/>
              </a:rPr>
              <a:t>Failure to deliver care cost-effectively</a:t>
            </a:r>
          </a:p>
          <a:p>
            <a:pPr eaLnBrk="1" hangingPunct="1"/>
            <a:r>
              <a:rPr lang="en-US" sz="2400" dirty="0" smtClean="0">
                <a:latin typeface="Albertus Medium" pitchFamily="34" charset="0"/>
              </a:rPr>
              <a:t>Use and cost of long term support and services</a:t>
            </a:r>
          </a:p>
          <a:p>
            <a:pPr eaLnBrk="1" hangingPunct="1"/>
            <a:r>
              <a:rPr lang="en-US" sz="2400" dirty="0" smtClean="0">
                <a:latin typeface="Albertus Medium" pitchFamily="34" charset="0"/>
              </a:rPr>
              <a:t>Important financial, ideological and ethical issues</a:t>
            </a:r>
          </a:p>
          <a:p>
            <a:pPr eaLnBrk="1" hangingPunct="1"/>
            <a:r>
              <a:rPr lang="en-US" sz="2400" dirty="0" smtClean="0">
                <a:latin typeface="Albertus Medium" pitchFamily="34" charset="0"/>
              </a:rPr>
              <a:t>Discrimination and ageism</a:t>
            </a:r>
          </a:p>
          <a:p>
            <a:pPr eaLnBrk="1" hangingPunct="1">
              <a:buFont typeface="Arial" charset="0"/>
              <a:buNone/>
            </a:pPr>
            <a:endParaRPr lang="en-US" sz="2800" dirty="0" smtClean="0"/>
          </a:p>
        </p:txBody>
      </p:sp>
      <p:sp>
        <p:nvSpPr>
          <p:cNvPr id="15364" name="Slide Number Placeholder 3"/>
          <p:cNvSpPr>
            <a:spLocks noGrp="1"/>
          </p:cNvSpPr>
          <p:nvPr>
            <p:ph type="sldNum" sz="quarter" idx="12"/>
          </p:nvPr>
        </p:nvSpPr>
        <p:spPr/>
        <p:txBody>
          <a:bodyPr/>
          <a:lstStyle/>
          <a:p>
            <a:pPr>
              <a:defRPr/>
            </a:pPr>
            <a:fld id="{6F957682-2B8C-4F99-B029-BB1EF3430BB5}" type="slidenum">
              <a:rPr lang="en-US"/>
              <a:pPr>
                <a:defRPr/>
              </a:pPr>
              <a:t>6</a:t>
            </a:fld>
            <a:endParaRPr lang="en-US" dirty="0"/>
          </a:p>
        </p:txBody>
      </p:sp>
      <p:pic>
        <p:nvPicPr>
          <p:cNvPr id="6" name="Picture 5" descr="http://www.freegrab.net/HealthCareCrisis.jpg"/>
          <p:cNvPicPr/>
          <p:nvPr/>
        </p:nvPicPr>
        <p:blipFill>
          <a:blip r:embed="rId2" cstate="print"/>
          <a:srcRect/>
          <a:stretch>
            <a:fillRect/>
          </a:stretch>
        </p:blipFill>
        <p:spPr bwMode="auto">
          <a:xfrm>
            <a:off x="4343400" y="1524000"/>
            <a:ext cx="4114800" cy="3886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anim calcmode="lin" valueType="num">
                                      <p:cBhvr>
                                        <p:cTn id="8"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171">
                                            <p:txEl>
                                              <p:pRg st="1" end="1"/>
                                            </p:txEl>
                                          </p:spTgt>
                                        </p:tgtEl>
                                        <p:attrNameLst>
                                          <p:attrName>style.visibility</p:attrName>
                                        </p:attrNameLst>
                                      </p:cBhvr>
                                      <p:to>
                                        <p:strVal val="visible"/>
                                      </p:to>
                                    </p:set>
                                    <p:animEffect transition="in" filter="fade">
                                      <p:cBhvr>
                                        <p:cTn id="14" dur="500"/>
                                        <p:tgtEl>
                                          <p:spTgt spid="7171">
                                            <p:txEl>
                                              <p:pRg st="1" end="1"/>
                                            </p:txEl>
                                          </p:spTgt>
                                        </p:tgtEl>
                                      </p:cBhvr>
                                    </p:animEffect>
                                    <p:anim calcmode="lin" valueType="num">
                                      <p:cBhvr>
                                        <p:cTn id="15"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animEffect transition="in" filter="fade">
                                      <p:cBhvr>
                                        <p:cTn id="21" dur="500"/>
                                        <p:tgtEl>
                                          <p:spTgt spid="7171">
                                            <p:txEl>
                                              <p:pRg st="2" end="2"/>
                                            </p:txEl>
                                          </p:spTgt>
                                        </p:tgtEl>
                                      </p:cBhvr>
                                    </p:animEffect>
                                    <p:anim calcmode="lin" valueType="num">
                                      <p:cBhvr>
                                        <p:cTn id="22"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171">
                                            <p:txEl>
                                              <p:pRg st="3" end="3"/>
                                            </p:txEl>
                                          </p:spTgt>
                                        </p:tgtEl>
                                        <p:attrNameLst>
                                          <p:attrName>style.visibility</p:attrName>
                                        </p:attrNameLst>
                                      </p:cBhvr>
                                      <p:to>
                                        <p:strVal val="visible"/>
                                      </p:to>
                                    </p:set>
                                    <p:animEffect transition="in" filter="fade">
                                      <p:cBhvr>
                                        <p:cTn id="28" dur="500"/>
                                        <p:tgtEl>
                                          <p:spTgt spid="7171">
                                            <p:txEl>
                                              <p:pRg st="3" end="3"/>
                                            </p:txEl>
                                          </p:spTgt>
                                        </p:tgtEl>
                                      </p:cBhvr>
                                    </p:animEffect>
                                    <p:anim calcmode="lin" valueType="num">
                                      <p:cBhvr>
                                        <p:cTn id="2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fade">
                                      <p:cBhvr>
                                        <p:cTn id="35" dur="500"/>
                                        <p:tgtEl>
                                          <p:spTgt spid="7171">
                                            <p:txEl>
                                              <p:pRg st="4" end="4"/>
                                            </p:txEl>
                                          </p:spTgt>
                                        </p:tgtEl>
                                      </p:cBhvr>
                                    </p:animEffect>
                                    <p:anim calcmode="lin" valueType="num">
                                      <p:cBhvr>
                                        <p:cTn id="36"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7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7171">
                                            <p:txEl>
                                              <p:pRg st="5" end="5"/>
                                            </p:txEl>
                                          </p:spTgt>
                                        </p:tgtEl>
                                        <p:attrNameLst>
                                          <p:attrName>style.visibility</p:attrName>
                                        </p:attrNameLst>
                                      </p:cBhvr>
                                      <p:to>
                                        <p:strVal val="visible"/>
                                      </p:to>
                                    </p:set>
                                    <p:animEffect transition="in" filter="fade">
                                      <p:cBhvr>
                                        <p:cTn id="42" dur="500"/>
                                        <p:tgtEl>
                                          <p:spTgt spid="7171">
                                            <p:txEl>
                                              <p:pRg st="5" end="5"/>
                                            </p:txEl>
                                          </p:spTgt>
                                        </p:tgtEl>
                                      </p:cBhvr>
                                    </p:animEffect>
                                    <p:anim calcmode="lin" valueType="num">
                                      <p:cBhvr>
                                        <p:cTn id="43"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7171">
                                            <p:txEl>
                                              <p:pRg st="6" end="6"/>
                                            </p:txEl>
                                          </p:spTgt>
                                        </p:tgtEl>
                                        <p:attrNameLst>
                                          <p:attrName>style.visibility</p:attrName>
                                        </p:attrNameLst>
                                      </p:cBhvr>
                                      <p:to>
                                        <p:strVal val="visible"/>
                                      </p:to>
                                    </p:set>
                                    <p:animEffect transition="in" filter="fade">
                                      <p:cBhvr>
                                        <p:cTn id="49" dur="500"/>
                                        <p:tgtEl>
                                          <p:spTgt spid="7171">
                                            <p:txEl>
                                              <p:pRg st="6" end="6"/>
                                            </p:txEl>
                                          </p:spTgt>
                                        </p:tgtEl>
                                      </p:cBhvr>
                                    </p:animEffect>
                                    <p:anim calcmode="lin" valueType="num">
                                      <p:cBhvr>
                                        <p:cTn id="50"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52400"/>
            <a:ext cx="8915400" cy="1143000"/>
          </a:xfrm>
        </p:spPr>
        <p:txBody>
          <a:bodyPr/>
          <a:lstStyle/>
          <a:p>
            <a:pPr eaLnBrk="1" hangingPunct="1"/>
            <a:r>
              <a:rPr lang="en-US" dirty="0" smtClean="0">
                <a:solidFill>
                  <a:srgbClr val="7030A0"/>
                </a:solidFill>
                <a:latin typeface="Bodoni MT Black" pitchFamily="18" charset="0"/>
              </a:rPr>
              <a:t>Opportunities for Social Work</a:t>
            </a:r>
          </a:p>
        </p:txBody>
      </p:sp>
      <p:sp>
        <p:nvSpPr>
          <p:cNvPr id="3" name="Content Placeholder 2"/>
          <p:cNvSpPr>
            <a:spLocks noGrp="1"/>
          </p:cNvSpPr>
          <p:nvPr>
            <p:ph idx="1"/>
          </p:nvPr>
        </p:nvSpPr>
        <p:spPr>
          <a:xfrm>
            <a:off x="228600" y="1447800"/>
            <a:ext cx="5867400" cy="4800600"/>
          </a:xfrm>
        </p:spPr>
        <p:txBody>
          <a:bodyPr>
            <a:normAutofit lnSpcReduction="10000"/>
          </a:bodyPr>
          <a:lstStyle/>
          <a:p>
            <a:pPr eaLnBrk="1" hangingPunct="1">
              <a:defRPr/>
            </a:pPr>
            <a:r>
              <a:rPr lang="en-US" sz="2400" dirty="0" smtClean="0">
                <a:latin typeface="Albertus Medium" pitchFamily="34" charset="0"/>
              </a:rPr>
              <a:t>Affordable Care Act (ACA)</a:t>
            </a:r>
          </a:p>
          <a:p>
            <a:pPr eaLnBrk="1" hangingPunct="1">
              <a:defRPr/>
            </a:pPr>
            <a:r>
              <a:rPr lang="en-US" sz="2400" dirty="0" smtClean="0">
                <a:latin typeface="Albertus Medium" pitchFamily="34" charset="0"/>
              </a:rPr>
              <a:t>3026: Community Based Care Transitions</a:t>
            </a:r>
          </a:p>
          <a:p>
            <a:pPr eaLnBrk="1" hangingPunct="1">
              <a:defRPr/>
            </a:pPr>
            <a:r>
              <a:rPr lang="en-US" sz="2400" dirty="0" smtClean="0">
                <a:latin typeface="Albertus Medium" pitchFamily="34" charset="0"/>
              </a:rPr>
              <a:t>CMS Mandate – Meeting the Triple Aim:</a:t>
            </a:r>
          </a:p>
          <a:p>
            <a:pPr marL="914400" eaLnBrk="1" hangingPunct="1">
              <a:buFont typeface="Arial" charset="0"/>
              <a:buNone/>
              <a:defRPr/>
            </a:pPr>
            <a:r>
              <a:rPr lang="en-US" sz="2400" dirty="0" smtClean="0">
                <a:latin typeface="Albertus Medium" pitchFamily="34" charset="0"/>
              </a:rPr>
              <a:t>1.	Improving patient experience</a:t>
            </a:r>
          </a:p>
          <a:p>
            <a:pPr marL="914400" eaLnBrk="1" hangingPunct="1">
              <a:buFont typeface="Arial" charset="0"/>
              <a:buNone/>
              <a:defRPr/>
            </a:pPr>
            <a:r>
              <a:rPr lang="en-US" sz="2400" dirty="0" smtClean="0">
                <a:latin typeface="Albertus Medium" pitchFamily="34" charset="0"/>
              </a:rPr>
              <a:t>2.	Improving population health</a:t>
            </a:r>
          </a:p>
          <a:p>
            <a:pPr marL="914400" eaLnBrk="1" hangingPunct="1">
              <a:buFont typeface="Arial" charset="0"/>
              <a:buNone/>
              <a:defRPr/>
            </a:pPr>
            <a:r>
              <a:rPr lang="en-US" sz="2400" dirty="0" smtClean="0">
                <a:latin typeface="Albertus Medium" pitchFamily="34" charset="0"/>
              </a:rPr>
              <a:t>3. Reducing costs</a:t>
            </a:r>
          </a:p>
          <a:p>
            <a:pPr eaLnBrk="1" hangingPunct="1">
              <a:defRPr/>
            </a:pPr>
            <a:r>
              <a:rPr lang="en-US" sz="2400" dirty="0" smtClean="0">
                <a:latin typeface="Albertus Medium" pitchFamily="34" charset="0"/>
              </a:rPr>
              <a:t>CMS - “new rules” re readmission rates and emergency room visits/admissions</a:t>
            </a:r>
          </a:p>
          <a:p>
            <a:pPr eaLnBrk="1" hangingPunct="1">
              <a:defRPr/>
            </a:pPr>
            <a:r>
              <a:rPr lang="en-US" sz="2400" dirty="0" smtClean="0">
                <a:latin typeface="Albertus Medium" pitchFamily="34" charset="0"/>
              </a:rPr>
              <a:t>Duals Demonstrations</a:t>
            </a:r>
          </a:p>
          <a:p>
            <a:pPr eaLnBrk="1" hangingPunct="1">
              <a:defRPr/>
            </a:pPr>
            <a:endParaRPr lang="en-US" sz="2400" dirty="0" smtClean="0">
              <a:latin typeface="Albertus Medium" pitchFamily="34" charset="0"/>
            </a:endParaRPr>
          </a:p>
          <a:p>
            <a:pPr eaLnBrk="1" hangingPunct="1">
              <a:defRPr/>
            </a:pPr>
            <a:endParaRPr lang="en-US" sz="2400" dirty="0">
              <a:latin typeface="Albertus Medium" pitchFamily="34" charset="0"/>
            </a:endParaRPr>
          </a:p>
        </p:txBody>
      </p:sp>
      <p:pic>
        <p:nvPicPr>
          <p:cNvPr id="8197" name="Picture 5" descr="https://encrypted-tbn3.gstatic.com/images?q=tbn:ANd9GcRrB1T__alMurIKg9ybqRAnuIFSORXa4evK6J-IyxeXHgNZauKJG4RttkWy"/>
          <p:cNvPicPr>
            <a:picLocks noChangeAspect="1" noChangeArrowheads="1"/>
          </p:cNvPicPr>
          <p:nvPr/>
        </p:nvPicPr>
        <p:blipFill>
          <a:blip r:embed="rId2" cstate="print"/>
          <a:srcRect/>
          <a:stretch>
            <a:fillRect/>
          </a:stretch>
        </p:blipFill>
        <p:spPr bwMode="auto">
          <a:xfrm>
            <a:off x="5715000" y="1371600"/>
            <a:ext cx="3124200" cy="2971800"/>
          </a:xfrm>
          <a:prstGeom prst="rect">
            <a:avLst/>
          </a:prstGeom>
          <a:noFill/>
        </p:spPr>
      </p:pic>
      <p:sp>
        <p:nvSpPr>
          <p:cNvPr id="6" name="Slide Number Placeholder 5"/>
          <p:cNvSpPr>
            <a:spLocks noGrp="1"/>
          </p:cNvSpPr>
          <p:nvPr>
            <p:ph type="sldNum" sz="quarter" idx="12"/>
          </p:nvPr>
        </p:nvSpPr>
        <p:spPr/>
        <p:txBody>
          <a:bodyPr/>
          <a:lstStyle/>
          <a:p>
            <a:pPr>
              <a:defRPr/>
            </a:pPr>
            <a:fld id="{8FFCFB22-7DAA-451D-A2F0-735A4434E335}"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944562"/>
          </a:xfrm>
        </p:spPr>
        <p:txBody>
          <a:bodyPr>
            <a:normAutofit fontScale="90000"/>
          </a:bodyPr>
          <a:lstStyle/>
          <a:p>
            <a:pPr eaLnBrk="1" hangingPunct="1"/>
            <a:r>
              <a:rPr lang="en-US" sz="3600" dirty="0" smtClean="0"/>
              <a:t/>
            </a:r>
            <a:br>
              <a:rPr lang="en-US" sz="3600" dirty="0" smtClean="0"/>
            </a:br>
            <a:r>
              <a:rPr lang="en-US" sz="4000" dirty="0" smtClean="0">
                <a:solidFill>
                  <a:srgbClr val="7030A0"/>
                </a:solidFill>
                <a:latin typeface="Bodoni MT Black" pitchFamily="18" charset="0"/>
              </a:rPr>
              <a:t>Social workers need to:</a:t>
            </a:r>
            <a:r>
              <a:rPr lang="en-US" dirty="0" smtClean="0">
                <a:latin typeface="Bodoni MT Black" pitchFamily="18" charset="0"/>
              </a:rPr>
              <a:t/>
            </a:r>
            <a:br>
              <a:rPr lang="en-US" dirty="0" smtClean="0">
                <a:latin typeface="Bodoni MT Black" pitchFamily="18" charset="0"/>
              </a:rPr>
            </a:br>
            <a:endParaRPr lang="en-US" dirty="0" smtClean="0">
              <a:latin typeface="Bodoni MT Black" pitchFamily="18" charset="0"/>
            </a:endParaRPr>
          </a:p>
        </p:txBody>
      </p:sp>
      <p:sp>
        <p:nvSpPr>
          <p:cNvPr id="9219" name="Content Placeholder 2"/>
          <p:cNvSpPr>
            <a:spLocks noGrp="1"/>
          </p:cNvSpPr>
          <p:nvPr>
            <p:ph idx="1"/>
          </p:nvPr>
        </p:nvSpPr>
        <p:spPr>
          <a:xfrm>
            <a:off x="457200" y="1295400"/>
            <a:ext cx="6096000" cy="4830763"/>
          </a:xfrm>
        </p:spPr>
        <p:txBody>
          <a:bodyPr/>
          <a:lstStyle/>
          <a:p>
            <a:pPr eaLnBrk="1" hangingPunct="1"/>
            <a:r>
              <a:rPr lang="en-US" sz="2800" dirty="0" smtClean="0"/>
              <a:t>be advocates and leaders for change</a:t>
            </a:r>
          </a:p>
          <a:p>
            <a:pPr eaLnBrk="1" hangingPunct="1"/>
            <a:r>
              <a:rPr lang="en-US" sz="2800" dirty="0" smtClean="0"/>
              <a:t>better define their “value-added” contribution to improving health outcomes</a:t>
            </a:r>
          </a:p>
          <a:p>
            <a:pPr eaLnBrk="1" hangingPunct="1"/>
            <a:r>
              <a:rPr lang="en-US" sz="2800" dirty="0" smtClean="0"/>
              <a:t>make a business case with evidence of their cost-effectiveness</a:t>
            </a:r>
          </a:p>
          <a:p>
            <a:pPr eaLnBrk="1" hangingPunct="1"/>
            <a:r>
              <a:rPr lang="en-US" sz="2800" dirty="0" smtClean="0"/>
              <a:t>be proactive with other health professions, health care systems, national organizations, community-based organizations, politicians, etc.</a:t>
            </a:r>
          </a:p>
          <a:p>
            <a:pPr eaLnBrk="1" hangingPunct="1">
              <a:buFont typeface="Arial" charset="0"/>
              <a:buNone/>
            </a:pPr>
            <a:endParaRPr lang="en-US" dirty="0" smtClean="0"/>
          </a:p>
        </p:txBody>
      </p:sp>
      <p:sp>
        <p:nvSpPr>
          <p:cNvPr id="9" name="Slide Number Placeholder 8"/>
          <p:cNvSpPr>
            <a:spLocks noGrp="1"/>
          </p:cNvSpPr>
          <p:nvPr>
            <p:ph type="sldNum" sz="quarter" idx="12"/>
          </p:nvPr>
        </p:nvSpPr>
        <p:spPr/>
        <p:txBody>
          <a:bodyPr/>
          <a:lstStyle/>
          <a:p>
            <a:pPr>
              <a:defRPr/>
            </a:pPr>
            <a:fld id="{8FFCFB22-7DAA-451D-A2F0-735A4434E335}" type="slidenum">
              <a:rPr lang="en-US" smtClean="0"/>
              <a:pPr>
                <a:defRPr/>
              </a:pPr>
              <a:t>8</a:t>
            </a:fld>
            <a:endParaRPr lang="en-US" dirty="0"/>
          </a:p>
        </p:txBody>
      </p:sp>
      <p:pic>
        <p:nvPicPr>
          <p:cNvPr id="23554" name="Picture 2" descr="TS_122415883mountain200"/>
          <p:cNvPicPr>
            <a:picLocks noChangeAspect="1" noChangeArrowheads="1"/>
          </p:cNvPicPr>
          <p:nvPr/>
        </p:nvPicPr>
        <p:blipFill>
          <a:blip r:embed="rId3" cstate="print"/>
          <a:srcRect/>
          <a:stretch>
            <a:fillRect/>
          </a:stretch>
        </p:blipFill>
        <p:spPr bwMode="auto">
          <a:xfrm>
            <a:off x="6629400" y="1447800"/>
            <a:ext cx="1905000" cy="3962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0"/>
            <a:ext cx="7391400" cy="1782762"/>
          </a:xfrm>
        </p:spPr>
        <p:txBody>
          <a:bodyPr/>
          <a:lstStyle/>
          <a:p>
            <a:pPr eaLnBrk="1" hangingPunct="1"/>
            <a:r>
              <a:rPr lang="en-US" sz="5400" dirty="0" smtClean="0">
                <a:solidFill>
                  <a:srgbClr val="7030A0"/>
                </a:solidFill>
                <a:effectLst>
                  <a:outerShdw blurRad="38100" dist="38100" dir="2700000" algn="tl">
                    <a:srgbClr val="000000">
                      <a:alpha val="43137"/>
                    </a:srgbClr>
                  </a:outerShdw>
                </a:effectLst>
                <a:latin typeface="Bodoni MT Black" pitchFamily="18" charset="0"/>
              </a:rPr>
              <a:t>Care Coordination</a:t>
            </a:r>
          </a:p>
        </p:txBody>
      </p:sp>
      <p:sp>
        <p:nvSpPr>
          <p:cNvPr id="10243" name="Content Placeholder 2"/>
          <p:cNvSpPr>
            <a:spLocks noGrp="1"/>
          </p:cNvSpPr>
          <p:nvPr>
            <p:ph idx="1"/>
          </p:nvPr>
        </p:nvSpPr>
        <p:spPr>
          <a:xfrm>
            <a:off x="228600" y="1905000"/>
            <a:ext cx="4495800" cy="3763963"/>
          </a:xfrm>
        </p:spPr>
        <p:txBody>
          <a:bodyPr>
            <a:normAutofit fontScale="92500" lnSpcReduction="10000"/>
          </a:bodyPr>
          <a:lstStyle/>
          <a:p>
            <a:pPr algn="ctr" eaLnBrk="1" hangingPunct="1">
              <a:buNone/>
            </a:pPr>
            <a:r>
              <a:rPr lang="en-US" dirty="0" smtClean="0">
                <a:latin typeface="Zapf Dingbats"/>
                <a:ea typeface="Zapf Dingbats"/>
                <a:cs typeface="Zapf Dingbats"/>
              </a:rPr>
              <a:t>✔</a:t>
            </a:r>
            <a:r>
              <a:rPr lang="en-US" dirty="0" smtClean="0"/>
              <a:t>The answer to the health care crisis</a:t>
            </a:r>
          </a:p>
          <a:p>
            <a:pPr algn="ctr" eaLnBrk="1" hangingPunct="1">
              <a:buNone/>
            </a:pPr>
            <a:endParaRPr lang="en-US" dirty="0" smtClean="0"/>
          </a:p>
          <a:p>
            <a:pPr algn="ctr" eaLnBrk="1" hangingPunct="1">
              <a:buNone/>
            </a:pPr>
            <a:r>
              <a:rPr lang="en-US" dirty="0" smtClean="0">
                <a:latin typeface="Zapf Dingbats"/>
                <a:ea typeface="Zapf Dingbats"/>
                <a:cs typeface="Zapf Dingbats"/>
              </a:rPr>
              <a:t>✔</a:t>
            </a:r>
            <a:r>
              <a:rPr lang="en-US" dirty="0" smtClean="0"/>
              <a:t>The realm of Social Work</a:t>
            </a:r>
          </a:p>
          <a:p>
            <a:pPr algn="ctr" eaLnBrk="1" hangingPunct="1">
              <a:buNone/>
            </a:pPr>
            <a:endParaRPr lang="en-US" dirty="0" smtClean="0">
              <a:latin typeface="Zapf Dingbats"/>
              <a:ea typeface="Zapf Dingbats"/>
              <a:cs typeface="Zapf Dingbats"/>
            </a:endParaRPr>
          </a:p>
          <a:p>
            <a:pPr algn="ctr" eaLnBrk="1" hangingPunct="1">
              <a:buNone/>
            </a:pPr>
            <a:r>
              <a:rPr lang="en-US" dirty="0" smtClean="0">
                <a:latin typeface="Zapf Dingbats"/>
                <a:ea typeface="Zapf Dingbats"/>
                <a:cs typeface="Zapf Dingbats"/>
              </a:rPr>
              <a:t>✔</a:t>
            </a:r>
            <a:r>
              <a:rPr lang="en-US" dirty="0" smtClean="0"/>
              <a:t>Social Work’s Leadership Opportunity</a:t>
            </a:r>
          </a:p>
        </p:txBody>
      </p:sp>
      <p:sp>
        <p:nvSpPr>
          <p:cNvPr id="27652" name="Slide Number Placeholder 3"/>
          <p:cNvSpPr>
            <a:spLocks noGrp="1"/>
          </p:cNvSpPr>
          <p:nvPr>
            <p:ph type="sldNum" sz="quarter" idx="12"/>
          </p:nvPr>
        </p:nvSpPr>
        <p:spPr/>
        <p:txBody>
          <a:bodyPr/>
          <a:lstStyle/>
          <a:p>
            <a:pPr>
              <a:defRPr/>
            </a:pPr>
            <a:fld id="{D76BE11E-9A34-488F-9214-B40CE70B0C74}" type="slidenum">
              <a:rPr lang="en-US"/>
              <a:pPr>
                <a:defRPr/>
              </a:pPr>
              <a:t>9</a:t>
            </a:fld>
            <a:endParaRPr lang="en-US" dirty="0"/>
          </a:p>
        </p:txBody>
      </p:sp>
      <p:pic>
        <p:nvPicPr>
          <p:cNvPr id="10246" name="Picture 6" descr="http://www.keepcalmstudio.com/_gallery/300/WbyqPM.png"/>
          <p:cNvPicPr>
            <a:picLocks noChangeAspect="1" noChangeArrowheads="1"/>
          </p:cNvPicPr>
          <p:nvPr/>
        </p:nvPicPr>
        <p:blipFill>
          <a:blip r:embed="rId2" cstate="print"/>
          <a:srcRect/>
          <a:stretch>
            <a:fillRect/>
          </a:stretch>
        </p:blipFill>
        <p:spPr bwMode="auto">
          <a:xfrm>
            <a:off x="4724400" y="1676400"/>
            <a:ext cx="4267200" cy="4267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870</Words>
  <Application>Microsoft Office PowerPoint</Application>
  <PresentationFormat>On-screen Show (4:3)</PresentationFormat>
  <Paragraphs>131</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 The John A. Hartford Foundation </vt:lpstr>
      <vt:lpstr>Hartford’s Vision</vt:lpstr>
      <vt:lpstr>Hartford’s Vision continued</vt:lpstr>
      <vt:lpstr>Hartford’s Objectives</vt:lpstr>
      <vt:lpstr>Why are We focusing on health care/reform?</vt:lpstr>
      <vt:lpstr>Opportunities for Social Work</vt:lpstr>
      <vt:lpstr> Social workers need to: </vt:lpstr>
      <vt:lpstr>Care Coordination</vt:lpstr>
      <vt:lpstr>Recommendation 1</vt:lpstr>
      <vt:lpstr>Recommendation 2</vt:lpstr>
      <vt:lpstr>Recommendation 3</vt:lpstr>
      <vt:lpstr>Recommendation 4</vt:lpstr>
      <vt:lpstr>Recommendation 5</vt:lpstr>
      <vt:lpstr>Recommendation 6</vt:lpstr>
      <vt:lpstr>Recommendation 7</vt:lpstr>
      <vt:lpstr>Recommendation 8</vt:lpstr>
      <vt:lpstr>Recommendation 9</vt:lpstr>
      <vt:lpstr>Recommendation 10</vt:lpstr>
      <vt:lpstr>Linking Education to Practice</vt:lpstr>
      <vt:lpstr>Resources</vt:lpstr>
    </vt:vector>
  </TitlesOfParts>
  <Company>John A. Hartford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CalSWEC 2014 Aging Initiative Summit   Preparing Social Workers for an Interprofessional Environment</dc:title>
  <dc:creator>The John A. Hartford Foundation</dc:creator>
  <cp:lastModifiedBy>CHRISTINE CAROL MATHIAS</cp:lastModifiedBy>
  <cp:revision>78</cp:revision>
  <dcterms:created xsi:type="dcterms:W3CDTF">2014-01-30T20:53:42Z</dcterms:created>
  <dcterms:modified xsi:type="dcterms:W3CDTF">2014-02-04T00:59:40Z</dcterms:modified>
</cp:coreProperties>
</file>