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319" r:id="rId2"/>
    <p:sldId id="286" r:id="rId3"/>
    <p:sldId id="272" r:id="rId4"/>
    <p:sldId id="273" r:id="rId5"/>
    <p:sldId id="274" r:id="rId6"/>
    <p:sldId id="275" r:id="rId7"/>
    <p:sldId id="276" r:id="rId8"/>
    <p:sldId id="277" r:id="rId9"/>
    <p:sldId id="278" r:id="rId10"/>
    <p:sldId id="279" r:id="rId11"/>
    <p:sldId id="280" r:id="rId12"/>
    <p:sldId id="281" r:id="rId13"/>
    <p:sldId id="282" r:id="rId14"/>
    <p:sldId id="283"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270" r:id="rId48"/>
    <p:sldId id="320" r:id="rId49"/>
    <p:sldId id="32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A3"/>
    <a:srgbClr val="FFE0C1"/>
    <a:srgbClr val="FFF7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4" d="100"/>
          <a:sy n="64" d="100"/>
        </p:scale>
        <p:origin x="-102"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C78B1F-0D1E-47F8-BB5F-3805A96DCAA2}" type="datetimeFigureOut">
              <a:rPr lang="en-US" smtClean="0"/>
              <a:t>10/24/2013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79EDBC-8A2E-4803-9C99-A0E21FD4E6A9}" type="slidenum">
              <a:rPr lang="en-US" smtClean="0"/>
              <a:t>‹#›</a:t>
            </a:fld>
            <a:endParaRPr lang="en-US"/>
          </a:p>
        </p:txBody>
      </p:sp>
    </p:spTree>
    <p:extLst>
      <p:ext uri="{BB962C8B-B14F-4D97-AF65-F5344CB8AC3E}">
        <p14:creationId xmlns:p14="http://schemas.microsoft.com/office/powerpoint/2010/main" val="2064967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74B79-544F-4BA7-9A3E-46DC6005DCE0}" type="datetimeFigureOut">
              <a:rPr lang="en-US" smtClean="0"/>
              <a:t>10/24/2013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E759A-40C1-4BA1-83F4-082719EE5ABE}" type="slidenum">
              <a:rPr lang="en-US" smtClean="0"/>
              <a:t>‹#›</a:t>
            </a:fld>
            <a:endParaRPr lang="en-US"/>
          </a:p>
        </p:txBody>
      </p:sp>
    </p:spTree>
    <p:extLst>
      <p:ext uri="{BB962C8B-B14F-4D97-AF65-F5344CB8AC3E}">
        <p14:creationId xmlns:p14="http://schemas.microsoft.com/office/powerpoint/2010/main" val="2912127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66C1F0-475F-4AA7-95BF-C2686AA7E039}" type="slidenum">
              <a:rPr lang="en-US" smtClean="0"/>
              <a:pPr/>
              <a:t>20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Cut off was 30-65%</a:t>
            </a:r>
            <a:endParaRPr lang="en-US" dirty="0"/>
          </a:p>
        </p:txBody>
      </p:sp>
      <p:sp>
        <p:nvSpPr>
          <p:cNvPr id="4" name="Slide Number Placeholder 3"/>
          <p:cNvSpPr>
            <a:spLocks noGrp="1"/>
          </p:cNvSpPr>
          <p:nvPr>
            <p:ph type="sldNum" sz="quarter" idx="10"/>
          </p:nvPr>
        </p:nvSpPr>
        <p:spPr/>
        <p:txBody>
          <a:bodyPr/>
          <a:lstStyle/>
          <a:p>
            <a:fld id="{B466C1F0-475F-4AA7-95BF-C2686AA7E039}" type="slidenum">
              <a:rPr lang="en-US" smtClean="0"/>
              <a:pPr/>
              <a:t>32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Cut off was</a:t>
            </a:r>
            <a:r>
              <a:rPr lang="en-US" baseline="0" dirty="0" smtClean="0"/>
              <a:t> less than 30%</a:t>
            </a:r>
            <a:endParaRPr lang="en-US" dirty="0"/>
          </a:p>
        </p:txBody>
      </p:sp>
      <p:sp>
        <p:nvSpPr>
          <p:cNvPr id="4" name="Slide Number Placeholder 3"/>
          <p:cNvSpPr>
            <a:spLocks noGrp="1"/>
          </p:cNvSpPr>
          <p:nvPr>
            <p:ph type="sldNum" sz="quarter" idx="10"/>
          </p:nvPr>
        </p:nvSpPr>
        <p:spPr/>
        <p:txBody>
          <a:bodyPr/>
          <a:lstStyle/>
          <a:p>
            <a:fld id="{B466C1F0-475F-4AA7-95BF-C2686AA7E039}" type="slidenum">
              <a:rPr lang="en-US" smtClean="0"/>
              <a:pPr/>
              <a:t>33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E759A-40C1-4BA1-83F4-082719EE5ABE}" type="slidenum">
              <a:rPr lang="en-US" smtClean="0"/>
              <a:t>37</a:t>
            </a:fld>
            <a:endParaRPr lang="en-US"/>
          </a:p>
        </p:txBody>
      </p:sp>
    </p:spTree>
    <p:extLst>
      <p:ext uri="{BB962C8B-B14F-4D97-AF65-F5344CB8AC3E}">
        <p14:creationId xmlns:p14="http://schemas.microsoft.com/office/powerpoint/2010/main" val="1328432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E759A-40C1-4BA1-83F4-082719EE5ABE}" type="slidenum">
              <a:rPr lang="en-US" smtClean="0"/>
              <a:t>41</a:t>
            </a:fld>
            <a:endParaRPr lang="en-US"/>
          </a:p>
        </p:txBody>
      </p:sp>
    </p:spTree>
    <p:extLst>
      <p:ext uri="{BB962C8B-B14F-4D97-AF65-F5344CB8AC3E}">
        <p14:creationId xmlns:p14="http://schemas.microsoft.com/office/powerpoint/2010/main" val="178293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66C1F0-475F-4AA7-95BF-C2686AA7E039}"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Schools sent between 1-17 syllabi. Syllabi ranged in length from 4-37 pages.</a:t>
            </a:r>
            <a:endParaRPr lang="en-US" dirty="0"/>
          </a:p>
        </p:txBody>
      </p:sp>
      <p:sp>
        <p:nvSpPr>
          <p:cNvPr id="4" name="Slide Number Placeholder 3"/>
          <p:cNvSpPr>
            <a:spLocks noGrp="1"/>
          </p:cNvSpPr>
          <p:nvPr>
            <p:ph type="sldNum" sz="quarter" idx="10"/>
          </p:nvPr>
        </p:nvSpPr>
        <p:spPr/>
        <p:txBody>
          <a:bodyPr/>
          <a:lstStyle/>
          <a:p>
            <a:fld id="{B466C1F0-475F-4AA7-95BF-C2686AA7E039}" type="slidenum">
              <a:rPr lang="en-US" smtClean="0"/>
              <a:pPr/>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a:t>Based on feedback during the oral presentation, additional searches were done for terms relating to co-occurring disorders/dual diagnosis. The results of these additional searches are as follows:</a:t>
            </a:r>
          </a:p>
          <a:p>
            <a:pPr lvl="0"/>
            <a:r>
              <a:rPr lang="en-US" sz="1100" dirty="0"/>
              <a:t>Co-morbidity: 14</a:t>
            </a:r>
          </a:p>
          <a:p>
            <a:pPr lvl="0"/>
            <a:r>
              <a:rPr lang="en-US" sz="1100" dirty="0"/>
              <a:t>Co-morbid: 9</a:t>
            </a:r>
          </a:p>
          <a:p>
            <a:pPr lvl="0"/>
            <a:r>
              <a:rPr lang="en-US" sz="1100" dirty="0"/>
              <a:t>Co-morbidity OR co-morbid OR "dual diagnosis" OR co-occurring: 43</a:t>
            </a:r>
          </a:p>
          <a:p>
            <a:endParaRPr lang="en-US" dirty="0"/>
          </a:p>
        </p:txBody>
      </p:sp>
      <p:sp>
        <p:nvSpPr>
          <p:cNvPr id="4" name="Slide Number Placeholder 3"/>
          <p:cNvSpPr>
            <a:spLocks noGrp="1"/>
          </p:cNvSpPr>
          <p:nvPr>
            <p:ph type="sldNum" sz="quarter" idx="10"/>
          </p:nvPr>
        </p:nvSpPr>
        <p:spPr/>
        <p:txBody>
          <a:bodyPr/>
          <a:lstStyle/>
          <a:p>
            <a:fld id="{B466C1F0-475F-4AA7-95BF-C2686AA7E039}" type="slidenum">
              <a:rPr lang="en-US" smtClean="0"/>
              <a:pPr/>
              <a:t>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66C1F0-475F-4AA7-95BF-C2686AA7E039}" type="slidenum">
              <a:rPr lang="en-US" smtClean="0"/>
              <a:pPr/>
              <a:t>26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66C1F0-475F-4AA7-95BF-C2686AA7E039}" type="slidenum">
              <a:rPr lang="en-US" smtClean="0"/>
              <a:pPr/>
              <a:t>27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66C1F0-475F-4AA7-95BF-C2686AA7E039}"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Agency visits:</a:t>
            </a:r>
            <a:r>
              <a:rPr lang="en-US" baseline="0" dirty="0" smtClean="0"/>
              <a:t> </a:t>
            </a:r>
            <a:r>
              <a:rPr lang="en-US" dirty="0" smtClean="0"/>
              <a:t>in which students must interview staff and/or clients and/or integrate what they observed at the agency with research</a:t>
            </a:r>
          </a:p>
          <a:p>
            <a:r>
              <a:rPr lang="en-US" dirty="0" smtClean="0"/>
              <a:t>Menu:  in which the student chooses projects and creates a contract with the instructor, including how work should be evaluated</a:t>
            </a:r>
            <a:endParaRPr lang="en-US" dirty="0"/>
          </a:p>
        </p:txBody>
      </p:sp>
      <p:sp>
        <p:nvSpPr>
          <p:cNvPr id="4" name="Slide Number Placeholder 3"/>
          <p:cNvSpPr>
            <a:spLocks noGrp="1"/>
          </p:cNvSpPr>
          <p:nvPr>
            <p:ph type="sldNum" sz="quarter" idx="10"/>
          </p:nvPr>
        </p:nvSpPr>
        <p:spPr/>
        <p:txBody>
          <a:bodyPr/>
          <a:lstStyle/>
          <a:p>
            <a:fld id="{B466C1F0-475F-4AA7-95BF-C2686AA7E039}" type="slidenum">
              <a:rPr lang="en-US" smtClean="0"/>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Cut off was more than 65%</a:t>
            </a:r>
            <a:endParaRPr lang="en-US" dirty="0"/>
          </a:p>
        </p:txBody>
      </p:sp>
      <p:sp>
        <p:nvSpPr>
          <p:cNvPr id="4" name="Slide Number Placeholder 3"/>
          <p:cNvSpPr>
            <a:spLocks noGrp="1"/>
          </p:cNvSpPr>
          <p:nvPr>
            <p:ph type="sldNum" sz="quarter" idx="10"/>
          </p:nvPr>
        </p:nvSpPr>
        <p:spPr/>
        <p:txBody>
          <a:bodyPr/>
          <a:lstStyle/>
          <a:p>
            <a:fld id="{B466C1F0-475F-4AA7-95BF-C2686AA7E039}"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8897C4-1F5A-4A67-9D17-1966388D08ED}" type="datetimeFigureOut">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5B864-0DB9-41C1-92FF-C692A4BF8717}" type="slidenum">
              <a:rPr lang="en-US" smtClean="0"/>
              <a:t>‹#›</a:t>
            </a:fld>
            <a:endParaRPr lang="en-US"/>
          </a:p>
        </p:txBody>
      </p:sp>
    </p:spTree>
    <p:extLst>
      <p:ext uri="{BB962C8B-B14F-4D97-AF65-F5344CB8AC3E}">
        <p14:creationId xmlns:p14="http://schemas.microsoft.com/office/powerpoint/2010/main" val="5178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897C4-1F5A-4A67-9D17-1966388D08ED}" type="datetimeFigureOut">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5B864-0DB9-41C1-92FF-C692A4BF8717}" type="slidenum">
              <a:rPr lang="en-US" smtClean="0"/>
              <a:t>‹#›</a:t>
            </a:fld>
            <a:endParaRPr lang="en-US"/>
          </a:p>
        </p:txBody>
      </p:sp>
    </p:spTree>
    <p:extLst>
      <p:ext uri="{BB962C8B-B14F-4D97-AF65-F5344CB8AC3E}">
        <p14:creationId xmlns:p14="http://schemas.microsoft.com/office/powerpoint/2010/main" val="169435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897C4-1F5A-4A67-9D17-1966388D08ED}" type="datetimeFigureOut">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5B864-0DB9-41C1-92FF-C692A4BF8717}" type="slidenum">
              <a:rPr lang="en-US" smtClean="0"/>
              <a:t>‹#›</a:t>
            </a:fld>
            <a:endParaRPr lang="en-US"/>
          </a:p>
        </p:txBody>
      </p:sp>
    </p:spTree>
    <p:extLst>
      <p:ext uri="{BB962C8B-B14F-4D97-AF65-F5344CB8AC3E}">
        <p14:creationId xmlns:p14="http://schemas.microsoft.com/office/powerpoint/2010/main" val="127184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524A8B43-4BF6-486D-8995-CCB3C59A15BC}" type="slidenum">
              <a:rPr lang="en-US"/>
              <a:pPr/>
              <a:t>‹#›</a:t>
            </a:fld>
            <a:endParaRPr lang="en-US"/>
          </a:p>
        </p:txBody>
      </p:sp>
    </p:spTree>
    <p:extLst>
      <p:ext uri="{BB962C8B-B14F-4D97-AF65-F5344CB8AC3E}">
        <p14:creationId xmlns:p14="http://schemas.microsoft.com/office/powerpoint/2010/main" val="262265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12838"/>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08897C4-1F5A-4A67-9D17-1966388D08ED}" type="datetimeFigureOut">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5B864-0DB9-41C1-92FF-C692A4BF8717}" type="slidenum">
              <a:rPr lang="en-US" smtClean="0"/>
              <a:t>‹#›</a:t>
            </a:fld>
            <a:endParaRPr lang="en-US"/>
          </a:p>
        </p:txBody>
      </p:sp>
      <p:pic>
        <p:nvPicPr>
          <p:cNvPr id="8194" name="Picture 2" descr="http://calswec.berkeley.edu/Intranet/Templates/CalSWEC_Logo/CalSWEC_notype_new_nobkgrd.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4775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063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897C4-1F5A-4A67-9D17-1966388D08ED}" type="datetimeFigureOut">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5B864-0DB9-41C1-92FF-C692A4BF8717}" type="slidenum">
              <a:rPr lang="en-US" smtClean="0"/>
              <a:t>‹#›</a:t>
            </a:fld>
            <a:endParaRPr lang="en-US"/>
          </a:p>
        </p:txBody>
      </p:sp>
    </p:spTree>
    <p:extLst>
      <p:ext uri="{BB962C8B-B14F-4D97-AF65-F5344CB8AC3E}">
        <p14:creationId xmlns:p14="http://schemas.microsoft.com/office/powerpoint/2010/main" val="415522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543800" cy="1112838"/>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897C4-1F5A-4A67-9D17-1966388D08ED}" type="datetimeFigureOut">
              <a:rPr lang="en-US" smtClean="0"/>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5B864-0DB9-41C1-92FF-C692A4BF8717}" type="slidenum">
              <a:rPr lang="en-US" smtClean="0"/>
              <a:t>‹#›</a:t>
            </a:fld>
            <a:endParaRPr lang="en-US"/>
          </a:p>
        </p:txBody>
      </p:sp>
      <p:pic>
        <p:nvPicPr>
          <p:cNvPr id="8" name="Picture 2" descr="http://calswec.berkeley.edu/Intranet/Templates/CalSWEC_Logo/CalSWEC_notype_new_nobkgrd.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152400"/>
            <a:ext cx="85725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67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8897C4-1F5A-4A67-9D17-1966388D08ED}" type="datetimeFigureOut">
              <a:rPr lang="en-US" smtClean="0"/>
              <a:t>10/24/2013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65B864-0DB9-41C1-92FF-C692A4BF8717}" type="slidenum">
              <a:rPr lang="en-US" smtClean="0"/>
              <a:t>‹#›</a:t>
            </a:fld>
            <a:endParaRPr lang="en-US"/>
          </a:p>
        </p:txBody>
      </p:sp>
    </p:spTree>
    <p:extLst>
      <p:ext uri="{BB962C8B-B14F-4D97-AF65-F5344CB8AC3E}">
        <p14:creationId xmlns:p14="http://schemas.microsoft.com/office/powerpoint/2010/main" val="108710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8897C4-1F5A-4A67-9D17-1966388D08ED}" type="datetimeFigureOut">
              <a:rPr lang="en-US" smtClean="0"/>
              <a:t>10/24/2013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5B864-0DB9-41C1-92FF-C692A4BF8717}" type="slidenum">
              <a:rPr lang="en-US" smtClean="0"/>
              <a:t>‹#›</a:t>
            </a:fld>
            <a:endParaRPr lang="en-US"/>
          </a:p>
        </p:txBody>
      </p:sp>
    </p:spTree>
    <p:extLst>
      <p:ext uri="{BB962C8B-B14F-4D97-AF65-F5344CB8AC3E}">
        <p14:creationId xmlns:p14="http://schemas.microsoft.com/office/powerpoint/2010/main" val="92569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97C4-1F5A-4A67-9D17-1966388D08ED}" type="datetimeFigureOut">
              <a:rPr lang="en-US" smtClean="0"/>
              <a:t>10/24/2013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65B864-0DB9-41C1-92FF-C692A4BF8717}" type="slidenum">
              <a:rPr lang="en-US" smtClean="0"/>
              <a:t>‹#›</a:t>
            </a:fld>
            <a:endParaRPr lang="en-US"/>
          </a:p>
        </p:txBody>
      </p:sp>
    </p:spTree>
    <p:extLst>
      <p:ext uri="{BB962C8B-B14F-4D97-AF65-F5344CB8AC3E}">
        <p14:creationId xmlns:p14="http://schemas.microsoft.com/office/powerpoint/2010/main" val="113886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897C4-1F5A-4A67-9D17-1966388D08ED}" type="datetimeFigureOut">
              <a:rPr lang="en-US" smtClean="0"/>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5B864-0DB9-41C1-92FF-C692A4BF8717}" type="slidenum">
              <a:rPr lang="en-US" smtClean="0"/>
              <a:t>‹#›</a:t>
            </a:fld>
            <a:endParaRPr lang="en-US"/>
          </a:p>
        </p:txBody>
      </p:sp>
    </p:spTree>
    <p:extLst>
      <p:ext uri="{BB962C8B-B14F-4D97-AF65-F5344CB8AC3E}">
        <p14:creationId xmlns:p14="http://schemas.microsoft.com/office/powerpoint/2010/main" val="279669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897C4-1F5A-4A67-9D17-1966388D08ED}" type="datetimeFigureOut">
              <a:rPr lang="en-US" smtClean="0"/>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5B864-0DB9-41C1-92FF-C692A4BF8717}" type="slidenum">
              <a:rPr lang="en-US" smtClean="0"/>
              <a:t>‹#›</a:t>
            </a:fld>
            <a:endParaRPr lang="en-US"/>
          </a:p>
        </p:txBody>
      </p:sp>
    </p:spTree>
    <p:extLst>
      <p:ext uri="{BB962C8B-B14F-4D97-AF65-F5344CB8AC3E}">
        <p14:creationId xmlns:p14="http://schemas.microsoft.com/office/powerpoint/2010/main" val="340099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897C4-1F5A-4A67-9D17-1966388D08ED}" type="datetimeFigureOut">
              <a:rPr lang="en-US" smtClean="0"/>
              <a:t>10/24/2013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5B864-0DB9-41C1-92FF-C692A4BF8717}" type="slidenum">
              <a:rPr lang="en-US" smtClean="0"/>
              <a:t>‹#›</a:t>
            </a:fld>
            <a:endParaRPr lang="en-US"/>
          </a:p>
        </p:txBody>
      </p:sp>
    </p:spTree>
    <p:extLst>
      <p:ext uri="{BB962C8B-B14F-4D97-AF65-F5344CB8AC3E}">
        <p14:creationId xmlns:p14="http://schemas.microsoft.com/office/powerpoint/2010/main" val="137680331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package" Target="../embeddings/Microsoft_Word_Document2.docx"/></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package" Target="../embeddings/Microsoft_Word_Document3.docx"/></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gif"/></Relationships>
</file>

<file path=ppt/slides/_rels/slide3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mailto:meghanbrennamorris@berkeley.edu" TargetMode="External"/><Relationship Id="rId2" Type="http://schemas.openxmlformats.org/officeDocument/2006/relationships/hyperlink" Target="mailto:gwen77f@berkeley.edu" TargetMode="External"/><Relationship Id="rId1" Type="http://schemas.openxmlformats.org/officeDocument/2006/relationships/slideLayout" Target="../slideLayouts/slideLayout2.xml"/><Relationship Id="rId5" Type="http://schemas.openxmlformats.org/officeDocument/2006/relationships/hyperlink" Target="mailto:siroj@berkeley.edu" TargetMode="External"/><Relationship Id="rId4" Type="http://schemas.openxmlformats.org/officeDocument/2006/relationships/hyperlink" Target="mailto:Sarah.taylor@csueb.edu"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772400" cy="1341438"/>
          </a:xfrm>
        </p:spPr>
        <p:txBody>
          <a:bodyPr>
            <a:normAutofit fontScale="90000"/>
          </a:bodyPr>
          <a:lstStyle/>
          <a:p>
            <a:r>
              <a:rPr lang="en-US" sz="4000" i="1" dirty="0" smtClean="0"/>
              <a:t/>
            </a:r>
            <a:br>
              <a:rPr lang="en-US" sz="4000" i="1" dirty="0" smtClean="0"/>
            </a:br>
            <a:r>
              <a:rPr lang="en-US" sz="4000" i="1" dirty="0"/>
              <a:t/>
            </a:r>
            <a:br>
              <a:rPr lang="en-US" sz="4000" i="1" dirty="0"/>
            </a:br>
            <a:r>
              <a:rPr lang="en-US" sz="4000" i="1" dirty="0" smtClean="0"/>
              <a:t>Looking </a:t>
            </a:r>
            <a:r>
              <a:rPr lang="en-US" sz="4000" i="1" dirty="0"/>
              <a:t>Back – Moving Forward</a:t>
            </a:r>
            <a:r>
              <a:rPr lang="en-US" sz="4000" i="1" dirty="0" smtClean="0"/>
              <a:t>:</a:t>
            </a:r>
            <a:br>
              <a:rPr lang="en-US" sz="4000" i="1" dirty="0" smtClean="0"/>
            </a:br>
            <a:r>
              <a:rPr lang="en-US" sz="4000" i="1" dirty="0" smtClean="0"/>
              <a:t/>
            </a:r>
            <a:br>
              <a:rPr lang="en-US" sz="4000" i="1" dirty="0" smtClean="0"/>
            </a:br>
            <a:r>
              <a:rPr lang="en-US" sz="3600" dirty="0"/>
              <a:t>WORKFORCE DEVELOPMENT FOR HEALTHCARE REFORM</a:t>
            </a:r>
            <a:r>
              <a:rPr lang="en-US" sz="4000" i="1" dirty="0"/>
              <a:t/>
            </a:r>
            <a:br>
              <a:rPr lang="en-US" sz="4000" i="1" dirty="0"/>
            </a:br>
            <a:endParaRPr lang="en-US" dirty="0"/>
          </a:p>
        </p:txBody>
      </p:sp>
      <p:sp>
        <p:nvSpPr>
          <p:cNvPr id="7" name="Content Placeholder 6"/>
          <p:cNvSpPr>
            <a:spLocks noGrp="1"/>
          </p:cNvSpPr>
          <p:nvPr>
            <p:ph idx="1"/>
          </p:nvPr>
        </p:nvSpPr>
        <p:spPr>
          <a:xfrm>
            <a:off x="381000" y="3581400"/>
            <a:ext cx="8229600" cy="4525963"/>
          </a:xfrm>
        </p:spPr>
        <p:txBody>
          <a:bodyPr/>
          <a:lstStyle/>
          <a:p>
            <a:pPr marL="0" indent="0" algn="ctr">
              <a:buNone/>
            </a:pPr>
            <a:r>
              <a:rPr lang="en-US" i="1" dirty="0" smtClean="0">
                <a:latin typeface="+mj-lt"/>
              </a:rPr>
              <a:t>2011 </a:t>
            </a:r>
            <a:r>
              <a:rPr lang="en-US" i="1" dirty="0">
                <a:latin typeface="+mj-lt"/>
              </a:rPr>
              <a:t>CMHACY CONFERENCE</a:t>
            </a:r>
          </a:p>
          <a:p>
            <a:pPr marL="0" indent="0" algn="ctr">
              <a:buNone/>
            </a:pPr>
            <a:r>
              <a:rPr lang="en-US" i="1" dirty="0">
                <a:latin typeface="+mj-lt"/>
              </a:rPr>
              <a:t>May 12, </a:t>
            </a:r>
            <a:r>
              <a:rPr lang="en-US" i="1" dirty="0" smtClean="0">
                <a:latin typeface="+mj-lt"/>
              </a:rPr>
              <a:t>2011</a:t>
            </a:r>
          </a:p>
          <a:p>
            <a:pPr marL="0" indent="0" algn="ctr">
              <a:buNone/>
            </a:pPr>
            <a:r>
              <a:rPr lang="en-US" i="1" dirty="0" smtClean="0">
                <a:latin typeface="+mj-lt"/>
              </a:rPr>
              <a:t>Presenters</a:t>
            </a:r>
            <a:r>
              <a:rPr lang="en-US" i="1" dirty="0">
                <a:latin typeface="+mj-lt"/>
              </a:rPr>
              <a:t>:  Gwen Foster, S. </a:t>
            </a:r>
            <a:r>
              <a:rPr lang="en-US" i="1" dirty="0" smtClean="0">
                <a:latin typeface="+mj-lt"/>
              </a:rPr>
              <a:t>Sirojudin,</a:t>
            </a:r>
            <a:endParaRPr lang="en-US" i="1" dirty="0">
              <a:latin typeface="+mj-lt"/>
            </a:endParaRPr>
          </a:p>
          <a:p>
            <a:pPr marL="0" indent="0" algn="ctr">
              <a:buNone/>
            </a:pPr>
            <a:r>
              <a:rPr lang="en-US" i="1" dirty="0" smtClean="0">
                <a:latin typeface="+mj-lt"/>
              </a:rPr>
              <a:t>Sarah </a:t>
            </a:r>
            <a:r>
              <a:rPr lang="en-US" i="1" dirty="0">
                <a:latin typeface="+mj-lt"/>
              </a:rPr>
              <a:t>Taylor, Meghan Morris, </a:t>
            </a:r>
            <a:endParaRPr lang="en-US" dirty="0"/>
          </a:p>
        </p:txBody>
      </p:sp>
    </p:spTree>
    <p:extLst>
      <p:ext uri="{BB962C8B-B14F-4D97-AF65-F5344CB8AC3E}">
        <p14:creationId xmlns:p14="http://schemas.microsoft.com/office/powerpoint/2010/main" val="2599382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normAutofit fontScale="90000"/>
          </a:bodyPr>
          <a:lstStyle/>
          <a:p>
            <a:pPr lvl="2" algn="ctr"/>
            <a:r>
              <a:rPr lang="en-US" b="1" dirty="0" smtClean="0">
                <a:latin typeface="Garamond" pitchFamily="18" charset="0"/>
              </a:rPr>
              <a:t/>
            </a:r>
            <a:br>
              <a:rPr lang="en-US" b="1" dirty="0" smtClean="0">
                <a:latin typeface="Garamond" pitchFamily="18" charset="0"/>
              </a:rPr>
            </a:br>
            <a:r>
              <a:rPr lang="en-US" b="1" dirty="0" smtClean="0">
                <a:latin typeface="Garamond" pitchFamily="18" charset="0"/>
              </a:rPr>
              <a:t/>
            </a:r>
            <a:br>
              <a:rPr lang="en-US" b="1" dirty="0" smtClean="0">
                <a:latin typeface="Garamond" pitchFamily="18" charset="0"/>
              </a:rPr>
            </a:br>
            <a:r>
              <a:rPr lang="en-US" b="1" dirty="0">
                <a:latin typeface="Garamond" pitchFamily="18" charset="0"/>
              </a:rPr>
              <a:t/>
            </a:r>
            <a:br>
              <a:rPr lang="en-US" b="1" dirty="0">
                <a:latin typeface="Garamond" pitchFamily="18" charset="0"/>
              </a:rPr>
            </a:br>
            <a:r>
              <a:rPr lang="en-US" b="1" dirty="0" smtClean="0">
                <a:latin typeface="Garamond" pitchFamily="18" charset="0"/>
              </a:rPr>
              <a:t/>
            </a:r>
            <a:br>
              <a:rPr lang="en-US" b="1" dirty="0" smtClean="0">
                <a:latin typeface="Garamond" pitchFamily="18" charset="0"/>
              </a:rPr>
            </a:br>
            <a:r>
              <a:rPr lang="en-US" b="1" dirty="0" smtClean="0">
                <a:latin typeface="Garamond" pitchFamily="18" charset="0"/>
              </a:rPr>
              <a:t/>
            </a:r>
            <a:br>
              <a:rPr lang="en-US" b="1" dirty="0" smtClean="0">
                <a:latin typeface="Garamond" pitchFamily="18" charset="0"/>
              </a:rPr>
            </a:br>
            <a:r>
              <a:rPr lang="en-US" b="1" dirty="0" smtClean="0">
                <a:latin typeface="Garamond" pitchFamily="18" charset="0"/>
              </a:rPr>
              <a:t/>
            </a:r>
            <a:br>
              <a:rPr lang="en-US" b="1" dirty="0" smtClean="0">
                <a:latin typeface="Garamond" pitchFamily="18" charset="0"/>
              </a:rPr>
            </a:br>
            <a:r>
              <a:rPr lang="en-US" b="1" dirty="0" smtClean="0">
                <a:latin typeface="Garamond" pitchFamily="18" charset="0"/>
              </a:rPr>
              <a:t/>
            </a:r>
            <a:br>
              <a:rPr lang="en-US" b="1" dirty="0" smtClean="0">
                <a:latin typeface="Garamond" pitchFamily="18" charset="0"/>
              </a:rPr>
            </a:br>
            <a:r>
              <a:rPr lang="en-US" b="1" dirty="0">
                <a:latin typeface="Garamond" pitchFamily="18" charset="0"/>
              </a:rPr>
              <a:t/>
            </a:r>
            <a:br>
              <a:rPr lang="en-US" b="1" dirty="0">
                <a:latin typeface="Garamond" pitchFamily="18" charset="0"/>
              </a:rPr>
            </a:br>
            <a:r>
              <a:rPr lang="en-US" b="1" dirty="0" smtClean="0">
                <a:latin typeface="Garamond" pitchFamily="18" charset="0"/>
              </a:rPr>
              <a:t/>
            </a:r>
            <a:br>
              <a:rPr lang="en-US" b="1" dirty="0" smtClean="0">
                <a:latin typeface="Garamond" pitchFamily="18" charset="0"/>
              </a:rPr>
            </a:br>
            <a:r>
              <a:rPr lang="en-US" b="1" dirty="0">
                <a:latin typeface="Garamond" pitchFamily="18" charset="0"/>
              </a:rPr>
              <a:t/>
            </a:r>
            <a:br>
              <a:rPr lang="en-US" b="1" dirty="0">
                <a:latin typeface="Garamond" pitchFamily="18" charset="0"/>
              </a:rPr>
            </a:br>
            <a:r>
              <a:rPr lang="en-US" sz="4400" b="1" dirty="0" smtClean="0">
                <a:solidFill>
                  <a:schemeClr val="accent5">
                    <a:lumMod val="20000"/>
                    <a:lumOff val="80000"/>
                  </a:schemeClr>
                </a:solidFill>
                <a:latin typeface="Times New Roman" pitchFamily="18" charset="0"/>
                <a:cs typeface="Times New Roman" pitchFamily="18" charset="0"/>
              </a:rPr>
              <a:t>MHSA WORKFORCE,  EDUCATION, AND TRAINING </a:t>
            </a:r>
            <a:br>
              <a:rPr lang="en-US" sz="4400" b="1" dirty="0" smtClean="0">
                <a:solidFill>
                  <a:schemeClr val="accent5">
                    <a:lumMod val="20000"/>
                    <a:lumOff val="80000"/>
                  </a:schemeClr>
                </a:solidFill>
                <a:latin typeface="Times New Roman" pitchFamily="18" charset="0"/>
                <a:cs typeface="Times New Roman" pitchFamily="18" charset="0"/>
              </a:rPr>
            </a:br>
            <a:r>
              <a:rPr lang="en-US" sz="4400" b="1" dirty="0" smtClean="0">
                <a:solidFill>
                  <a:schemeClr val="accent5">
                    <a:lumMod val="20000"/>
                    <a:lumOff val="80000"/>
                  </a:schemeClr>
                </a:solidFill>
                <a:latin typeface="Times New Roman" pitchFamily="18" charset="0"/>
                <a:cs typeface="Times New Roman" pitchFamily="18" charset="0"/>
              </a:rPr>
              <a:t>GOALS</a:t>
            </a:r>
            <a:r>
              <a:rPr lang="en-US" sz="4400" b="1" dirty="0">
                <a:latin typeface="Times New Roman" pitchFamily="18" charset="0"/>
                <a:cs typeface="Times New Roman" pitchFamily="18" charset="0"/>
              </a:rPr>
              <a:t/>
            </a:r>
            <a:br>
              <a:rPr lang="en-US" sz="4400" b="1" dirty="0">
                <a:latin typeface="Times New Roman" pitchFamily="18" charset="0"/>
                <a:cs typeface="Times New Roman" pitchFamily="18" charset="0"/>
              </a:rPr>
            </a:br>
            <a:r>
              <a:rPr lang="en-US" b="1" dirty="0" smtClean="0">
                <a:latin typeface="Garamond" pitchFamily="18" charset="0"/>
              </a:rPr>
              <a:t/>
            </a:r>
            <a:br>
              <a:rPr lang="en-US" b="1" dirty="0" smtClean="0">
                <a:latin typeface="Garamond" pitchFamily="18" charset="0"/>
              </a:rPr>
            </a:br>
            <a:r>
              <a:rPr lang="en-US" b="1" dirty="0">
                <a:latin typeface="Garamond" pitchFamily="18" charset="0"/>
              </a:rPr>
              <a:t/>
            </a:r>
            <a:br>
              <a:rPr lang="en-US" b="1" dirty="0">
                <a:latin typeface="Garamond" pitchFamily="18" charset="0"/>
              </a:rPr>
            </a:br>
            <a:r>
              <a:rPr lang="en-US" b="1" dirty="0" smtClean="0">
                <a:latin typeface="Garamond" pitchFamily="18" charset="0"/>
              </a:rPr>
              <a:t/>
            </a:r>
            <a:br>
              <a:rPr lang="en-US" b="1" dirty="0" smtClean="0">
                <a:latin typeface="Garamond" pitchFamily="18" charset="0"/>
              </a:rPr>
            </a:br>
            <a:r>
              <a:rPr lang="en-US" b="1" dirty="0">
                <a:latin typeface="Garamond" pitchFamily="18" charset="0"/>
              </a:rPr>
              <a:t/>
            </a:r>
            <a:br>
              <a:rPr lang="en-US" b="1" dirty="0">
                <a:latin typeface="Garamond" pitchFamily="18" charset="0"/>
              </a:rPr>
            </a:br>
            <a:r>
              <a:rPr lang="en-US" b="1" dirty="0">
                <a:latin typeface="Garamond" pitchFamily="18" charset="0"/>
              </a:rPr>
              <a:t/>
            </a:r>
            <a:br>
              <a:rPr lang="en-US" b="1" dirty="0">
                <a:latin typeface="Garamond" pitchFamily="18" charset="0"/>
              </a:rPr>
            </a:br>
            <a:endParaRPr lang="en-US" dirty="0"/>
          </a:p>
        </p:txBody>
      </p:sp>
      <p:sp>
        <p:nvSpPr>
          <p:cNvPr id="3" name="TextBox 2"/>
          <p:cNvSpPr txBox="1"/>
          <p:nvPr/>
        </p:nvSpPr>
        <p:spPr>
          <a:xfrm>
            <a:off x="914400" y="2667000"/>
            <a:ext cx="7162800" cy="3046988"/>
          </a:xfrm>
          <a:prstGeom prst="rect">
            <a:avLst/>
          </a:prstGeom>
          <a:noFill/>
        </p:spPr>
        <p:txBody>
          <a:bodyPr wrap="square" rtlCol="0">
            <a:spAutoFit/>
          </a:bodyPr>
          <a:lstStyle/>
          <a:p>
            <a:pPr marL="342900" indent="-342900">
              <a:buFont typeface="Arial" pitchFamily="34" charset="0"/>
              <a:buChar char="•"/>
            </a:pPr>
            <a:r>
              <a:rPr lang="en-US" sz="2400" dirty="0" smtClean="0">
                <a:latin typeface="Times New Roman" pitchFamily="18" charset="0"/>
                <a:cs typeface="Times New Roman" pitchFamily="18" charset="0"/>
              </a:rPr>
              <a:t>Address critical MH workforce shortages </a:t>
            </a:r>
          </a:p>
          <a:p>
            <a:pPr marL="342900" indent="-342900">
              <a:buFont typeface="Arial" pitchFamily="34" charset="0"/>
              <a:buChar char="•"/>
            </a:pP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smtClean="0">
                <a:latin typeface="Times New Roman" pitchFamily="18" charset="0"/>
                <a:cs typeface="Times New Roman" pitchFamily="18" charset="0"/>
              </a:rPr>
              <a:t>Retool the existing workforce to create and sustain system transformation </a:t>
            </a:r>
          </a:p>
          <a:p>
            <a:endParaRPr lang="en-US" sz="2400" dirty="0" smtClean="0">
              <a:latin typeface="Times New Roman" pitchFamily="18" charset="0"/>
              <a:cs typeface="Times New Roman" pitchFamily="18" charset="0"/>
            </a:endParaRPr>
          </a:p>
          <a:p>
            <a:pPr marL="342900" indent="-342900">
              <a:buFont typeface="Arial" pitchFamily="34" charset="0"/>
              <a:buChar char="•"/>
            </a:pPr>
            <a:r>
              <a:rPr lang="en-US" sz="2400" dirty="0" smtClean="0">
                <a:latin typeface="Times New Roman" pitchFamily="18" charset="0"/>
                <a:cs typeface="Times New Roman" pitchFamily="18" charset="0"/>
              </a:rPr>
              <a:t>Create/strengthen career pathways for consumers and family members.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83701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solidFill>
                  <a:schemeClr val="tx1"/>
                </a:solidFill>
              </a:rPr>
              <a:t>CalSWEC DMH CONTRACT</a:t>
            </a:r>
            <a:endParaRPr lang="en-US" dirty="0"/>
          </a:p>
        </p:txBody>
      </p:sp>
      <p:sp>
        <p:nvSpPr>
          <p:cNvPr id="4" name="Content Placeholder 3"/>
          <p:cNvSpPr>
            <a:spLocks noGrp="1"/>
          </p:cNvSpPr>
          <p:nvPr>
            <p:ph idx="1"/>
          </p:nvPr>
        </p:nvSpPr>
        <p:spPr/>
        <p:txBody>
          <a:bodyPr/>
          <a:lstStyle/>
          <a:p>
            <a:pPr lvl="1" indent="-342900">
              <a:lnSpc>
                <a:spcPct val="80000"/>
              </a:lnSpc>
              <a:buFont typeface="Wingdings" pitchFamily="2" charset="2"/>
              <a:buChar char="Ø"/>
            </a:pPr>
            <a:endParaRPr lang="en-US" sz="2400" dirty="0" smtClean="0">
              <a:latin typeface="Times New Roman" pitchFamily="18" charset="0"/>
              <a:cs typeface="Times New Roman" pitchFamily="18" charset="0"/>
            </a:endParaRPr>
          </a:p>
          <a:p>
            <a:pPr lvl="1" indent="-342900">
              <a:lnSpc>
                <a:spcPct val="80000"/>
              </a:lnSpc>
              <a:buFont typeface="Wingdings" pitchFamily="2" charset="2"/>
              <a:buChar char="Ø"/>
            </a:pPr>
            <a:endParaRPr lang="en-US" sz="2400" dirty="0">
              <a:latin typeface="Times New Roman" pitchFamily="18" charset="0"/>
              <a:cs typeface="Times New Roman" pitchFamily="18" charset="0"/>
            </a:endParaRPr>
          </a:p>
          <a:p>
            <a:pPr lvl="1" indent="-342900">
              <a:lnSpc>
                <a:spcPct val="80000"/>
              </a:lnSpc>
              <a:buFont typeface="Wingdings" pitchFamily="2" charset="2"/>
              <a:buChar char="Ø"/>
            </a:pPr>
            <a:r>
              <a:rPr lang="en-US" sz="2400" dirty="0" smtClean="0">
                <a:latin typeface="Times New Roman" pitchFamily="18" charset="0"/>
                <a:cs typeface="Times New Roman" pitchFamily="18" charset="0"/>
              </a:rPr>
              <a:t>MHSA funding since 2005 for stipends and program activities.</a:t>
            </a:r>
          </a:p>
          <a:p>
            <a:pPr marL="400050" lvl="1" indent="0">
              <a:lnSpc>
                <a:spcPct val="80000"/>
              </a:lnSpc>
              <a:buNone/>
            </a:pPr>
            <a:endParaRPr lang="en-US" sz="2400" dirty="0" smtClean="0">
              <a:latin typeface="Times New Roman" pitchFamily="18" charset="0"/>
              <a:cs typeface="Times New Roman" pitchFamily="18" charset="0"/>
            </a:endParaRPr>
          </a:p>
          <a:p>
            <a:pPr lvl="1" indent="-342900">
              <a:lnSpc>
                <a:spcPct val="80000"/>
              </a:lnSpc>
              <a:buFont typeface="Wingdings" pitchFamily="2" charset="2"/>
              <a:buChar char="Ø"/>
            </a:pPr>
            <a:r>
              <a:rPr lang="en-US" sz="2400" dirty="0" smtClean="0">
                <a:latin typeface="Times New Roman" pitchFamily="18" charset="0"/>
                <a:cs typeface="Times New Roman" pitchFamily="18" charset="0"/>
              </a:rPr>
              <a:t>$5.8 million per year through CalSWEC  to Schools of Social Work throughout California for:</a:t>
            </a:r>
          </a:p>
          <a:p>
            <a:pPr>
              <a:lnSpc>
                <a:spcPct val="80000"/>
              </a:lnSpc>
              <a:buFontTx/>
              <a:buNone/>
            </a:pPr>
            <a:endParaRPr lang="en-US" sz="2000" b="1" dirty="0" smtClean="0"/>
          </a:p>
          <a:p>
            <a:pPr lvl="2">
              <a:lnSpc>
                <a:spcPct val="80000"/>
              </a:lnSpc>
              <a:buFont typeface="Wingdings" pitchFamily="2" charset="2"/>
              <a:buChar char="§"/>
            </a:pPr>
            <a:r>
              <a:rPr lang="en-US" sz="2000" b="1" dirty="0" smtClean="0">
                <a:latin typeface="Times New Roman" pitchFamily="18" charset="0"/>
                <a:cs typeface="Times New Roman" pitchFamily="18" charset="0"/>
              </a:rPr>
              <a:t>Stipends ($18,500) for up to 196 second-year students</a:t>
            </a:r>
          </a:p>
          <a:p>
            <a:pPr lvl="2">
              <a:lnSpc>
                <a:spcPct val="80000"/>
              </a:lnSpc>
              <a:buFont typeface="Wingdings" pitchFamily="2" charset="2"/>
              <a:buChar char="§"/>
            </a:pPr>
            <a:r>
              <a:rPr lang="en-US" sz="2000" b="1" dirty="0" smtClean="0">
                <a:latin typeface="Times New Roman" pitchFamily="18" charset="0"/>
                <a:cs typeface="Times New Roman" pitchFamily="18" charset="0"/>
              </a:rPr>
              <a:t>Operating costs</a:t>
            </a:r>
          </a:p>
          <a:p>
            <a:pPr lvl="1">
              <a:lnSpc>
                <a:spcPct val="80000"/>
              </a:lnSpc>
              <a:buFontTx/>
              <a:buNone/>
            </a:pPr>
            <a:endParaRPr lang="en-US" sz="2000" b="1" dirty="0" smtClean="0"/>
          </a:p>
          <a:p>
            <a:pPr marL="457200" lvl="1" indent="0">
              <a:lnSpc>
                <a:spcPct val="80000"/>
              </a:lnSpc>
              <a:buNone/>
            </a:pPr>
            <a:endParaRPr lang="en-US" sz="2400"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51876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latin typeface="Garamond" pitchFamily="18" charset="0"/>
              </a:rPr>
              <a:t/>
            </a:r>
            <a:br>
              <a:rPr lang="en-US" b="1" dirty="0" smtClean="0">
                <a:solidFill>
                  <a:schemeClr val="tx1"/>
                </a:solidFill>
                <a:latin typeface="Garamond" pitchFamily="18" charset="0"/>
              </a:rPr>
            </a:br>
            <a:r>
              <a:rPr lang="en-US" b="1" dirty="0" smtClean="0">
                <a:solidFill>
                  <a:schemeClr val="tx1"/>
                </a:solidFill>
                <a:latin typeface="Times New Roman" pitchFamily="18" charset="0"/>
                <a:cs typeface="Times New Roman" pitchFamily="18" charset="0"/>
              </a:rPr>
              <a:t>ELIGIBILITY AND PAYBACK OBLIGATION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8229600" cy="4525963"/>
          </a:xfrm>
        </p:spPr>
        <p:txBody>
          <a:bodyPr>
            <a:normAutofit/>
          </a:bodyPr>
          <a:lstStyle/>
          <a:p>
            <a:pPr lvl="1" indent="-342900">
              <a:lnSpc>
                <a:spcPct val="90000"/>
              </a:lnSpc>
              <a:buFont typeface="Wingdings" pitchFamily="2" charset="2"/>
              <a:buChar char="ü"/>
              <a:defRPr/>
            </a:pPr>
            <a:r>
              <a:rPr lang="en-US" sz="2400" dirty="0" smtClean="0">
                <a:latin typeface="Times New Roman" pitchFamily="18" charset="0"/>
                <a:cs typeface="Times New Roman" pitchFamily="18" charset="0"/>
              </a:rPr>
              <a:t>Final-year </a:t>
            </a:r>
            <a:r>
              <a:rPr lang="en-US" sz="2400" dirty="0">
                <a:latin typeface="Times New Roman" pitchFamily="18" charset="0"/>
                <a:cs typeface="Times New Roman" pitchFamily="18" charset="0"/>
              </a:rPr>
              <a:t>students who are enrolled full-time and interested in a career in public mental health systems, including contract agencies, are eligible.</a:t>
            </a:r>
          </a:p>
          <a:p>
            <a:pPr>
              <a:lnSpc>
                <a:spcPct val="90000"/>
              </a:lnSpc>
              <a:defRPr/>
            </a:pPr>
            <a:endParaRPr lang="en-US" sz="2400" dirty="0" smtClean="0">
              <a:latin typeface="Times New Roman" pitchFamily="18" charset="0"/>
              <a:cs typeface="Times New Roman" pitchFamily="18" charset="0"/>
            </a:endParaRPr>
          </a:p>
          <a:p>
            <a:pPr lvl="1">
              <a:lnSpc>
                <a:spcPct val="90000"/>
              </a:lnSpc>
              <a:buFont typeface="Wingdings" pitchFamily="2" charset="2"/>
              <a:buChar char="ü"/>
              <a:defRPr/>
            </a:pPr>
            <a:r>
              <a:rPr lang="en-US" sz="2400" dirty="0" smtClean="0">
                <a:latin typeface="Times New Roman" pitchFamily="18" charset="0"/>
                <a:cs typeface="Times New Roman" pitchFamily="18" charset="0"/>
              </a:rPr>
              <a:t>Each </a:t>
            </a:r>
            <a:r>
              <a:rPr lang="en-US" sz="2400" dirty="0">
                <a:latin typeface="Times New Roman" pitchFamily="18" charset="0"/>
                <a:cs typeface="Times New Roman" pitchFamily="18" charset="0"/>
              </a:rPr>
              <a:t>student commits to one year of employment in a county or contract MH agency following </a:t>
            </a:r>
            <a:r>
              <a:rPr lang="en-US" sz="2400" dirty="0" smtClean="0">
                <a:latin typeface="Times New Roman" pitchFamily="18" charset="0"/>
                <a:cs typeface="Times New Roman" pitchFamily="18" charset="0"/>
              </a:rPr>
              <a:t>graduation</a:t>
            </a:r>
          </a:p>
          <a:p>
            <a:pPr marL="457200" lvl="1" indent="0">
              <a:lnSpc>
                <a:spcPct val="90000"/>
              </a:lnSpc>
              <a:buNone/>
              <a:defRPr/>
            </a:pPr>
            <a:endParaRPr lang="en-US" sz="2400" dirty="0">
              <a:latin typeface="Times New Roman" pitchFamily="18" charset="0"/>
              <a:cs typeface="Times New Roman" pitchFamily="18" charset="0"/>
            </a:endParaRPr>
          </a:p>
          <a:p>
            <a:pPr lvl="1">
              <a:lnSpc>
                <a:spcPct val="90000"/>
              </a:lnSpc>
              <a:buFont typeface="Wingdings" pitchFamily="2" charset="2"/>
              <a:buChar char="ü"/>
              <a:defRPr/>
            </a:pPr>
            <a:r>
              <a:rPr lang="en-US" sz="2400" dirty="0">
                <a:latin typeface="Times New Roman" pitchFamily="18" charset="0"/>
                <a:cs typeface="Times New Roman" pitchFamily="18" charset="0"/>
              </a:rPr>
              <a:t>Students have 180 days </a:t>
            </a:r>
            <a:r>
              <a:rPr lang="en-US" sz="2400" dirty="0" smtClean="0">
                <a:latin typeface="Times New Roman" pitchFamily="18" charset="0"/>
                <a:cs typeface="Times New Roman" pitchFamily="18" charset="0"/>
              </a:rPr>
              <a:t>after graduation to </a:t>
            </a:r>
            <a:r>
              <a:rPr lang="en-US" sz="2400" dirty="0">
                <a:latin typeface="Times New Roman" pitchFamily="18" charset="0"/>
                <a:cs typeface="Times New Roman" pitchFamily="18" charset="0"/>
              </a:rPr>
              <a:t>find eligible employment; they  may appeal for time extensions to graduate and/or to complete payback </a:t>
            </a:r>
            <a:r>
              <a:rPr lang="en-US" sz="2400" dirty="0" smtClean="0">
                <a:latin typeface="Times New Roman" pitchFamily="18" charset="0"/>
                <a:cs typeface="Times New Roman" pitchFamily="18" charset="0"/>
              </a:rPr>
              <a:t>obligation.</a:t>
            </a:r>
          </a:p>
          <a:p>
            <a:pPr marL="0" indent="0">
              <a:lnSpc>
                <a:spcPct val="90000"/>
              </a:lnSpc>
              <a:buNone/>
              <a:defRPr/>
            </a:pPr>
            <a:endParaRPr lang="en-US" sz="2400" dirty="0">
              <a:latin typeface="Garamond" pitchFamily="18" charset="0"/>
            </a:endParaRPr>
          </a:p>
          <a:p>
            <a:endParaRPr lang="en-US" dirty="0"/>
          </a:p>
        </p:txBody>
      </p:sp>
    </p:spTree>
    <p:extLst>
      <p:ext uri="{BB962C8B-B14F-4D97-AF65-F5344CB8AC3E}">
        <p14:creationId xmlns:p14="http://schemas.microsoft.com/office/powerpoint/2010/main" val="3498166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latin typeface="Garamond" pitchFamily="18" charset="0"/>
              </a:rPr>
              <a:t/>
            </a:r>
            <a:br>
              <a:rPr lang="en-US" b="1" dirty="0" smtClean="0">
                <a:solidFill>
                  <a:schemeClr val="tx1"/>
                </a:solidFill>
                <a:latin typeface="Garamond" pitchFamily="18" charset="0"/>
              </a:rPr>
            </a:br>
            <a:r>
              <a:rPr lang="en-US" b="1" dirty="0" smtClean="0">
                <a:solidFill>
                  <a:schemeClr val="tx1"/>
                </a:solidFill>
                <a:latin typeface="Times New Roman" pitchFamily="18" charset="0"/>
                <a:cs typeface="Times New Roman" pitchFamily="18" charset="0"/>
              </a:rPr>
              <a:t>MENTAL HEALTH SOCIAL WORK CURRICULUM COMPETENCIES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2133600"/>
            <a:ext cx="8229600" cy="4525963"/>
          </a:xfrm>
        </p:spPr>
        <p:txBody>
          <a:bodyPr>
            <a:normAutofit/>
          </a:bodyPr>
          <a:lstStyle/>
          <a:p>
            <a:pPr marL="609600" indent="-609600">
              <a:lnSpc>
                <a:spcPct val="90000"/>
              </a:lnSpc>
              <a:buNone/>
            </a:pPr>
            <a:r>
              <a:rPr lang="en-US" sz="2600" b="1" dirty="0" smtClean="0">
                <a:latin typeface="Times New Roman" pitchFamily="18" charset="0"/>
                <a:cs typeface="Times New Roman" pitchFamily="18" charset="0"/>
              </a:rPr>
              <a:t>Foundation and Advanced/Specialization Curriculum Areas</a:t>
            </a:r>
          </a:p>
          <a:p>
            <a:pPr marL="609600" indent="-609600">
              <a:lnSpc>
                <a:spcPct val="90000"/>
              </a:lnSpc>
              <a:buNone/>
            </a:pPr>
            <a:endParaRPr lang="en-US" sz="2600" b="1" dirty="0" smtClean="0">
              <a:latin typeface="Times New Roman" pitchFamily="18" charset="0"/>
              <a:cs typeface="Times New Roman" pitchFamily="18" charset="0"/>
            </a:endParaRPr>
          </a:p>
          <a:p>
            <a:pPr marL="609600" indent="-609600">
              <a:lnSpc>
                <a:spcPct val="90000"/>
              </a:lnSpc>
            </a:pPr>
            <a:r>
              <a:rPr lang="en-US" sz="2600" dirty="0" smtClean="0">
                <a:latin typeface="Times New Roman" pitchFamily="18" charset="0"/>
                <a:cs typeface="Times New Roman" pitchFamily="18" charset="0"/>
              </a:rPr>
              <a:t>Cultural and Linguistic Competency</a:t>
            </a:r>
          </a:p>
          <a:p>
            <a:pPr marL="609600" indent="-609600">
              <a:lnSpc>
                <a:spcPct val="90000"/>
              </a:lnSpc>
            </a:pPr>
            <a:r>
              <a:rPr lang="en-US" sz="2600" dirty="0" smtClean="0">
                <a:latin typeface="Times New Roman" pitchFamily="18" charset="0"/>
                <a:cs typeface="Times New Roman" pitchFamily="18" charset="0"/>
              </a:rPr>
              <a:t>Foundation Social Work Practice / Advanced MH Practice</a:t>
            </a:r>
          </a:p>
          <a:p>
            <a:pPr marL="609600" indent="-609600">
              <a:lnSpc>
                <a:spcPct val="90000"/>
              </a:lnSpc>
            </a:pPr>
            <a:r>
              <a:rPr lang="en-US" sz="2600" dirty="0" smtClean="0">
                <a:latin typeface="Times New Roman" pitchFamily="18" charset="0"/>
                <a:cs typeface="Times New Roman" pitchFamily="18" charset="0"/>
              </a:rPr>
              <a:t>Human Behavior and the Social Environment / Human Behavior and the Mental Health Environment</a:t>
            </a:r>
          </a:p>
          <a:p>
            <a:pPr marL="609600" indent="-609600">
              <a:lnSpc>
                <a:spcPct val="90000"/>
              </a:lnSpc>
            </a:pPr>
            <a:r>
              <a:rPr lang="en-US" sz="2600" dirty="0" smtClean="0">
                <a:latin typeface="Times New Roman" pitchFamily="18" charset="0"/>
                <a:cs typeface="Times New Roman" pitchFamily="18" charset="0"/>
              </a:rPr>
              <a:t>Workplace Management</a:t>
            </a:r>
          </a:p>
          <a:p>
            <a:pPr marL="609600" indent="-609600">
              <a:lnSpc>
                <a:spcPct val="90000"/>
              </a:lnSpc>
            </a:pPr>
            <a:r>
              <a:rPr lang="en-US" sz="2600" dirty="0" smtClean="0">
                <a:latin typeface="Times New Roman" pitchFamily="18" charset="0"/>
                <a:cs typeface="Times New Roman" pitchFamily="18" charset="0"/>
              </a:rPr>
              <a:t>Mental Health Policy, Planning and Administration</a:t>
            </a:r>
          </a:p>
          <a:p>
            <a:endParaRPr lang="en-US" dirty="0"/>
          </a:p>
        </p:txBody>
      </p:sp>
    </p:spTree>
    <p:extLst>
      <p:ext uri="{BB962C8B-B14F-4D97-AF65-F5344CB8AC3E}">
        <p14:creationId xmlns:p14="http://schemas.microsoft.com/office/powerpoint/2010/main" val="993184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MHP PROGRAM EVALUATION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90000"/>
              </a:lnSpc>
            </a:pPr>
            <a:r>
              <a:rPr lang="en-US" sz="2400" b="1" dirty="0" smtClean="0">
                <a:latin typeface="Times New Roman" pitchFamily="18" charset="0"/>
                <a:cs typeface="Times New Roman" pitchFamily="18" charset="0"/>
              </a:rPr>
              <a:t>UC Berkeley SSW Outcome Study:</a:t>
            </a:r>
          </a:p>
          <a:p>
            <a:pPr lvl="1">
              <a:lnSpc>
                <a:spcPct val="90000"/>
              </a:lnSpc>
              <a:buSzPct val="80000"/>
              <a:buFont typeface="Wingdings" pitchFamily="2" charset="2"/>
              <a:buChar char="q"/>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Cohort characteristics</a:t>
            </a:r>
          </a:p>
          <a:p>
            <a:pPr lvl="1">
              <a:lnSpc>
                <a:spcPct val="90000"/>
              </a:lnSpc>
              <a:buSzPct val="80000"/>
              <a:buFont typeface="Wingdings" pitchFamily="2" charset="2"/>
              <a:buChar char="q"/>
            </a:pPr>
            <a:r>
              <a:rPr lang="en-US" sz="2400" dirty="0" smtClean="0">
                <a:latin typeface="Times New Roman" pitchFamily="18" charset="0"/>
                <a:cs typeface="Times New Roman" pitchFamily="18" charset="0"/>
              </a:rPr>
              <a:t>	Payback obligation performance</a:t>
            </a:r>
          </a:p>
          <a:p>
            <a:pPr lvl="1">
              <a:lnSpc>
                <a:spcPct val="90000"/>
              </a:lnSpc>
              <a:buSzPct val="80000"/>
              <a:buFont typeface="Wingdings" pitchFamily="2" charset="2"/>
              <a:buChar char="q"/>
            </a:pPr>
            <a:r>
              <a:rPr lang="en-US" sz="2400" dirty="0" smtClean="0">
                <a:latin typeface="Times New Roman" pitchFamily="18" charset="0"/>
                <a:cs typeface="Times New Roman" pitchFamily="18" charset="0"/>
              </a:rPr>
              <a:t>	Post-payback employment</a:t>
            </a:r>
          </a:p>
          <a:p>
            <a:pPr lvl="1">
              <a:lnSpc>
                <a:spcPct val="90000"/>
              </a:lnSpc>
              <a:buFont typeface="Wingdings" pitchFamily="2" charset="2"/>
              <a:buNone/>
            </a:pPr>
            <a:endParaRPr lang="en-US" sz="2400" dirty="0" smtClean="0">
              <a:latin typeface="Times New Roman" pitchFamily="18" charset="0"/>
              <a:cs typeface="Times New Roman" pitchFamily="18" charset="0"/>
            </a:endParaRPr>
          </a:p>
          <a:p>
            <a:pPr>
              <a:lnSpc>
                <a:spcPct val="90000"/>
              </a:lnSpc>
            </a:pPr>
            <a:r>
              <a:rPr lang="en-US" sz="2400" b="1" dirty="0" smtClean="0">
                <a:latin typeface="Times New Roman" pitchFamily="18" charset="0"/>
                <a:cs typeface="Times New Roman" pitchFamily="18" charset="0"/>
              </a:rPr>
              <a:t>Loma Linda University, Dept. of SW &amp; Social Ecology:</a:t>
            </a:r>
          </a:p>
          <a:p>
            <a:pPr lvl="1">
              <a:lnSpc>
                <a:spcPct val="90000"/>
              </a:lnSpc>
              <a:buSzPct val="80000"/>
              <a:buFont typeface="Wingdings" pitchFamily="2" charset="2"/>
              <a:buChar char="q"/>
            </a:pPr>
            <a:r>
              <a:rPr lang="en-US" sz="2400" dirty="0" smtClean="0">
                <a:latin typeface="Times New Roman" pitchFamily="18" charset="0"/>
                <a:cs typeface="Times New Roman" pitchFamily="18" charset="0"/>
              </a:rPr>
              <a:t>Implementation of the curriculum competencies</a:t>
            </a:r>
          </a:p>
          <a:p>
            <a:pPr lvl="1">
              <a:lnSpc>
                <a:spcPct val="90000"/>
              </a:lnSpc>
              <a:buSzPct val="80000"/>
              <a:buFont typeface="Wingdings" pitchFamily="2" charset="2"/>
              <a:buChar char="q"/>
            </a:pPr>
            <a:r>
              <a:rPr lang="en-US" sz="2400" dirty="0" smtClean="0">
                <a:latin typeface="Times New Roman" pitchFamily="18" charset="0"/>
                <a:cs typeface="Times New Roman" pitchFamily="18" charset="0"/>
              </a:rPr>
              <a:t>Preparation of MHESP graduates to work in recovery-oriented mental health systems</a:t>
            </a:r>
          </a:p>
          <a:p>
            <a:pPr marL="0" indent="0">
              <a:buNone/>
            </a:pPr>
            <a:endParaRPr lang="en-US" dirty="0"/>
          </a:p>
        </p:txBody>
      </p:sp>
    </p:spTree>
    <p:extLst>
      <p:ext uri="{BB962C8B-B14F-4D97-AF65-F5344CB8AC3E}">
        <p14:creationId xmlns:p14="http://schemas.microsoft.com/office/powerpoint/2010/main" val="1127267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Mental Health Program </a:t>
            </a:r>
            <a:r>
              <a:rPr lang="en-US" dirty="0"/>
              <a:t>Diversity</a:t>
            </a:r>
          </a:p>
        </p:txBody>
      </p:sp>
    </p:spTree>
    <p:extLst>
      <p:ext uri="{BB962C8B-B14F-4D97-AF65-F5344CB8AC3E}">
        <p14:creationId xmlns:p14="http://schemas.microsoft.com/office/powerpoint/2010/main" val="2269083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3" name="Rectangle 701"/>
          <p:cNvSpPr>
            <a:spLocks noGrp="1" noChangeArrowheads="1"/>
          </p:cNvSpPr>
          <p:nvPr>
            <p:ph type="title"/>
          </p:nvPr>
        </p:nvSpPr>
        <p:spPr/>
        <p:txBody>
          <a:bodyPr/>
          <a:lstStyle/>
          <a:p>
            <a:r>
              <a:rPr lang="en-US"/>
              <a:t>Ethnic Background</a:t>
            </a:r>
          </a:p>
        </p:txBody>
      </p:sp>
      <p:graphicFrame>
        <p:nvGraphicFramePr>
          <p:cNvPr id="3780" name="Group 708"/>
          <p:cNvGraphicFramePr>
            <a:graphicFrameLocks noGrp="1"/>
          </p:cNvGraphicFramePr>
          <p:nvPr>
            <p:ph type="tbl" idx="1"/>
            <p:extLst>
              <p:ext uri="{D42A27DB-BD31-4B8C-83A1-F6EECF244321}">
                <p14:modId xmlns:p14="http://schemas.microsoft.com/office/powerpoint/2010/main" val="642808043"/>
              </p:ext>
            </p:extLst>
          </p:nvPr>
        </p:nvGraphicFramePr>
        <p:xfrm>
          <a:off x="457200" y="1600200"/>
          <a:ext cx="8229600" cy="4573906"/>
        </p:xfrm>
        <a:graphic>
          <a:graphicData uri="http://schemas.openxmlformats.org/drawingml/2006/table">
            <a:tbl>
              <a:tblPr/>
              <a:tblGrid>
                <a:gridCol w="863600"/>
                <a:gridCol w="1657350"/>
                <a:gridCol w="468313"/>
                <a:gridCol w="439737"/>
                <a:gridCol w="550863"/>
                <a:gridCol w="414337"/>
                <a:gridCol w="468313"/>
                <a:gridCol w="414337"/>
                <a:gridCol w="377825"/>
                <a:gridCol w="395288"/>
                <a:gridCol w="427037"/>
                <a:gridCol w="438150"/>
                <a:gridCol w="182563"/>
                <a:gridCol w="501650"/>
                <a:gridCol w="630237"/>
              </a:tblGrid>
              <a:tr h="396875">
                <a:tc gridSpan="2">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2005-06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2006-07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2007-08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2008-09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2009-10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SUB-TOTAL</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50825">
                <a:tc gridSpan="2">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ETHNIC GROUPS</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Minority</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American-Indian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6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Students</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Asian/Pacific Islander</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23</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11</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24</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13</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126</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14</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African-American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94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10</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Hispanic/Latino/</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row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230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25</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Chicano</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3968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Other</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57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Declined to state</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0.2</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gridSpan="2">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Total Minority Students</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92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53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109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59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104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57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105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57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107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58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517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57</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63">
                <a:tc gridSpan="2">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White/ Caucasian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82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47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78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41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43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78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43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76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42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394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43</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gridSpan="2">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TOTAL</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174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187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184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183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183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911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83080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0" name="Rectangle 720"/>
          <p:cNvSpPr>
            <a:spLocks noGrp="1" noChangeArrowheads="1"/>
          </p:cNvSpPr>
          <p:nvPr>
            <p:ph type="title"/>
          </p:nvPr>
        </p:nvSpPr>
        <p:spPr/>
        <p:txBody>
          <a:bodyPr/>
          <a:lstStyle/>
          <a:p>
            <a:r>
              <a:rPr lang="en-US"/>
              <a:t>Language Spoken</a:t>
            </a:r>
          </a:p>
        </p:txBody>
      </p:sp>
      <p:graphicFrame>
        <p:nvGraphicFramePr>
          <p:cNvPr id="5842" name="Group 722"/>
          <p:cNvGraphicFramePr>
            <a:graphicFrameLocks noGrp="1"/>
          </p:cNvGraphicFramePr>
          <p:nvPr>
            <p:ph type="tbl" idx="1"/>
            <p:extLst>
              <p:ext uri="{D42A27DB-BD31-4B8C-83A1-F6EECF244321}">
                <p14:modId xmlns:p14="http://schemas.microsoft.com/office/powerpoint/2010/main" val="1508944087"/>
              </p:ext>
            </p:extLst>
          </p:nvPr>
        </p:nvGraphicFramePr>
        <p:xfrm>
          <a:off x="457200" y="1600200"/>
          <a:ext cx="8229600" cy="4411663"/>
        </p:xfrm>
        <a:graphic>
          <a:graphicData uri="http://schemas.openxmlformats.org/drawingml/2006/table">
            <a:tbl>
              <a:tblPr/>
              <a:tblGrid>
                <a:gridCol w="1960563"/>
                <a:gridCol w="741362"/>
                <a:gridCol w="617538"/>
                <a:gridCol w="584200"/>
                <a:gridCol w="600075"/>
                <a:gridCol w="565150"/>
                <a:gridCol w="565150"/>
                <a:gridCol w="600075"/>
                <a:gridCol w="600075"/>
                <a:gridCol w="671512"/>
                <a:gridCol w="723900"/>
              </a:tblGrid>
              <a:tr h="349250">
                <a:tc rowSpan="2">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LANGUAGE GROUPS</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2006-2007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2007-2008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2008-2009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2009-2010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TOTA L</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349250">
                <a:tc vMerge="1">
                  <a:txBody>
                    <a:bodyPr/>
                    <a:lstStyle/>
                    <a:p>
                      <a:endParaRPr lang="en-US"/>
                    </a:p>
                  </a:txBody>
                  <a:tcPr/>
                </a:tc>
                <a:tc>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English only</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77</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38</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91</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48</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44</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328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43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72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Asian or Asian-Pacific (Tagalog, Chinese, Vietnamese, Korean, Hindi)</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18.3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12</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21</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12</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103</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13.4</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Native North American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Spanish</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32.2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265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34.4</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56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European (Russian, Italian, Portuguese)</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56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7.2</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40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African (Amharic, Zulu, Swahili)</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1.2</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American Sign Language</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0.8</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TOTAL*</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190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188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187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767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0066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1" name="Rectangle 763"/>
          <p:cNvSpPr>
            <a:spLocks noGrp="1" noChangeArrowheads="1"/>
          </p:cNvSpPr>
          <p:nvPr>
            <p:ph type="title"/>
          </p:nvPr>
        </p:nvSpPr>
        <p:spPr/>
        <p:txBody>
          <a:bodyPr/>
          <a:lstStyle/>
          <a:p>
            <a:r>
              <a:rPr lang="en-US"/>
              <a:t>Payback Employment</a:t>
            </a:r>
          </a:p>
        </p:txBody>
      </p:sp>
      <p:graphicFrame>
        <p:nvGraphicFramePr>
          <p:cNvPr id="7945" name="Group 777"/>
          <p:cNvGraphicFramePr>
            <a:graphicFrameLocks noGrp="1"/>
          </p:cNvGraphicFramePr>
          <p:nvPr>
            <p:ph type="tbl" idx="1"/>
          </p:nvPr>
        </p:nvGraphicFramePr>
        <p:xfrm>
          <a:off x="457200" y="1600200"/>
          <a:ext cx="8229600" cy="4272281"/>
        </p:xfrm>
        <a:graphic>
          <a:graphicData uri="http://schemas.openxmlformats.org/drawingml/2006/table">
            <a:tbl>
              <a:tblPr/>
              <a:tblGrid>
                <a:gridCol w="685800"/>
                <a:gridCol w="2276475"/>
                <a:gridCol w="677863"/>
                <a:gridCol w="639762"/>
                <a:gridCol w="657225"/>
                <a:gridCol w="620713"/>
                <a:gridCol w="619125"/>
                <a:gridCol w="658812"/>
                <a:gridCol w="657225"/>
                <a:gridCol w="736600"/>
              </a:tblGrid>
              <a:tr h="160338">
                <a:tc rowSpan="2" gridSpan="2">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EMPLOYMENT RECORD</a:t>
                      </a:r>
                      <a:endParaRPr kumimoji="0" lang="en-US" sz="1200" b="0" i="0" u="none" strike="noStrike" cap="none" normalizeH="0" baseline="0" dirty="0" smtClean="0">
                        <a:ln>
                          <a:noFill/>
                        </a:ln>
                        <a:solidFill>
                          <a:schemeClr val="tx1"/>
                        </a:solidFill>
                        <a:effectLst/>
                        <a:latin typeface="Arial" charset="0"/>
                      </a:endParaRP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6">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COHORTS</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TOTAL</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160338">
                <a:tc gridSpan="2" vMerge="1">
                  <a:txBody>
                    <a:bodyPr/>
                    <a:lstStyle/>
                    <a:p>
                      <a:endParaRPr lang="en-US"/>
                    </a:p>
                  </a:txBody>
                  <a:tcPr/>
                </a:tc>
                <a:tc hMerge="1" v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2005-2006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2006-2007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2007-2008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2005-2008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158750">
                <a:tc gridSpan="2">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NUMBER OF GRADUATING</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STUDENTS </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174</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187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182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543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87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B.</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9">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ENTERED EMPLOYMENT PAYBACK</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03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9">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Payback requirement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511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 Met payback requirement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154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88.5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177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171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502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92.4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 Dropped out and paid back stipend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11.5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41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7.6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03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9">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Field of Services (completed)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781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 Mental Health</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154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175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171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500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99.6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 Non Mental Health</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0.4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03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9">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Type of Agency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86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 Public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63.6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277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55.2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 Contracting CBO</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36.4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225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44.8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85140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9" name="Rectangle 933"/>
          <p:cNvSpPr>
            <a:spLocks noGrp="1" noChangeArrowheads="1"/>
          </p:cNvSpPr>
          <p:nvPr>
            <p:ph type="title"/>
          </p:nvPr>
        </p:nvSpPr>
        <p:spPr/>
        <p:txBody>
          <a:bodyPr/>
          <a:lstStyle/>
          <a:p>
            <a:r>
              <a:rPr lang="en-US"/>
              <a:t>Post-payback Employment</a:t>
            </a:r>
          </a:p>
        </p:txBody>
      </p:sp>
      <p:graphicFrame>
        <p:nvGraphicFramePr>
          <p:cNvPr id="10151" name="Group 935"/>
          <p:cNvGraphicFramePr>
            <a:graphicFrameLocks noGrp="1"/>
          </p:cNvGraphicFramePr>
          <p:nvPr>
            <p:ph type="tbl" idx="1"/>
          </p:nvPr>
        </p:nvGraphicFramePr>
        <p:xfrm>
          <a:off x="457200" y="1600200"/>
          <a:ext cx="8229600" cy="5029200"/>
        </p:xfrm>
        <a:graphic>
          <a:graphicData uri="http://schemas.openxmlformats.org/drawingml/2006/table">
            <a:tbl>
              <a:tblPr/>
              <a:tblGrid>
                <a:gridCol w="628650"/>
                <a:gridCol w="1570038"/>
                <a:gridCol w="754062"/>
                <a:gridCol w="754063"/>
                <a:gridCol w="754062"/>
                <a:gridCol w="754063"/>
                <a:gridCol w="752475"/>
                <a:gridCol w="754062"/>
                <a:gridCol w="754063"/>
                <a:gridCol w="754062"/>
              </a:tblGrid>
              <a:tr h="249238">
                <a:tc rowSpan="3" gridSpan="2">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 </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EMPLOYMENT PROGRESS</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hMerge="1">
                  <a:txBody>
                    <a:bodyPr/>
                    <a:lstStyle/>
                    <a:p>
                      <a:endParaRPr lang="en-US"/>
                    </a:p>
                  </a:txBody>
                  <a:tcPr/>
                </a:tc>
                <a:tc gridSpan="6">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COHORTS</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TOTAL</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49238">
                <a:tc gridSpan="2" vMerge="1">
                  <a:txBody>
                    <a:bodyPr/>
                    <a:lstStyle/>
                    <a:p>
                      <a:endParaRPr lang="en-US"/>
                    </a:p>
                  </a:txBody>
                  <a:tcPr/>
                </a:tc>
                <a:tc hMerge="1" v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2005-2006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2006-2007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2007-2008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2005-2008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47650">
                <a:tc gridSpan="2" vMerge="1">
                  <a:txBody>
                    <a:bodyPr/>
                    <a:lstStyle/>
                    <a:p>
                      <a:endParaRPr lang="en-US"/>
                    </a:p>
                  </a:txBody>
                  <a:tcPr/>
                </a:tc>
                <a:tc hMerge="1" v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TOTAL TRACED</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139</a:t>
                      </a:r>
                      <a:endParaRPr kumimoji="0" lang="en-US" sz="12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145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143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427</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100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9">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CURRENT EMPLOYMENT</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92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9">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Employer (Agency)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292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 The same agency where initially employed</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295</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69.1</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 Different Agency</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132</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30.9</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9">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Field of Services</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92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 Mental Health</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133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139</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400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93.7</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 Non Mental Health</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27</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6.3</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9">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Type of Agency</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92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 Public</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227</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53.2</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 Contracting CBO</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67</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200</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46.8</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4.</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9">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Place of Employment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923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 California</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136</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98</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145</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143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424</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99.3</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 Out of state</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3</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0.7</a:t>
                      </a:r>
                      <a:endParaRPr kumimoji="0" lang="en-US"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66459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MENTAL HEALTH WORKFORCE NEEDS</a:t>
            </a:r>
            <a:endParaRPr lang="en-US" dirty="0">
              <a:latin typeface="Times New Roman" pitchFamily="18" charset="0"/>
              <a:cs typeface="Times New Roman" pitchFamily="18" charset="0"/>
            </a:endParaRPr>
          </a:p>
        </p:txBody>
      </p:sp>
      <p:sp>
        <p:nvSpPr>
          <p:cNvPr id="3" name="Rectangle 2"/>
          <p:cNvSpPr/>
          <p:nvPr/>
        </p:nvSpPr>
        <p:spPr>
          <a:xfrm>
            <a:off x="304800" y="2305616"/>
            <a:ext cx="8077200" cy="2759730"/>
          </a:xfrm>
          <a:prstGeom prst="rect">
            <a:avLst/>
          </a:prstGeom>
        </p:spPr>
        <p:txBody>
          <a:bodyPr wrap="square">
            <a:spAutoFit/>
          </a:bodyPr>
          <a:lstStyle/>
          <a:p>
            <a:pPr lvl="1">
              <a:buFontTx/>
              <a:buChar char="•"/>
            </a:pPr>
            <a:r>
              <a:rPr lang="en-US" sz="2400" b="1" dirty="0" smtClean="0">
                <a:latin typeface="Times New Roman" pitchFamily="18" charset="0"/>
                <a:cs typeface="Times New Roman" pitchFamily="18" charset="0"/>
              </a:rPr>
              <a:t>2001:  Approx. 4 million adults in California needed</a:t>
            </a:r>
          </a:p>
          <a:p>
            <a:pPr lvl="1"/>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MH services</a:t>
            </a:r>
          </a:p>
          <a:p>
            <a:pPr lvl="1"/>
            <a:endParaRPr lang="en-US" sz="2400" b="1" dirty="0" smtClean="0">
              <a:latin typeface="Times New Roman" pitchFamily="18" charset="0"/>
              <a:cs typeface="Times New Roman" pitchFamily="18" charset="0"/>
            </a:endParaRPr>
          </a:p>
          <a:p>
            <a:pPr lvl="1">
              <a:buFontTx/>
              <a:buChar char="•"/>
            </a:pPr>
            <a:r>
              <a:rPr lang="en-US" sz="2400" b="1" dirty="0" smtClean="0">
                <a:latin typeface="Times New Roman" pitchFamily="18" charset="0"/>
                <a:cs typeface="Times New Roman" pitchFamily="18" charset="0"/>
              </a:rPr>
              <a:t>2004-05:   600,000 clients received county MH services</a:t>
            </a:r>
          </a:p>
          <a:p>
            <a:pPr lvl="1"/>
            <a:endParaRPr lang="en-US" sz="2400" b="1" baseline="40000" dirty="0">
              <a:latin typeface="Times New Roman" pitchFamily="18" charset="0"/>
              <a:cs typeface="Times New Roman" pitchFamily="18" charset="0"/>
            </a:endParaRPr>
          </a:p>
          <a:p>
            <a:pPr lvl="1">
              <a:buFontTx/>
              <a:buChar char="•"/>
            </a:pPr>
            <a:r>
              <a:rPr lang="en-US" sz="2400" b="1" dirty="0" smtClean="0">
                <a:latin typeface="Times New Roman" pitchFamily="18" charset="0"/>
                <a:cs typeface="Times New Roman" pitchFamily="18" charset="0"/>
              </a:rPr>
              <a:t>2008:  Vacancy rate for MH providers in California =</a:t>
            </a:r>
          </a:p>
          <a:p>
            <a:pPr lvl="1"/>
            <a:r>
              <a:rPr lang="en-US" sz="2400" b="1" baseline="40000" dirty="0">
                <a:latin typeface="Times New Roman" pitchFamily="18" charset="0"/>
                <a:cs typeface="Times New Roman" pitchFamily="18" charset="0"/>
              </a:rPr>
              <a:t> </a:t>
            </a:r>
            <a:r>
              <a:rPr lang="en-US" sz="2400" b="1" baseline="400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20-25%, higher in rural areas.</a:t>
            </a:r>
            <a:endParaRPr lang="en-US" sz="2400" b="1" baseline="40000" dirty="0" smtClean="0">
              <a:latin typeface="Times New Roman" pitchFamily="18" charset="0"/>
              <a:cs typeface="Times New Roman" pitchFamily="18" charset="0"/>
            </a:endParaRPr>
          </a:p>
          <a:p>
            <a:pPr lvl="1"/>
            <a:endParaRPr lang="en-US" sz="2000" b="1" baseline="40000" dirty="0"/>
          </a:p>
        </p:txBody>
      </p:sp>
    </p:spTree>
    <p:extLst>
      <p:ext uri="{BB962C8B-B14F-4D97-AF65-F5344CB8AC3E}">
        <p14:creationId xmlns:p14="http://schemas.microsoft.com/office/powerpoint/2010/main" val="1680674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152400"/>
            <a:ext cx="7924800" cy="1219200"/>
          </a:xfrm>
        </p:spPr>
        <p:txBody>
          <a:bodyPr>
            <a:normAutofit fontScale="90000"/>
          </a:bodyPr>
          <a:lstStyle/>
          <a:p>
            <a:r>
              <a:rPr lang="en-US" sz="2400" b="1" dirty="0" smtClean="0"/>
              <a:t>CalSWEC Mental Health Curriculum Analysis Project</a:t>
            </a:r>
            <a:r>
              <a:rPr lang="en-US" sz="2400" dirty="0" smtClean="0"/>
              <a:t/>
            </a:r>
            <a:br>
              <a:rPr lang="en-US" sz="2400" dirty="0" smtClean="0"/>
            </a:br>
            <a:r>
              <a:rPr lang="en-US" sz="2400" dirty="0" smtClean="0"/>
              <a:t>California Mental Health Advocates for Children and Youth </a:t>
            </a:r>
            <a:r>
              <a:rPr lang="en-US" sz="2200" dirty="0" smtClean="0"/>
              <a:t/>
            </a:r>
            <a:br>
              <a:rPr lang="en-US" sz="2200" dirty="0" smtClean="0"/>
            </a:br>
            <a:r>
              <a:rPr lang="en-US" sz="2200" dirty="0" smtClean="0"/>
              <a:t/>
            </a:r>
            <a:br>
              <a:rPr lang="en-US" sz="2200" dirty="0" smtClean="0"/>
            </a:br>
            <a:r>
              <a:rPr lang="en-US" sz="1800" dirty="0" smtClean="0"/>
              <a:t>May 12, 2011, Monterey, CA</a:t>
            </a:r>
            <a:r>
              <a:rPr lang="en-US" sz="2000" dirty="0" smtClean="0"/>
              <a:t/>
            </a:r>
            <a:br>
              <a:rPr lang="en-US" sz="2000" dirty="0" smtClean="0"/>
            </a:br>
            <a:r>
              <a:rPr lang="en-US" sz="2000" dirty="0" smtClean="0"/>
              <a:t>Sarah Taylor, PhD</a:t>
            </a:r>
            <a:endParaRPr lang="en-US" sz="2000" dirty="0"/>
          </a:p>
        </p:txBody>
      </p:sp>
      <p:pic>
        <p:nvPicPr>
          <p:cNvPr id="1026" name="Picture 2"/>
          <p:cNvPicPr>
            <a:picLocks noGrp="1" noChangeAspect="1" noChangeArrowheads="1"/>
          </p:cNvPicPr>
          <p:nvPr>
            <p:ph idx="1"/>
          </p:nvPr>
        </p:nvPicPr>
        <p:blipFill>
          <a:blip r:embed="rId3" cstate="print"/>
          <a:stretch>
            <a:fillRect/>
          </a:stretch>
        </p:blipFill>
        <p:spPr bwMode="auto">
          <a:xfrm>
            <a:off x="2247900" y="2734469"/>
            <a:ext cx="4648200" cy="2257425"/>
          </a:xfrm>
          <a:prstGeom prst="rect">
            <a:avLst/>
          </a:prstGeom>
          <a:noFill/>
          <a:ln w="9525">
            <a:noFill/>
            <a:miter lim="800000"/>
            <a:headEnd/>
            <a:tailEnd/>
          </a:ln>
        </p:spPr>
      </p:pic>
      <p:sp>
        <p:nvSpPr>
          <p:cNvPr id="8" name="Rounded Rectangular Callout 7"/>
          <p:cNvSpPr/>
          <p:nvPr/>
        </p:nvSpPr>
        <p:spPr>
          <a:xfrm>
            <a:off x="609600" y="2590800"/>
            <a:ext cx="762000" cy="533400"/>
          </a:xfrm>
          <a:prstGeom prst="wedgeRoundRectCallout">
            <a:avLst>
              <a:gd name="adj1" fmla="val 91280"/>
              <a:gd name="adj2" fmla="val 842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781</a:t>
            </a:r>
            <a:endParaRPr lang="en-US" sz="1400" dirty="0"/>
          </a:p>
        </p:txBody>
      </p:sp>
      <p:sp>
        <p:nvSpPr>
          <p:cNvPr id="9" name="Rounded Rectangular Callout 8"/>
          <p:cNvSpPr/>
          <p:nvPr/>
        </p:nvSpPr>
        <p:spPr>
          <a:xfrm>
            <a:off x="7696200" y="2667000"/>
            <a:ext cx="838200" cy="533400"/>
          </a:xfrm>
          <a:prstGeom prst="wedgeRoundRectCallout">
            <a:avLst>
              <a:gd name="adj1" fmla="val -198839"/>
              <a:gd name="adj2" fmla="val 721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1235 </a:t>
            </a:r>
            <a:endParaRPr lang="en-US" sz="1400" dirty="0"/>
          </a:p>
        </p:txBody>
      </p:sp>
      <p:sp>
        <p:nvSpPr>
          <p:cNvPr id="10" name="Rounded Rectangular Callout 9"/>
          <p:cNvSpPr/>
          <p:nvPr/>
        </p:nvSpPr>
        <p:spPr>
          <a:xfrm>
            <a:off x="4953000" y="1676400"/>
            <a:ext cx="685800" cy="609600"/>
          </a:xfrm>
          <a:prstGeom prst="wedgeRoundRectCallout">
            <a:avLst>
              <a:gd name="adj1" fmla="val -6125"/>
              <a:gd name="adj2" fmla="val 1554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663</a:t>
            </a:r>
            <a:endParaRPr lang="en-US" sz="1400" dirty="0"/>
          </a:p>
        </p:txBody>
      </p:sp>
      <p:sp>
        <p:nvSpPr>
          <p:cNvPr id="11" name="Rounded Rectangular Callout 10"/>
          <p:cNvSpPr/>
          <p:nvPr/>
        </p:nvSpPr>
        <p:spPr>
          <a:xfrm>
            <a:off x="304800" y="3962400"/>
            <a:ext cx="685800" cy="609600"/>
          </a:xfrm>
          <a:prstGeom prst="wedgeRoundRectCallout">
            <a:avLst>
              <a:gd name="adj1" fmla="val 262736"/>
              <a:gd name="adj2" fmla="val -776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937</a:t>
            </a:r>
            <a:endParaRPr lang="en-US" sz="1400" dirty="0"/>
          </a:p>
        </p:txBody>
      </p:sp>
      <p:sp>
        <p:nvSpPr>
          <p:cNvPr id="12" name="Rounded Rectangular Callout 11"/>
          <p:cNvSpPr/>
          <p:nvPr/>
        </p:nvSpPr>
        <p:spPr>
          <a:xfrm>
            <a:off x="4800600" y="5334000"/>
            <a:ext cx="685800" cy="457200"/>
          </a:xfrm>
          <a:prstGeom prst="wedgeRoundRectCallout">
            <a:avLst>
              <a:gd name="adj1" fmla="val -89739"/>
              <a:gd name="adj2" fmla="val -727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1291</a:t>
            </a:r>
            <a:endParaRPr lang="en-US" sz="1400" dirty="0"/>
          </a:p>
        </p:txBody>
      </p:sp>
      <p:sp>
        <p:nvSpPr>
          <p:cNvPr id="13" name="TextBox 12"/>
          <p:cNvSpPr txBox="1"/>
          <p:nvPr/>
        </p:nvSpPr>
        <p:spPr>
          <a:xfrm>
            <a:off x="1143000" y="6096000"/>
            <a:ext cx="7315200" cy="553998"/>
          </a:xfrm>
          <a:prstGeom prst="rect">
            <a:avLst/>
          </a:prstGeom>
          <a:noFill/>
        </p:spPr>
        <p:txBody>
          <a:bodyPr wrap="square" rtlCol="0">
            <a:spAutoFit/>
          </a:bodyPr>
          <a:lstStyle/>
          <a:p>
            <a:r>
              <a:rPr lang="en-US" sz="1400" dirty="0" smtClean="0"/>
              <a:t>Project funded by the </a:t>
            </a:r>
            <a:r>
              <a:rPr lang="en-US" sz="1400" dirty="0" err="1" smtClean="0"/>
              <a:t>Zellerbach</a:t>
            </a:r>
            <a:r>
              <a:rPr lang="en-US" sz="1400" dirty="0" smtClean="0"/>
              <a:t> Foundation via Loma Linda University. </a:t>
            </a:r>
          </a:p>
          <a:p>
            <a:r>
              <a:rPr lang="en-US" sz="1400" dirty="0" smtClean="0"/>
              <a:t>Thanks to Jan Black and Bev Buckles for supporting this project</a:t>
            </a:r>
            <a:r>
              <a:rPr lang="en-US" sz="1600" dirty="0" smtClean="0"/>
              <a:t>.</a:t>
            </a:r>
            <a:endParaRPr lang="en-US" sz="1600" dirty="0"/>
          </a:p>
        </p:txBody>
      </p:sp>
    </p:spTree>
    <p:extLst>
      <p:ext uri="{BB962C8B-B14F-4D97-AF65-F5344CB8AC3E}">
        <p14:creationId xmlns:p14="http://schemas.microsoft.com/office/powerpoint/2010/main" val="1435863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dirty="0" smtClean="0"/>
              <a:t>Project Overview</a:t>
            </a:r>
            <a:endParaRPr lang="en-US" dirty="0"/>
          </a:p>
        </p:txBody>
      </p:sp>
      <p:sp>
        <p:nvSpPr>
          <p:cNvPr id="3" name="Content Placeholder 2"/>
          <p:cNvSpPr>
            <a:spLocks noGrp="1"/>
          </p:cNvSpPr>
          <p:nvPr>
            <p:ph idx="1"/>
          </p:nvPr>
        </p:nvSpPr>
        <p:spPr>
          <a:xfrm>
            <a:off x="304800" y="1447800"/>
            <a:ext cx="8382000" cy="4800600"/>
          </a:xfrm>
        </p:spPr>
        <p:txBody>
          <a:bodyPr>
            <a:normAutofit fontScale="55000" lnSpcReduction="20000"/>
          </a:bodyPr>
          <a:lstStyle/>
          <a:p>
            <a:r>
              <a:rPr lang="en-US" dirty="0" smtClean="0"/>
              <a:t>Purpose</a:t>
            </a:r>
          </a:p>
          <a:p>
            <a:pPr lvl="1"/>
            <a:r>
              <a:rPr lang="en-US" dirty="0" smtClean="0"/>
              <a:t>Review of how </a:t>
            </a:r>
            <a:r>
              <a:rPr lang="en-US" dirty="0" err="1" smtClean="0"/>
              <a:t>CalSWEC</a:t>
            </a:r>
            <a:r>
              <a:rPr lang="en-US" dirty="0" smtClean="0"/>
              <a:t> schools are integrating KSAs, key themes of the MHSA, and the </a:t>
            </a:r>
            <a:r>
              <a:rPr lang="en-US" dirty="0" err="1" smtClean="0"/>
              <a:t>CalSWEC</a:t>
            </a:r>
            <a:r>
              <a:rPr lang="en-US" dirty="0" smtClean="0"/>
              <a:t> MH Competencies</a:t>
            </a:r>
          </a:p>
          <a:p>
            <a:r>
              <a:rPr lang="en-US" dirty="0" smtClean="0"/>
              <a:t>Methods</a:t>
            </a:r>
          </a:p>
          <a:p>
            <a:pPr lvl="1"/>
            <a:r>
              <a:rPr lang="en-US" dirty="0" smtClean="0"/>
              <a:t>Letter requesting syllabi sent late September 2010</a:t>
            </a:r>
          </a:p>
          <a:p>
            <a:pPr lvl="1"/>
            <a:r>
              <a:rPr lang="en-US" dirty="0" smtClean="0"/>
              <a:t>100% response rate (20 schools; ~115 syllabi)</a:t>
            </a:r>
          </a:p>
          <a:p>
            <a:pPr lvl="1"/>
            <a:r>
              <a:rPr lang="en-US" dirty="0" smtClean="0"/>
              <a:t>Research team: 3 MSW students + Sarah</a:t>
            </a:r>
          </a:p>
          <a:p>
            <a:pPr lvl="1"/>
            <a:r>
              <a:rPr lang="en-US" dirty="0" err="1" smtClean="0"/>
              <a:t>Surveymonkey</a:t>
            </a:r>
            <a:r>
              <a:rPr lang="en-US" dirty="0" smtClean="0"/>
              <a:t> for data collection </a:t>
            </a:r>
            <a:r>
              <a:rPr lang="en-US" dirty="0" smtClean="0">
                <a:solidFill>
                  <a:srgbClr val="FFD1A3"/>
                </a:solidFill>
              </a:rPr>
              <a:t>(www.surveymonkey.com) </a:t>
            </a:r>
          </a:p>
          <a:p>
            <a:pPr lvl="1"/>
            <a:r>
              <a:rPr lang="en-US" dirty="0" err="1" smtClean="0"/>
              <a:t>Discovertext</a:t>
            </a:r>
            <a:r>
              <a:rPr lang="en-US" dirty="0" smtClean="0"/>
              <a:t> for title page word cloud and counts </a:t>
            </a:r>
            <a:r>
              <a:rPr lang="en-US" dirty="0" smtClean="0">
                <a:solidFill>
                  <a:srgbClr val="FFD1A3"/>
                </a:solidFill>
              </a:rPr>
              <a:t>(www.discovertext.com)</a:t>
            </a:r>
          </a:p>
          <a:p>
            <a:pPr lvl="1"/>
            <a:r>
              <a:rPr lang="en-US" dirty="0" smtClean="0"/>
              <a:t>Competency word cloud in </a:t>
            </a:r>
            <a:r>
              <a:rPr lang="en-US" dirty="0" err="1" smtClean="0"/>
              <a:t>Wordle</a:t>
            </a:r>
            <a:r>
              <a:rPr lang="en-US" dirty="0" smtClean="0"/>
              <a:t> </a:t>
            </a:r>
            <a:r>
              <a:rPr lang="en-US" dirty="0" smtClean="0">
                <a:solidFill>
                  <a:srgbClr val="FFD1A3"/>
                </a:solidFill>
              </a:rPr>
              <a:t>(www.wordle.net)  </a:t>
            </a:r>
          </a:p>
          <a:p>
            <a:r>
              <a:rPr lang="en-US" dirty="0" smtClean="0"/>
              <a:t>Study strengths and limitations</a:t>
            </a:r>
          </a:p>
          <a:p>
            <a:pPr lvl="1"/>
            <a:r>
              <a:rPr lang="en-US" dirty="0" smtClean="0"/>
              <a:t>Syllabi are a contract between students and faculty</a:t>
            </a:r>
          </a:p>
          <a:p>
            <a:pPr lvl="1"/>
            <a:r>
              <a:rPr lang="en-US" dirty="0" smtClean="0"/>
              <a:t>Study team included MSW students, the consumers of MSW education</a:t>
            </a:r>
          </a:p>
          <a:p>
            <a:pPr lvl="1"/>
            <a:r>
              <a:rPr lang="en-US" dirty="0" smtClean="0"/>
              <a:t>Syllabi are an incomplete portrait of what happens in the classroom</a:t>
            </a:r>
          </a:p>
          <a:p>
            <a:pPr lvl="1"/>
            <a:r>
              <a:rPr lang="en-US" dirty="0" smtClean="0"/>
              <a:t>Schools interpreted call for syllabi differently</a:t>
            </a:r>
          </a:p>
        </p:txBody>
      </p:sp>
    </p:spTree>
    <p:extLst>
      <p:ext uri="{BB962C8B-B14F-4D97-AF65-F5344CB8AC3E}">
        <p14:creationId xmlns:p14="http://schemas.microsoft.com/office/powerpoint/2010/main" val="53875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Sample Characteristics</a:t>
            </a:r>
            <a:endParaRPr lang="en-US" dirty="0"/>
          </a:p>
        </p:txBody>
      </p:sp>
      <p:pic>
        <p:nvPicPr>
          <p:cNvPr id="6" name="Content Placeholder 5" descr="ChartExport(5).png"/>
          <p:cNvPicPr>
            <a:picLocks noGrp="1" noChangeAspect="1"/>
          </p:cNvPicPr>
          <p:nvPr>
            <p:ph sz="quarter" idx="1"/>
          </p:nvPr>
        </p:nvPicPr>
        <p:blipFill>
          <a:blip r:embed="rId3" cstate="print"/>
          <a:stretch>
            <a:fillRect/>
          </a:stretch>
        </p:blipFill>
        <p:spPr>
          <a:xfrm>
            <a:off x="762000" y="971550"/>
            <a:ext cx="7848600" cy="5886450"/>
          </a:xfrm>
        </p:spPr>
      </p:pic>
    </p:spTree>
    <p:extLst>
      <p:ext uri="{BB962C8B-B14F-4D97-AF65-F5344CB8AC3E}">
        <p14:creationId xmlns:p14="http://schemas.microsoft.com/office/powerpoint/2010/main" val="36335802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924800" cy="990600"/>
          </a:xfrm>
        </p:spPr>
        <p:txBody>
          <a:bodyPr>
            <a:normAutofit/>
          </a:bodyPr>
          <a:lstStyle/>
          <a:p>
            <a:r>
              <a:rPr lang="en-US" sz="2800" dirty="0" smtClean="0"/>
              <a:t>Integration of Knowledge, Skill, and Ability (KSA) Areas: </a:t>
            </a:r>
            <a:r>
              <a:rPr lang="en-US" sz="2800" dirty="0" smtClean="0">
                <a:solidFill>
                  <a:schemeClr val="accent5">
                    <a:lumMod val="40000"/>
                    <a:lumOff val="60000"/>
                  </a:schemeClr>
                </a:solidFill>
              </a:rPr>
              <a:t>Knowledge</a:t>
            </a:r>
            <a:endParaRPr lang="en-US" sz="2800" dirty="0">
              <a:solidFill>
                <a:schemeClr val="accent5">
                  <a:lumMod val="40000"/>
                  <a:lumOff val="60000"/>
                </a:schemeClr>
              </a:solidFill>
            </a:endParaRPr>
          </a:p>
        </p:txBody>
      </p:sp>
      <p:graphicFrame>
        <p:nvGraphicFramePr>
          <p:cNvPr id="5124" name="Object 4"/>
          <p:cNvGraphicFramePr>
            <a:graphicFrameLocks noChangeAspect="1"/>
          </p:cNvGraphicFramePr>
          <p:nvPr>
            <p:extLst>
              <p:ext uri="{D42A27DB-BD31-4B8C-83A1-F6EECF244321}">
                <p14:modId xmlns:p14="http://schemas.microsoft.com/office/powerpoint/2010/main" val="504819815"/>
              </p:ext>
            </p:extLst>
          </p:nvPr>
        </p:nvGraphicFramePr>
        <p:xfrm>
          <a:off x="1441450" y="1219200"/>
          <a:ext cx="6456363" cy="5568950"/>
        </p:xfrm>
        <a:graphic>
          <a:graphicData uri="http://schemas.openxmlformats.org/presentationml/2006/ole">
            <mc:AlternateContent xmlns:mc="http://schemas.openxmlformats.org/markup-compatibility/2006">
              <mc:Choice xmlns:v="urn:schemas-microsoft-com:vml" Requires="v">
                <p:oleObj spid="_x0000_s1061" name="Document" r:id="rId5" imgW="6093237" imgH="5253267" progId="Word.Document.12">
                  <p:embed/>
                </p:oleObj>
              </mc:Choice>
              <mc:Fallback>
                <p:oleObj name="Document" r:id="rId5" imgW="6093237" imgH="5253267" progId="Word.Document.12">
                  <p:embed/>
                  <p:pic>
                    <p:nvPicPr>
                      <p:cNvPr id="0" name=""/>
                      <p:cNvPicPr>
                        <a:picLocks noChangeAspect="1" noChangeArrowheads="1"/>
                      </p:cNvPicPr>
                      <p:nvPr/>
                    </p:nvPicPr>
                    <p:blipFill>
                      <a:blip r:embed="rId6"/>
                      <a:srcRect/>
                      <a:stretch>
                        <a:fillRect/>
                      </a:stretch>
                    </p:blipFill>
                    <p:spPr bwMode="auto">
                      <a:xfrm>
                        <a:off x="1441450" y="1219200"/>
                        <a:ext cx="6456363"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5283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20000" cy="1447800"/>
          </a:xfrm>
        </p:spPr>
        <p:txBody>
          <a:bodyPr>
            <a:normAutofit/>
          </a:bodyPr>
          <a:lstStyle/>
          <a:p>
            <a:r>
              <a:rPr lang="en-US" sz="2800" dirty="0" smtClean="0"/>
              <a:t>Integration of Knowledge, Skill, and Ability (KSA) Areas: </a:t>
            </a:r>
            <a:r>
              <a:rPr lang="en-US" sz="2800" dirty="0" smtClean="0">
                <a:solidFill>
                  <a:schemeClr val="accent5">
                    <a:lumMod val="40000"/>
                    <a:lumOff val="60000"/>
                  </a:schemeClr>
                </a:solidFill>
              </a:rPr>
              <a:t>Skills</a:t>
            </a:r>
            <a:endParaRPr lang="en-US" sz="2800" dirty="0">
              <a:solidFill>
                <a:schemeClr val="accent5">
                  <a:lumMod val="40000"/>
                  <a:lumOff val="60000"/>
                </a:schemeClr>
              </a:solidFill>
            </a:endParaRPr>
          </a:p>
        </p:txBody>
      </p:sp>
      <p:graphicFrame>
        <p:nvGraphicFramePr>
          <p:cNvPr id="1027" name="Object 3"/>
          <p:cNvGraphicFramePr>
            <a:graphicFrameLocks noChangeAspect="1"/>
          </p:cNvGraphicFramePr>
          <p:nvPr>
            <p:extLst>
              <p:ext uri="{D42A27DB-BD31-4B8C-83A1-F6EECF244321}">
                <p14:modId xmlns:p14="http://schemas.microsoft.com/office/powerpoint/2010/main" val="3563297858"/>
              </p:ext>
            </p:extLst>
          </p:nvPr>
        </p:nvGraphicFramePr>
        <p:xfrm>
          <a:off x="331788" y="1981200"/>
          <a:ext cx="8577262" cy="3851275"/>
        </p:xfrm>
        <a:graphic>
          <a:graphicData uri="http://schemas.openxmlformats.org/presentationml/2006/ole">
            <mc:AlternateContent xmlns:mc="http://schemas.openxmlformats.org/markup-compatibility/2006">
              <mc:Choice xmlns:v="urn:schemas-microsoft-com:vml" Requires="v">
                <p:oleObj spid="_x0000_s2083" name="Document" r:id="rId4" imgW="6093237" imgH="2734607" progId="Word.Document.12">
                  <p:embed/>
                </p:oleObj>
              </mc:Choice>
              <mc:Fallback>
                <p:oleObj name="Document" r:id="rId4" imgW="6093237" imgH="2734607" progId="Word.Document.12">
                  <p:embed/>
                  <p:pic>
                    <p:nvPicPr>
                      <p:cNvPr id="0" name=""/>
                      <p:cNvPicPr>
                        <a:picLocks noChangeAspect="1" noChangeArrowheads="1"/>
                      </p:cNvPicPr>
                      <p:nvPr/>
                    </p:nvPicPr>
                    <p:blipFill>
                      <a:blip r:embed="rId5"/>
                      <a:srcRect/>
                      <a:stretch>
                        <a:fillRect/>
                      </a:stretch>
                    </p:blipFill>
                    <p:spPr bwMode="auto">
                      <a:xfrm>
                        <a:off x="331788" y="1981200"/>
                        <a:ext cx="8577262"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95351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620000" cy="609600"/>
          </a:xfrm>
        </p:spPr>
        <p:txBody>
          <a:bodyPr>
            <a:noAutofit/>
          </a:bodyPr>
          <a:lstStyle/>
          <a:p>
            <a:r>
              <a:rPr lang="en-US" sz="3200" dirty="0" smtClean="0"/>
              <a:t>Integration of Knowledge, Skill, and Ability (KSA) Areas: </a:t>
            </a:r>
            <a:r>
              <a:rPr lang="en-US" sz="3200" dirty="0" smtClean="0">
                <a:solidFill>
                  <a:schemeClr val="accent5">
                    <a:lumMod val="40000"/>
                    <a:lumOff val="60000"/>
                  </a:schemeClr>
                </a:solidFill>
              </a:rPr>
              <a:t>Abilities</a:t>
            </a:r>
            <a:endParaRPr lang="en-US" sz="3200" dirty="0">
              <a:solidFill>
                <a:schemeClr val="accent5">
                  <a:lumMod val="40000"/>
                  <a:lumOff val="60000"/>
                </a:schemeClr>
              </a:solidFill>
            </a:endParaRPr>
          </a:p>
        </p:txBody>
      </p:sp>
      <p:graphicFrame>
        <p:nvGraphicFramePr>
          <p:cNvPr id="2053" name="Object 5"/>
          <p:cNvGraphicFramePr>
            <a:graphicFrameLocks noChangeAspect="1"/>
          </p:cNvGraphicFramePr>
          <p:nvPr>
            <p:extLst>
              <p:ext uri="{D42A27DB-BD31-4B8C-83A1-F6EECF244321}">
                <p14:modId xmlns:p14="http://schemas.microsoft.com/office/powerpoint/2010/main" val="1859613014"/>
              </p:ext>
            </p:extLst>
          </p:nvPr>
        </p:nvGraphicFramePr>
        <p:xfrm>
          <a:off x="1600200" y="1371600"/>
          <a:ext cx="6013450" cy="5360987"/>
        </p:xfrm>
        <a:graphic>
          <a:graphicData uri="http://schemas.openxmlformats.org/presentationml/2006/ole">
            <mc:AlternateContent xmlns:mc="http://schemas.openxmlformats.org/markup-compatibility/2006">
              <mc:Choice xmlns:v="urn:schemas-microsoft-com:vml" Requires="v">
                <p:oleObj spid="_x0000_s3106" name="Document" r:id="rId4" imgW="6093237" imgH="5431064" progId="Word.Document.12">
                  <p:embed/>
                </p:oleObj>
              </mc:Choice>
              <mc:Fallback>
                <p:oleObj name="Document" r:id="rId4" imgW="6093237" imgH="5431064" progId="Word.Document.12">
                  <p:embed/>
                  <p:pic>
                    <p:nvPicPr>
                      <p:cNvPr id="0" name=""/>
                      <p:cNvPicPr>
                        <a:picLocks noChangeAspect="1" noChangeArrowheads="1"/>
                      </p:cNvPicPr>
                      <p:nvPr/>
                    </p:nvPicPr>
                    <p:blipFill>
                      <a:blip r:embed="rId5"/>
                      <a:srcRect/>
                      <a:stretch>
                        <a:fillRect/>
                      </a:stretch>
                    </p:blipFill>
                    <p:spPr bwMode="auto">
                      <a:xfrm>
                        <a:off x="1600200" y="1371600"/>
                        <a:ext cx="6013450"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06489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838200"/>
          </a:xfrm>
        </p:spPr>
        <p:txBody>
          <a:bodyPr>
            <a:normAutofit fontScale="90000"/>
          </a:bodyPr>
          <a:lstStyle/>
          <a:p>
            <a:r>
              <a:rPr lang="en-US" dirty="0" smtClean="0"/>
              <a:t>Integration of MHSA Key Themes</a:t>
            </a:r>
            <a:endParaRPr lang="en-US" dirty="0"/>
          </a:p>
        </p:txBody>
      </p:sp>
      <p:pic>
        <p:nvPicPr>
          <p:cNvPr id="6" name="Content Placeholder 5" descr="ChartExport.png"/>
          <p:cNvPicPr>
            <a:picLocks noGrp="1"/>
          </p:cNvPicPr>
          <p:nvPr>
            <p:ph sz="quarter" idx="1"/>
          </p:nvPr>
        </p:nvPicPr>
        <p:blipFill>
          <a:blip r:embed="rId3" cstate="print"/>
          <a:stretch>
            <a:fillRect/>
          </a:stretch>
        </p:blipFill>
        <p:spPr>
          <a:xfrm>
            <a:off x="457200" y="1143000"/>
            <a:ext cx="8382000" cy="5715000"/>
          </a:xfrm>
          <a:prstGeom prst="rect">
            <a:avLst/>
          </a:prstGeom>
        </p:spPr>
      </p:pic>
    </p:spTree>
    <p:extLst>
      <p:ext uri="{BB962C8B-B14F-4D97-AF65-F5344CB8AC3E}">
        <p14:creationId xmlns:p14="http://schemas.microsoft.com/office/powerpoint/2010/main" val="568422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of </a:t>
            </a:r>
            <a:r>
              <a:rPr lang="en-US" dirty="0" err="1" smtClean="0"/>
              <a:t>CalSWEC</a:t>
            </a:r>
            <a:r>
              <a:rPr lang="en-US" dirty="0" smtClean="0"/>
              <a:t> </a:t>
            </a:r>
            <a:br>
              <a:rPr lang="en-US" dirty="0" smtClean="0"/>
            </a:br>
            <a:r>
              <a:rPr lang="en-US" dirty="0" smtClean="0"/>
              <a:t>MH Curriculum Competencies</a:t>
            </a:r>
            <a:endParaRPr lang="en-US" dirty="0"/>
          </a:p>
        </p:txBody>
      </p:sp>
      <p:sp>
        <p:nvSpPr>
          <p:cNvPr id="3" name="Content Placeholder 2"/>
          <p:cNvSpPr>
            <a:spLocks noGrp="1"/>
          </p:cNvSpPr>
          <p:nvPr>
            <p:ph sz="quarter" idx="1"/>
          </p:nvPr>
        </p:nvSpPr>
        <p:spPr>
          <a:xfrm>
            <a:off x="304800" y="1981200"/>
            <a:ext cx="8610600" cy="4724400"/>
          </a:xfrm>
        </p:spPr>
        <p:txBody>
          <a:bodyPr>
            <a:normAutofit fontScale="77500" lnSpcReduction="20000"/>
          </a:bodyPr>
          <a:lstStyle/>
          <a:p>
            <a:r>
              <a:rPr lang="en-US" dirty="0" smtClean="0"/>
              <a:t>About 19% of syllabi explicitly listed the CalSWEC  Mental Health Competencies that the course met.</a:t>
            </a:r>
          </a:p>
          <a:p>
            <a:pPr marL="0" indent="0">
              <a:buNone/>
            </a:pPr>
            <a:endParaRPr lang="en-US" dirty="0" smtClean="0"/>
          </a:p>
          <a:p>
            <a:r>
              <a:rPr lang="en-US" dirty="0" smtClean="0"/>
              <a:t>Of those that listed the competencies specifically, the majority were in the areas of culturally and linguistically competent mental health practice and foundation or advanced practice.</a:t>
            </a:r>
          </a:p>
          <a:p>
            <a:pPr marL="0" indent="0">
              <a:buNone/>
            </a:pPr>
            <a:endParaRPr lang="en-US" dirty="0" smtClean="0"/>
          </a:p>
          <a:p>
            <a:r>
              <a:rPr lang="en-US" dirty="0" smtClean="0"/>
              <a:t>Though most syllabi did not explicitly list competencies, the research team indicated that </a:t>
            </a:r>
            <a:r>
              <a:rPr lang="en-US" u="sng" dirty="0" smtClean="0"/>
              <a:t>all</a:t>
            </a:r>
            <a:r>
              <a:rPr lang="en-US" dirty="0" smtClean="0"/>
              <a:t> syllabi covered at least some of the competencies.</a:t>
            </a:r>
          </a:p>
        </p:txBody>
      </p:sp>
    </p:spTree>
    <p:extLst>
      <p:ext uri="{BB962C8B-B14F-4D97-AF65-F5344CB8AC3E}">
        <p14:creationId xmlns:p14="http://schemas.microsoft.com/office/powerpoint/2010/main" val="3689198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792162"/>
          </a:xfrm>
        </p:spPr>
        <p:txBody>
          <a:bodyPr>
            <a:normAutofit fontScale="90000"/>
          </a:bodyPr>
          <a:lstStyle/>
          <a:p>
            <a:r>
              <a:rPr lang="en-US" dirty="0" smtClean="0"/>
              <a:t>How do syllabi reflect the competencies?</a:t>
            </a:r>
            <a:endParaRPr lang="en-US"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228601" y="1280996"/>
            <a:ext cx="8754786" cy="5204959"/>
          </a:xfrm>
          <a:prstGeom prst="rect">
            <a:avLst/>
          </a:prstGeom>
          <a:noFill/>
          <a:ln w="9525">
            <a:noFill/>
            <a:miter lim="800000"/>
            <a:headEnd/>
            <a:tailEnd/>
          </a:ln>
        </p:spPr>
      </p:pic>
    </p:spTree>
    <p:extLst>
      <p:ext uri="{BB962C8B-B14F-4D97-AF65-F5344CB8AC3E}">
        <p14:creationId xmlns:p14="http://schemas.microsoft.com/office/powerpoint/2010/main" val="1234775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39762"/>
          </a:xfrm>
        </p:spPr>
        <p:txBody>
          <a:bodyPr>
            <a:normAutofit fontScale="90000"/>
          </a:bodyPr>
          <a:lstStyle/>
          <a:p>
            <a:r>
              <a:rPr lang="en-US" dirty="0" smtClean="0"/>
              <a:t>Assignments</a:t>
            </a:r>
            <a:endParaRPr lang="en-US" dirty="0"/>
          </a:p>
        </p:txBody>
      </p:sp>
      <p:pic>
        <p:nvPicPr>
          <p:cNvPr id="5" name="Content Placeholder 4" descr="ChartExport(2).png"/>
          <p:cNvPicPr>
            <a:picLocks noGrp="1"/>
          </p:cNvPicPr>
          <p:nvPr>
            <p:ph sz="quarter" idx="1"/>
          </p:nvPr>
        </p:nvPicPr>
        <p:blipFill>
          <a:blip r:embed="rId3" cstate="print"/>
          <a:stretch>
            <a:fillRect/>
          </a:stretch>
        </p:blipFill>
        <p:spPr>
          <a:xfrm>
            <a:off x="304800" y="1143000"/>
            <a:ext cx="8610600" cy="5562600"/>
          </a:xfrm>
          <a:prstGeom prst="rect">
            <a:avLst/>
          </a:prstGeom>
        </p:spPr>
      </p:pic>
    </p:spTree>
    <p:extLst>
      <p:ext uri="{BB962C8B-B14F-4D97-AF65-F5344CB8AC3E}">
        <p14:creationId xmlns:p14="http://schemas.microsoft.com/office/powerpoint/2010/main" val="124408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MENTAL HEALTH WORKFORCE SHORTAGES</a:t>
            </a:r>
            <a:endParaRPr lang="en-US" sz="3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 y="1303020"/>
            <a:ext cx="7790472" cy="4639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14400" y="5934670"/>
            <a:ext cx="6781800" cy="523220"/>
          </a:xfrm>
          <a:prstGeom prst="rect">
            <a:avLst/>
          </a:prstGeom>
          <a:noFill/>
        </p:spPr>
        <p:txBody>
          <a:bodyPr wrap="square" rtlCol="0">
            <a:spAutoFit/>
          </a:bodyPr>
          <a:lstStyle/>
          <a:p>
            <a:r>
              <a:rPr lang="en-US" sz="1400" dirty="0" err="1" smtClean="0">
                <a:latin typeface="Times New Roman" pitchFamily="18" charset="0"/>
                <a:cs typeface="Times New Roman" pitchFamily="18" charset="0"/>
              </a:rPr>
              <a:t>Lok</a:t>
            </a:r>
            <a:r>
              <a:rPr lang="en-US" sz="1400" dirty="0" smtClean="0">
                <a:latin typeface="Times New Roman" pitchFamily="18" charset="0"/>
                <a:cs typeface="Times New Roman" pitchFamily="18" charset="0"/>
              </a:rPr>
              <a:t>, V., &amp; Chapman, S. (2009).  The Mental Health Workforce in California :  Employment, Education, and Diversity.  UCSF Center for the Health Professions</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131570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Innovation</a:t>
            </a:r>
            <a:endParaRPr lang="en-US" dirty="0"/>
          </a:p>
        </p:txBody>
      </p:sp>
      <p:sp>
        <p:nvSpPr>
          <p:cNvPr id="3" name="Content Placeholder 2"/>
          <p:cNvSpPr>
            <a:spLocks noGrp="1"/>
          </p:cNvSpPr>
          <p:nvPr>
            <p:ph sz="quarter" idx="1"/>
          </p:nvPr>
        </p:nvSpPr>
        <p:spPr>
          <a:xfrm>
            <a:off x="228600" y="1219200"/>
            <a:ext cx="8534400" cy="5334000"/>
          </a:xfrm>
        </p:spPr>
        <p:txBody>
          <a:bodyPr>
            <a:normAutofit fontScale="70000" lnSpcReduction="20000"/>
          </a:bodyPr>
          <a:lstStyle/>
          <a:p>
            <a:r>
              <a:rPr lang="en-US" dirty="0" smtClean="0"/>
              <a:t>Research team selected 48% of syllabi as innovative.</a:t>
            </a:r>
          </a:p>
          <a:p>
            <a:r>
              <a:rPr lang="en-US" dirty="0" smtClean="0"/>
              <a:t>Most of what the team identified as innovative were the assignments. Some of the assignments described were:</a:t>
            </a:r>
          </a:p>
          <a:p>
            <a:pPr lvl="1"/>
            <a:r>
              <a:rPr lang="en-US" dirty="0" smtClean="0"/>
              <a:t>Agency visits</a:t>
            </a:r>
          </a:p>
          <a:p>
            <a:pPr lvl="1"/>
            <a:r>
              <a:rPr lang="en-US" dirty="0" smtClean="0"/>
              <a:t>A “menu” of assignment choices</a:t>
            </a:r>
          </a:p>
          <a:p>
            <a:pPr lvl="1"/>
            <a:r>
              <a:rPr lang="en-US" dirty="0" smtClean="0"/>
              <a:t>Attending a self-help meeting</a:t>
            </a:r>
          </a:p>
          <a:p>
            <a:pPr lvl="1"/>
            <a:r>
              <a:rPr lang="en-US" dirty="0" smtClean="0"/>
              <a:t>Advocacy-related assignments</a:t>
            </a:r>
          </a:p>
          <a:p>
            <a:pPr lvl="1"/>
            <a:r>
              <a:rPr lang="en-US" dirty="0" smtClean="0"/>
              <a:t>Community meetings</a:t>
            </a:r>
          </a:p>
          <a:p>
            <a:pPr lvl="1"/>
            <a:r>
              <a:rPr lang="en-US" dirty="0" smtClean="0"/>
              <a:t>Experiential learning assignments</a:t>
            </a:r>
          </a:p>
          <a:p>
            <a:pPr lvl="1"/>
            <a:r>
              <a:rPr lang="en-US" dirty="0" smtClean="0"/>
              <a:t>WRAP plans</a:t>
            </a:r>
          </a:p>
          <a:p>
            <a:pPr lvl="1"/>
            <a:r>
              <a:rPr lang="en-US" dirty="0" smtClean="0"/>
              <a:t>Self-assessment assignments</a:t>
            </a:r>
          </a:p>
          <a:p>
            <a:r>
              <a:rPr lang="en-US" dirty="0" smtClean="0"/>
              <a:t>Other aspects of courses identified as innovative included:</a:t>
            </a:r>
          </a:p>
          <a:p>
            <a:pPr lvl="1"/>
            <a:r>
              <a:rPr lang="en-US" dirty="0" smtClean="0"/>
              <a:t>Guest speakers</a:t>
            </a:r>
          </a:p>
          <a:p>
            <a:pPr lvl="1"/>
            <a:r>
              <a:rPr lang="en-US" dirty="0" smtClean="0"/>
              <a:t>Comprehensiveness of material covered</a:t>
            </a:r>
          </a:p>
          <a:p>
            <a:pPr lvl="1"/>
            <a:r>
              <a:rPr lang="en-US" dirty="0" smtClean="0"/>
              <a:t>Group field trips</a:t>
            </a:r>
          </a:p>
          <a:p>
            <a:pPr lvl="1"/>
            <a:r>
              <a:rPr lang="en-US" dirty="0" smtClean="0"/>
              <a:t>Recovery focus</a:t>
            </a:r>
          </a:p>
          <a:p>
            <a:pPr lvl="1"/>
            <a:endParaRPr lang="en-US" dirty="0" smtClean="0"/>
          </a:p>
          <a:p>
            <a:endParaRPr lang="en-US" dirty="0"/>
          </a:p>
        </p:txBody>
      </p:sp>
    </p:spTree>
    <p:extLst>
      <p:ext uri="{BB962C8B-B14F-4D97-AF65-F5344CB8AC3E}">
        <p14:creationId xmlns:p14="http://schemas.microsoft.com/office/powerpoint/2010/main" val="881431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944562"/>
          </a:xfrm>
        </p:spPr>
        <p:txBody>
          <a:bodyPr/>
          <a:lstStyle/>
          <a:p>
            <a:r>
              <a:rPr lang="en-US" dirty="0" smtClean="0"/>
              <a:t>Conclusion: Strengths</a:t>
            </a:r>
            <a:endParaRPr lang="en-US" dirty="0"/>
          </a:p>
        </p:txBody>
      </p:sp>
      <p:sp>
        <p:nvSpPr>
          <p:cNvPr id="3" name="Content Placeholder 2"/>
          <p:cNvSpPr>
            <a:spLocks noGrp="1"/>
          </p:cNvSpPr>
          <p:nvPr>
            <p:ph sz="quarter" idx="1"/>
          </p:nvPr>
        </p:nvSpPr>
        <p:spPr>
          <a:xfrm>
            <a:off x="228600" y="1219200"/>
            <a:ext cx="8610600" cy="5257800"/>
          </a:xfrm>
        </p:spPr>
        <p:txBody>
          <a:bodyPr>
            <a:normAutofit/>
          </a:bodyPr>
          <a:lstStyle/>
          <a:p>
            <a:r>
              <a:rPr lang="en-US" dirty="0" smtClean="0"/>
              <a:t>Based on the findings of this survey, </a:t>
            </a:r>
            <a:r>
              <a:rPr lang="en-US" dirty="0" err="1" smtClean="0"/>
              <a:t>CalSWEC</a:t>
            </a:r>
            <a:r>
              <a:rPr lang="en-US" dirty="0" smtClean="0"/>
              <a:t> schools are doing an excellent job in the areas of:</a:t>
            </a:r>
          </a:p>
          <a:p>
            <a:pPr lvl="1"/>
            <a:r>
              <a:rPr lang="en-US" dirty="0" smtClean="0"/>
              <a:t>Assessment</a:t>
            </a:r>
          </a:p>
          <a:p>
            <a:pPr lvl="1"/>
            <a:r>
              <a:rPr lang="en-US" dirty="0" smtClean="0"/>
              <a:t>Intervention</a:t>
            </a:r>
          </a:p>
          <a:p>
            <a:pPr lvl="1"/>
            <a:r>
              <a:rPr lang="en-US" dirty="0" smtClean="0"/>
              <a:t>Professional use of self</a:t>
            </a:r>
          </a:p>
          <a:p>
            <a:pPr lvl="1"/>
            <a:r>
              <a:rPr lang="en-US" dirty="0" smtClean="0"/>
              <a:t>Ethics</a:t>
            </a:r>
          </a:p>
          <a:p>
            <a:pPr lvl="1"/>
            <a:r>
              <a:rPr lang="en-US" dirty="0" smtClean="0"/>
              <a:t>Cultural sensitivity in mental health settings</a:t>
            </a:r>
          </a:p>
          <a:p>
            <a:pPr lvl="1">
              <a:buNone/>
            </a:pPr>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5667822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696200" cy="1143000"/>
          </a:xfrm>
        </p:spPr>
        <p:txBody>
          <a:bodyPr>
            <a:normAutofit/>
          </a:bodyPr>
          <a:lstStyle/>
          <a:p>
            <a:r>
              <a:rPr lang="en-US" dirty="0" smtClean="0"/>
              <a:t>Conclusion: Areas in Progress</a:t>
            </a:r>
            <a:endParaRPr lang="en-US" dirty="0"/>
          </a:p>
        </p:txBody>
      </p:sp>
      <p:sp>
        <p:nvSpPr>
          <p:cNvPr id="3" name="Content Placeholder 2"/>
          <p:cNvSpPr>
            <a:spLocks noGrp="1"/>
          </p:cNvSpPr>
          <p:nvPr>
            <p:ph sz="quarter" idx="1"/>
          </p:nvPr>
        </p:nvSpPr>
        <p:spPr>
          <a:xfrm>
            <a:off x="304800" y="1447800"/>
            <a:ext cx="8534400" cy="5105400"/>
          </a:xfrm>
        </p:spPr>
        <p:txBody>
          <a:bodyPr>
            <a:normAutofit fontScale="85000" lnSpcReduction="20000"/>
          </a:bodyPr>
          <a:lstStyle/>
          <a:p>
            <a:r>
              <a:rPr lang="en-US" dirty="0" smtClean="0"/>
              <a:t>Some areas where about half of courses seem to have good coverage and about half may need additional focus include:</a:t>
            </a:r>
          </a:p>
          <a:p>
            <a:pPr lvl="1"/>
            <a:r>
              <a:rPr lang="en-US" dirty="0" smtClean="0"/>
              <a:t>Recovery</a:t>
            </a:r>
          </a:p>
          <a:p>
            <a:pPr lvl="1"/>
            <a:r>
              <a:rPr lang="en-US" dirty="0" smtClean="0"/>
              <a:t>Trauma</a:t>
            </a:r>
          </a:p>
          <a:p>
            <a:pPr lvl="1"/>
            <a:r>
              <a:rPr lang="en-US" dirty="0" smtClean="0"/>
              <a:t>Evidence-based practice</a:t>
            </a:r>
          </a:p>
          <a:p>
            <a:pPr lvl="1"/>
            <a:r>
              <a:rPr lang="en-US" dirty="0" smtClean="0"/>
              <a:t>Consumer empowerment</a:t>
            </a:r>
          </a:p>
          <a:p>
            <a:pPr lvl="1"/>
            <a:r>
              <a:rPr lang="en-US" dirty="0" smtClean="0"/>
              <a:t>Agency/organizational issues</a:t>
            </a:r>
          </a:p>
          <a:p>
            <a:pPr lvl="1"/>
            <a:r>
              <a:rPr lang="en-US" dirty="0" smtClean="0"/>
              <a:t>DSM-IV </a:t>
            </a:r>
          </a:p>
          <a:p>
            <a:pPr lvl="1"/>
            <a:r>
              <a:rPr lang="en-US" dirty="0" smtClean="0"/>
              <a:t>Advocacy</a:t>
            </a:r>
          </a:p>
          <a:p>
            <a:pPr lvl="1"/>
            <a:r>
              <a:rPr lang="en-US" dirty="0" smtClean="0"/>
              <a:t>Managing resistance/motivational interviewing</a:t>
            </a:r>
          </a:p>
          <a:p>
            <a:pPr lvl="1"/>
            <a:r>
              <a:rPr lang="en-US" dirty="0" smtClean="0"/>
              <a:t>Psychopharmacology</a:t>
            </a:r>
          </a:p>
          <a:p>
            <a:pPr lvl="1"/>
            <a:r>
              <a:rPr lang="en-US" dirty="0" smtClean="0"/>
              <a:t>Collaboration</a:t>
            </a:r>
          </a:p>
          <a:p>
            <a:pPr lvl="1"/>
            <a:r>
              <a:rPr lang="en-US" dirty="0" smtClean="0"/>
              <a:t>Integrating theory into practice</a:t>
            </a:r>
          </a:p>
          <a:p>
            <a:pPr lvl="1"/>
            <a:endParaRPr lang="en-US" dirty="0" smtClean="0"/>
          </a:p>
          <a:p>
            <a:pPr lvl="1"/>
            <a:endParaRPr lang="en-US" dirty="0" smtClean="0"/>
          </a:p>
          <a:p>
            <a:pPr lvl="1"/>
            <a:endParaRPr lang="en-US" dirty="0" smtClean="0"/>
          </a:p>
          <a:p>
            <a:pPr lvl="1"/>
            <a:endParaRPr lang="en-US" dirty="0" smtClean="0"/>
          </a:p>
          <a:p>
            <a:pPr>
              <a:buNone/>
            </a:pPr>
            <a:endParaRPr lang="en-US" dirty="0"/>
          </a:p>
        </p:txBody>
      </p:sp>
    </p:spTree>
    <p:extLst>
      <p:ext uri="{BB962C8B-B14F-4D97-AF65-F5344CB8AC3E}">
        <p14:creationId xmlns:p14="http://schemas.microsoft.com/office/powerpoint/2010/main" val="2296712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normAutofit fontScale="90000"/>
          </a:bodyPr>
          <a:lstStyle/>
          <a:p>
            <a:r>
              <a:rPr lang="en-US" dirty="0" smtClean="0"/>
              <a:t>Conclusion: Areas for Consideration</a:t>
            </a:r>
            <a:endParaRPr lang="en-US" dirty="0"/>
          </a:p>
        </p:txBody>
      </p:sp>
      <p:sp>
        <p:nvSpPr>
          <p:cNvPr id="3" name="Content Placeholder 2"/>
          <p:cNvSpPr>
            <a:spLocks noGrp="1"/>
          </p:cNvSpPr>
          <p:nvPr>
            <p:ph sz="quarter" idx="1"/>
          </p:nvPr>
        </p:nvSpPr>
        <p:spPr>
          <a:xfrm>
            <a:off x="457200" y="1447800"/>
            <a:ext cx="8229600" cy="4800600"/>
          </a:xfrm>
        </p:spPr>
        <p:txBody>
          <a:bodyPr>
            <a:normAutofit fontScale="77500" lnSpcReduction="20000"/>
          </a:bodyPr>
          <a:lstStyle/>
          <a:p>
            <a:r>
              <a:rPr lang="en-US" dirty="0" smtClean="0"/>
              <a:t>Some areas that may require additional focus include:</a:t>
            </a:r>
          </a:p>
          <a:p>
            <a:pPr lvl="1"/>
            <a:r>
              <a:rPr lang="en-US" dirty="0" smtClean="0"/>
              <a:t>Co-occurring disorders/dual diagnosis</a:t>
            </a:r>
          </a:p>
          <a:p>
            <a:pPr lvl="1"/>
            <a:r>
              <a:rPr lang="en-US" dirty="0" smtClean="0"/>
              <a:t>Family member empowerment</a:t>
            </a:r>
          </a:p>
          <a:p>
            <a:pPr lvl="1"/>
            <a:r>
              <a:rPr lang="en-US" dirty="0" smtClean="0"/>
              <a:t>Empathy &amp; listening skills</a:t>
            </a:r>
          </a:p>
          <a:p>
            <a:pPr lvl="1"/>
            <a:r>
              <a:rPr lang="en-US" dirty="0" smtClean="0"/>
              <a:t>Conflict resolution</a:t>
            </a:r>
          </a:p>
          <a:p>
            <a:pPr lvl="1"/>
            <a:r>
              <a:rPr lang="en-US" dirty="0" smtClean="0"/>
              <a:t>Peer support/self-help</a:t>
            </a:r>
          </a:p>
          <a:p>
            <a:pPr lvl="1"/>
            <a:r>
              <a:rPr lang="en-US" dirty="0" smtClean="0"/>
              <a:t>Use of software and other technology</a:t>
            </a:r>
          </a:p>
          <a:p>
            <a:pPr lvl="1"/>
            <a:r>
              <a:rPr lang="en-US" dirty="0" smtClean="0"/>
              <a:t>Documentation</a:t>
            </a:r>
          </a:p>
          <a:p>
            <a:pPr lvl="1"/>
            <a:r>
              <a:rPr lang="en-US" dirty="0" smtClean="0"/>
              <a:t>Relationship-building</a:t>
            </a:r>
          </a:p>
          <a:p>
            <a:pPr lvl="1"/>
            <a:r>
              <a:rPr lang="en-US" dirty="0" smtClean="0"/>
              <a:t>Self-care</a:t>
            </a:r>
          </a:p>
          <a:p>
            <a:pPr lvl="1"/>
            <a:r>
              <a:rPr lang="en-US" dirty="0" smtClean="0"/>
              <a:t>Supervision</a:t>
            </a:r>
          </a:p>
          <a:p>
            <a:pPr lvl="1"/>
            <a:r>
              <a:rPr lang="en-US" dirty="0" smtClean="0"/>
              <a:t>Treatment planning</a:t>
            </a:r>
          </a:p>
          <a:p>
            <a:pPr lvl="1"/>
            <a:r>
              <a:rPr lang="en-US" dirty="0" smtClean="0"/>
              <a:t>Continuing professional education and development</a:t>
            </a:r>
          </a:p>
          <a:p>
            <a:endParaRPr lang="en-US" dirty="0"/>
          </a:p>
        </p:txBody>
      </p:sp>
    </p:spTree>
    <p:extLst>
      <p:ext uri="{BB962C8B-B14F-4D97-AF65-F5344CB8AC3E}">
        <p14:creationId xmlns:p14="http://schemas.microsoft.com/office/powerpoint/2010/main" val="3716584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sz="3600" dirty="0" smtClean="0">
                <a:solidFill>
                  <a:schemeClr val="accent6">
                    <a:lumMod val="40000"/>
                    <a:lumOff val="60000"/>
                  </a:schemeClr>
                </a:solidFill>
                <a:latin typeface="+mj-lt"/>
              </a:rPr>
              <a:t>Sarah Taylor, PhD</a:t>
            </a:r>
          </a:p>
          <a:p>
            <a:pPr>
              <a:buNone/>
            </a:pPr>
            <a:r>
              <a:rPr lang="en-US" dirty="0" err="1" smtClean="0"/>
              <a:t>CalSWEC</a:t>
            </a:r>
            <a:r>
              <a:rPr lang="en-US" dirty="0" smtClean="0"/>
              <a:t>-II Mental Health Project Coordinator/Lecturer</a:t>
            </a:r>
          </a:p>
          <a:p>
            <a:pPr>
              <a:buNone/>
            </a:pPr>
            <a:r>
              <a:rPr lang="en-US" dirty="0" smtClean="0"/>
              <a:t>California State University, East Bay</a:t>
            </a:r>
          </a:p>
          <a:p>
            <a:pPr>
              <a:buNone/>
            </a:pPr>
            <a:r>
              <a:rPr lang="en-US" dirty="0" smtClean="0"/>
              <a:t>25800 Carlos Bee Blvd.</a:t>
            </a:r>
          </a:p>
          <a:p>
            <a:pPr>
              <a:buNone/>
            </a:pPr>
            <a:r>
              <a:rPr lang="en-US" dirty="0" smtClean="0"/>
              <a:t>Hayward, CA 94542</a:t>
            </a:r>
          </a:p>
          <a:p>
            <a:pPr>
              <a:buNone/>
            </a:pPr>
            <a:r>
              <a:rPr lang="en-US" dirty="0" smtClean="0"/>
              <a:t>(510) 885-2155</a:t>
            </a:r>
            <a:endParaRPr lang="en-US" dirty="0">
              <a:solidFill>
                <a:srgbClr val="FFD1A3"/>
              </a:solidFill>
            </a:endParaRPr>
          </a:p>
          <a:p>
            <a:pPr>
              <a:buNone/>
            </a:pPr>
            <a:r>
              <a:rPr lang="en-US" dirty="0" smtClean="0">
                <a:solidFill>
                  <a:srgbClr val="FFD1A3"/>
                </a:solidFill>
              </a:rPr>
              <a:t>Sarah.taylor@csueastbay.edu </a:t>
            </a:r>
          </a:p>
          <a:p>
            <a:pPr>
              <a:buNone/>
            </a:pPr>
            <a:endParaRPr lang="en-US" dirty="0" smtClean="0"/>
          </a:p>
        </p:txBody>
      </p:sp>
    </p:spTree>
    <p:extLst>
      <p:ext uri="{BB962C8B-B14F-4D97-AF65-F5344CB8AC3E}">
        <p14:creationId xmlns:p14="http://schemas.microsoft.com/office/powerpoint/2010/main" val="3250531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96490"/>
            <a:ext cx="7772400" cy="1470025"/>
          </a:xfrm>
        </p:spPr>
        <p:txBody>
          <a:bodyPr>
            <a:normAutofit fontScale="90000"/>
          </a:bodyPr>
          <a:lstStyle/>
          <a:p>
            <a:r>
              <a:rPr lang="en-US" dirty="0" smtClean="0"/>
              <a:t>Health Care Reform and Mental Health Workforce Development</a:t>
            </a:r>
            <a:endParaRPr lang="en-US" dirty="0"/>
          </a:p>
        </p:txBody>
      </p:sp>
      <p:sp>
        <p:nvSpPr>
          <p:cNvPr id="3" name="Subtitle 2"/>
          <p:cNvSpPr>
            <a:spLocks noGrp="1"/>
          </p:cNvSpPr>
          <p:nvPr>
            <p:ph type="subTitle" idx="1"/>
          </p:nvPr>
        </p:nvSpPr>
        <p:spPr/>
        <p:txBody>
          <a:bodyPr/>
          <a:lstStyle/>
          <a:p>
            <a:r>
              <a:rPr lang="en-US" dirty="0" smtClean="0"/>
              <a:t>Changes and Needs under the Patient Protection &amp;</a:t>
            </a:r>
          </a:p>
          <a:p>
            <a:r>
              <a:rPr lang="en-US" dirty="0" smtClean="0"/>
              <a:t>Affordable Care Act of 2010</a:t>
            </a:r>
            <a:endParaRPr lang="en-US" dirty="0"/>
          </a:p>
        </p:txBody>
      </p:sp>
      <p:pic>
        <p:nvPicPr>
          <p:cNvPr id="1026" name="Picture 2" descr="http://calswec.berkeley.edu/Intranet/Templates/CalSWEC_Logo/CalSWEC_notype_new_nobkgr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2130424"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59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 Major changes affecting Mental Health</a:t>
            </a:r>
          </a:p>
          <a:p>
            <a:r>
              <a:rPr lang="en-US" dirty="0" smtClean="0"/>
              <a:t>Ethnic &amp; Racial Disparities in Access to Coverage and Care</a:t>
            </a:r>
          </a:p>
          <a:p>
            <a:r>
              <a:rPr lang="en-US" dirty="0" smtClean="0"/>
              <a:t>Care Coordination</a:t>
            </a:r>
          </a:p>
          <a:p>
            <a:r>
              <a:rPr lang="en-US" dirty="0" smtClean="0"/>
              <a:t> Funding for Mental Health initiatives</a:t>
            </a:r>
          </a:p>
          <a:p>
            <a:r>
              <a:rPr lang="en-US" dirty="0" smtClean="0"/>
              <a:t>Professional Development Implications and Discussion Questions.</a:t>
            </a:r>
            <a:endParaRPr lang="en-US" dirty="0"/>
          </a:p>
        </p:txBody>
      </p:sp>
    </p:spTree>
    <p:extLst>
      <p:ext uri="{BB962C8B-B14F-4D97-AF65-F5344CB8AC3E}">
        <p14:creationId xmlns:p14="http://schemas.microsoft.com/office/powerpoint/2010/main" val="4066013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750" y="377824"/>
            <a:ext cx="7766050" cy="1039813"/>
          </a:xfrm>
        </p:spPr>
        <p:txBody>
          <a:bodyPr>
            <a:normAutofit fontScale="90000"/>
          </a:bodyPr>
          <a:lstStyle/>
          <a:p>
            <a:r>
              <a:rPr lang="en-US" dirty="0" smtClean="0"/>
              <a:t>Major policy changes under ACA affecting Mental Health </a:t>
            </a:r>
            <a:endParaRPr lang="en-US" dirty="0"/>
          </a:p>
        </p:txBody>
      </p:sp>
      <p:sp>
        <p:nvSpPr>
          <p:cNvPr id="3" name="Text Placeholder 2"/>
          <p:cNvSpPr>
            <a:spLocks noGrp="1"/>
          </p:cNvSpPr>
          <p:nvPr>
            <p:ph type="body" idx="1"/>
          </p:nvPr>
        </p:nvSpPr>
        <p:spPr>
          <a:xfrm>
            <a:off x="381000" y="1447800"/>
            <a:ext cx="4116388" cy="1143000"/>
          </a:xfrm>
        </p:spPr>
        <p:txBody>
          <a:bodyPr>
            <a:normAutofit fontScale="55000" lnSpcReduction="20000"/>
          </a:bodyPr>
          <a:lstStyle/>
          <a:p>
            <a:r>
              <a:rPr lang="en-US" sz="5100" dirty="0" smtClean="0"/>
              <a:t>Nearly universal  insurance coverage:</a:t>
            </a:r>
          </a:p>
          <a:p>
            <a:endParaRPr lang="en-US" dirty="0"/>
          </a:p>
        </p:txBody>
      </p:sp>
      <p:sp>
        <p:nvSpPr>
          <p:cNvPr id="4" name="Content Placeholder 3"/>
          <p:cNvSpPr>
            <a:spLocks noGrp="1"/>
          </p:cNvSpPr>
          <p:nvPr>
            <p:ph sz="half" idx="2"/>
          </p:nvPr>
        </p:nvSpPr>
        <p:spPr>
          <a:xfrm>
            <a:off x="457200" y="2438400"/>
            <a:ext cx="4040188" cy="4419599"/>
          </a:xfrm>
        </p:spPr>
        <p:txBody>
          <a:bodyPr>
            <a:normAutofit lnSpcReduction="10000"/>
          </a:bodyPr>
          <a:lstStyle/>
          <a:p>
            <a:pPr lvl="1"/>
            <a:r>
              <a:rPr lang="en-US" sz="2800" dirty="0" smtClean="0"/>
              <a:t>Increased demand for health and mental health care.</a:t>
            </a:r>
          </a:p>
          <a:p>
            <a:pPr lvl="1"/>
            <a:r>
              <a:rPr lang="en-US" sz="2800" dirty="0" smtClean="0"/>
              <a:t>Over 31 million previously uninsured to access health insurance.</a:t>
            </a:r>
            <a:endParaRPr lang="en-US" sz="2800" dirty="0"/>
          </a:p>
        </p:txBody>
      </p:sp>
      <p:sp>
        <p:nvSpPr>
          <p:cNvPr id="5" name="Text Placeholder 4"/>
          <p:cNvSpPr>
            <a:spLocks noGrp="1"/>
          </p:cNvSpPr>
          <p:nvPr>
            <p:ph type="body" sz="quarter" idx="3"/>
          </p:nvPr>
        </p:nvSpPr>
        <p:spPr/>
        <p:txBody>
          <a:bodyPr/>
          <a:lstStyle/>
          <a:p>
            <a:endParaRPr lang="en-US" dirty="0"/>
          </a:p>
        </p:txBody>
      </p:sp>
      <p:pic>
        <p:nvPicPr>
          <p:cNvPr id="3074" name="Picture 2" descr="C:\Users\!COIS-MMorris\AppData\Local\Microsoft\Windows\Temporary Internet Files\Content.IE5\NGYWSX4Z\MP900423120[1].jpg"/>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tretch>
            <a:fillRect/>
          </a:stretch>
        </p:blipFill>
        <p:spPr bwMode="auto">
          <a:xfrm>
            <a:off x="5332739" y="2174875"/>
            <a:ext cx="2666347" cy="39512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alswec.berkeley.edu/Intranet/Templates/CalSWEC_Logo/CalSWEC_notype_new_nobkgrd.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 y="0"/>
            <a:ext cx="85725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025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035800" cy="1096962"/>
          </a:xfrm>
        </p:spPr>
        <p:txBody>
          <a:bodyPr>
            <a:normAutofit fontScale="90000"/>
          </a:bodyPr>
          <a:lstStyle/>
          <a:p>
            <a:r>
              <a:rPr lang="en-US" dirty="0" smtClean="0"/>
              <a:t>Major policy changes under ACA cont.</a:t>
            </a:r>
            <a:endParaRPr lang="en-US" dirty="0"/>
          </a:p>
        </p:txBody>
      </p:sp>
      <p:sp>
        <p:nvSpPr>
          <p:cNvPr id="3" name="Text Placeholder 2"/>
          <p:cNvSpPr>
            <a:spLocks noGrp="1"/>
          </p:cNvSpPr>
          <p:nvPr>
            <p:ph type="body" idx="1"/>
          </p:nvPr>
        </p:nvSpPr>
        <p:spPr>
          <a:xfrm>
            <a:off x="501650" y="1371600"/>
            <a:ext cx="4114800" cy="879475"/>
          </a:xfrm>
        </p:spPr>
        <p:txBody>
          <a:bodyPr>
            <a:noAutofit/>
          </a:bodyPr>
          <a:lstStyle/>
          <a:p>
            <a:r>
              <a:rPr lang="en-US" sz="2800" dirty="0" smtClean="0"/>
              <a:t>Section 1311 (j), 1563(c) (4)</a:t>
            </a:r>
            <a:endParaRPr lang="en-US" sz="2800" dirty="0"/>
          </a:p>
        </p:txBody>
      </p:sp>
      <p:sp>
        <p:nvSpPr>
          <p:cNvPr id="4" name="Content Placeholder 3"/>
          <p:cNvSpPr>
            <a:spLocks noGrp="1"/>
          </p:cNvSpPr>
          <p:nvPr>
            <p:ph sz="half" idx="2"/>
          </p:nvPr>
        </p:nvSpPr>
        <p:spPr>
          <a:xfrm>
            <a:off x="25400" y="2438400"/>
            <a:ext cx="5181600" cy="4724399"/>
          </a:xfrm>
        </p:spPr>
        <p:txBody>
          <a:bodyPr/>
          <a:lstStyle/>
          <a:p>
            <a:r>
              <a:rPr lang="en-US" b="1" dirty="0" smtClean="0"/>
              <a:t>Parity of coverage for mental health services.</a:t>
            </a:r>
          </a:p>
          <a:p>
            <a:pPr marL="0" indent="0">
              <a:buNone/>
            </a:pPr>
            <a:endParaRPr lang="en-US" dirty="0" smtClean="0"/>
          </a:p>
          <a:p>
            <a:r>
              <a:rPr lang="en-US" dirty="0" smtClean="0"/>
              <a:t>Makes health and addiction services become “on par” with medical services covered by insurance agencies.  </a:t>
            </a:r>
          </a:p>
          <a:p>
            <a:endParaRPr lang="en-US" dirty="0"/>
          </a:p>
          <a:p>
            <a:r>
              <a:rPr lang="en-US" dirty="0" smtClean="0"/>
              <a:t>Co-payment amounts for consumers will be smaller.</a:t>
            </a:r>
            <a:endParaRPr lang="en-US" dirty="0"/>
          </a:p>
        </p:txBody>
      </p:sp>
      <p:sp>
        <p:nvSpPr>
          <p:cNvPr id="5" name="Text Placeholder 4"/>
          <p:cNvSpPr>
            <a:spLocks noGrp="1"/>
          </p:cNvSpPr>
          <p:nvPr>
            <p:ph type="body" sz="quarter" idx="3"/>
          </p:nvPr>
        </p:nvSpPr>
        <p:spPr>
          <a:xfrm flipH="1">
            <a:off x="8763000" y="3348356"/>
            <a:ext cx="76200" cy="45719"/>
          </a:xfrm>
        </p:spPr>
        <p:txBody>
          <a:bodyPr>
            <a:normAutofit fontScale="25000" lnSpcReduction="20000"/>
          </a:bodyPr>
          <a:lstStyle/>
          <a:p>
            <a:endParaRPr lang="en-US" dirty="0"/>
          </a:p>
        </p:txBody>
      </p:sp>
      <p:sp>
        <p:nvSpPr>
          <p:cNvPr id="6" name="Content Placeholder 5"/>
          <p:cNvSpPr>
            <a:spLocks noGrp="1"/>
          </p:cNvSpPr>
          <p:nvPr>
            <p:ph sz="quarter" idx="4"/>
          </p:nvPr>
        </p:nvSpPr>
        <p:spPr>
          <a:xfrm>
            <a:off x="6553200" y="2743199"/>
            <a:ext cx="2133600" cy="3382963"/>
          </a:xfrm>
        </p:spPr>
        <p:txBody>
          <a:bodyPr/>
          <a:lstStyle/>
          <a:p>
            <a:endParaRPr lang="en-US" dirty="0"/>
          </a:p>
        </p:txBody>
      </p:sp>
      <p:pic>
        <p:nvPicPr>
          <p:cNvPr id="4098" name="Picture 2" descr="C:\Users\!COIS-MMorris\AppData\Local\Microsoft\Windows\Temporary Internet Files\Content.IE5\69N25H65\MP90034169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600200"/>
            <a:ext cx="3962400" cy="489887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calswec.berkeley.edu/Intranet/Templates/CalSWEC_Logo/CalSWEC_notype_new_nobkgr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0"/>
            <a:ext cx="9525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271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750" y="377824"/>
            <a:ext cx="7766050" cy="1039813"/>
          </a:xfrm>
        </p:spPr>
        <p:txBody>
          <a:bodyPr>
            <a:normAutofit fontScale="90000"/>
          </a:bodyPr>
          <a:lstStyle/>
          <a:p>
            <a:r>
              <a:rPr lang="en-US" dirty="0" smtClean="0"/>
              <a:t>Major policy changes under ACA cont.</a:t>
            </a:r>
            <a:endParaRPr lang="en-US" dirty="0"/>
          </a:p>
        </p:txBody>
      </p:sp>
      <p:sp>
        <p:nvSpPr>
          <p:cNvPr id="3" name="Content Placeholder 2"/>
          <p:cNvSpPr>
            <a:spLocks noGrp="1"/>
          </p:cNvSpPr>
          <p:nvPr>
            <p:ph idx="1"/>
          </p:nvPr>
        </p:nvSpPr>
        <p:spPr/>
        <p:txBody>
          <a:bodyPr/>
          <a:lstStyle/>
          <a:p>
            <a:r>
              <a:rPr lang="en-US" b="1" dirty="0" smtClean="0"/>
              <a:t>Section 5604: Co-location of Primary and Specialty Care in Community-Based Behavioral Health Settings.</a:t>
            </a:r>
          </a:p>
          <a:p>
            <a:r>
              <a:rPr lang="en-US" dirty="0" smtClean="0"/>
              <a:t>$50 million dollars in grants for coordinated and integrated care settings.</a:t>
            </a:r>
          </a:p>
          <a:p>
            <a:r>
              <a:rPr lang="en-US" dirty="0" smtClean="0"/>
              <a:t>More medical clinics within behavioral health settings.</a:t>
            </a:r>
          </a:p>
        </p:txBody>
      </p:sp>
    </p:spTree>
    <p:extLst>
      <p:ext uri="{BB962C8B-B14F-4D97-AF65-F5344CB8AC3E}">
        <p14:creationId xmlns:p14="http://schemas.microsoft.com/office/powerpoint/2010/main" val="170338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rmAutofit fontScale="90000"/>
          </a:bodyPr>
          <a:lstStyle/>
          <a:p>
            <a:pPr algn="l"/>
            <a:r>
              <a:rPr lang="en-US" b="1" dirty="0" smtClean="0">
                <a:latin typeface="Garamond" pitchFamily="18" charset="0"/>
              </a:rPr>
              <a:t/>
            </a:r>
            <a:br>
              <a:rPr lang="en-US" b="1" dirty="0" smtClean="0">
                <a:latin typeface="Garamond" pitchFamily="18" charset="0"/>
              </a:rPr>
            </a:br>
            <a:r>
              <a:rPr lang="en-US" sz="4000" b="1" dirty="0" smtClean="0">
                <a:latin typeface="Times New Roman" pitchFamily="18" charset="0"/>
                <a:cs typeface="Times New Roman" pitchFamily="18" charset="0"/>
              </a:rPr>
              <a:t>DIVERSITY IN CALIFORNIA’S MENTAL HEALTH WORKFORCE</a:t>
            </a:r>
            <a:br>
              <a:rPr lang="en-US" sz="4000" b="1"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Lok</a:t>
            </a:r>
            <a:r>
              <a:rPr lang="en-US" sz="1800" dirty="0" smtClean="0">
                <a:latin typeface="Times New Roman" pitchFamily="18" charset="0"/>
                <a:cs typeface="Times New Roman" pitchFamily="18" charset="0"/>
              </a:rPr>
              <a:t>, V., &amp; Chapman, S. (2009).</a:t>
            </a:r>
            <a:endParaRPr lang="en-US" sz="1800" dirty="0"/>
          </a:p>
        </p:txBody>
      </p:sp>
      <p:sp>
        <p:nvSpPr>
          <p:cNvPr id="3" name="TextBox 2"/>
          <p:cNvSpPr txBox="1"/>
          <p:nvPr/>
        </p:nvSpPr>
        <p:spPr>
          <a:xfrm>
            <a:off x="1036320" y="1981200"/>
            <a:ext cx="7162800" cy="5078313"/>
          </a:xfrm>
          <a:prstGeom prst="rect">
            <a:avLst/>
          </a:prstGeom>
          <a:noFill/>
        </p:spPr>
        <p:txBody>
          <a:bodyPr wrap="square" rtlCol="0">
            <a:spAutoFit/>
          </a:bodyPr>
          <a:lstStyle/>
          <a:p>
            <a:r>
              <a:rPr lang="en-US" b="1" u="sng" dirty="0" smtClean="0">
                <a:latin typeface="Times New Roman" pitchFamily="18" charset="0"/>
                <a:cs typeface="Times New Roman" pitchFamily="18" charset="0"/>
              </a:rPr>
              <a:t>Psychology:</a:t>
            </a:r>
            <a:r>
              <a:rPr lang="en-US" dirty="0" smtClean="0">
                <a:latin typeface="Times New Roman" pitchFamily="18" charset="0"/>
                <a:cs typeface="Times New Roman" pitchFamily="18" charset="0"/>
              </a:rPr>
              <a:t> doctoral and master’s level degrees are predominantly received by White graduates.   Percentage of White grads dropped from 78% to 71% in last decade.  Hispanic/Latino and Asian /Pacific Islander grads have increased.</a:t>
            </a:r>
          </a:p>
          <a:p>
            <a:endParaRPr lang="en-US" dirty="0">
              <a:latin typeface="Times New Roman" pitchFamily="18" charset="0"/>
              <a:cs typeface="Times New Roman" pitchFamily="18" charset="0"/>
            </a:endParaRPr>
          </a:p>
          <a:p>
            <a:r>
              <a:rPr lang="en-US" b="1" u="sng" dirty="0" smtClean="0">
                <a:latin typeface="Times New Roman" pitchFamily="18" charset="0"/>
                <a:cs typeface="Times New Roman" pitchFamily="18" charset="0"/>
              </a:rPr>
              <a:t>MFT: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Diversity is increasing, but there continues to a lack.  White graduates decreased from 85% in 1996 to 62% in 2000.  Hispanic/Latino grads increased from 7% in 1997 – 21% in 2006.</a:t>
            </a:r>
          </a:p>
          <a:p>
            <a:endParaRPr lang="en-US" b="1" u="sng" dirty="0">
              <a:latin typeface="Times New Roman" pitchFamily="18" charset="0"/>
              <a:cs typeface="Times New Roman" pitchFamily="18" charset="0"/>
            </a:endParaRPr>
          </a:p>
          <a:p>
            <a:r>
              <a:rPr lang="en-US" b="1" u="sng" dirty="0" smtClean="0">
                <a:latin typeface="Times New Roman" pitchFamily="18" charset="0"/>
                <a:cs typeface="Times New Roman" pitchFamily="18" charset="0"/>
              </a:rPr>
              <a:t>MSW:</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Diversity is increasing.  White graduates have decreased from 52% in 2000 to 43% in 2006.  Hispanic Latino grads increased from approx. 23% to 30%.  Change among African-American, Native American, and API grads has been flat between 2008-2008.</a:t>
            </a:r>
          </a:p>
          <a:p>
            <a:endParaRPr lang="en-US" b="1" u="sng" dirty="0">
              <a:latin typeface="Times New Roman" pitchFamily="18" charset="0"/>
              <a:cs typeface="Times New Roman" pitchFamily="18" charset="0"/>
            </a:endParaRPr>
          </a:p>
          <a:p>
            <a:r>
              <a:rPr lang="en-US" b="1" u="sng" dirty="0" smtClean="0">
                <a:latin typeface="Times New Roman" pitchFamily="18" charset="0"/>
                <a:cs typeface="Times New Roman" pitchFamily="18" charset="0"/>
              </a:rPr>
              <a:t>Psychiatric Tech:  </a:t>
            </a:r>
            <a:r>
              <a:rPr lang="en-US" dirty="0" smtClean="0">
                <a:latin typeface="Times New Roman" pitchFamily="18" charset="0"/>
                <a:cs typeface="Times New Roman" pitchFamily="18" charset="0"/>
              </a:rPr>
              <a:t>Fairly diverse.  In 2006, White and Hispanic grads each comprised approximately 30% of the grads.  African American grads comprised approx. 18%, and API  approx. 22%.</a:t>
            </a:r>
          </a:p>
          <a:p>
            <a:endParaRPr lang="en-US" b="1" u="sng" dirty="0"/>
          </a:p>
        </p:txBody>
      </p:sp>
    </p:spTree>
    <p:extLst>
      <p:ext uri="{BB962C8B-B14F-4D97-AF65-F5344CB8AC3E}">
        <p14:creationId xmlns:p14="http://schemas.microsoft.com/office/powerpoint/2010/main" val="6406567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policy changes under ACA cont.</a:t>
            </a:r>
            <a:endParaRPr lang="en-US" dirty="0"/>
          </a:p>
        </p:txBody>
      </p:sp>
      <p:sp>
        <p:nvSpPr>
          <p:cNvPr id="3" name="Content Placeholder 2"/>
          <p:cNvSpPr>
            <a:spLocks noGrp="1"/>
          </p:cNvSpPr>
          <p:nvPr>
            <p:ph idx="1"/>
          </p:nvPr>
        </p:nvSpPr>
        <p:spPr/>
        <p:txBody>
          <a:bodyPr/>
          <a:lstStyle/>
          <a:p>
            <a:r>
              <a:rPr lang="en-US" dirty="0" smtClean="0"/>
              <a:t>Section 3501: Medicare Medical Home Pilot Program</a:t>
            </a:r>
          </a:p>
          <a:p>
            <a:r>
              <a:rPr lang="en-US" dirty="0" smtClean="0"/>
              <a:t>Integrated care in community-based settings. </a:t>
            </a:r>
          </a:p>
          <a:p>
            <a:r>
              <a:rPr lang="en-US" dirty="0" smtClean="0"/>
              <a:t>Care coordination.</a:t>
            </a:r>
          </a:p>
          <a:p>
            <a:r>
              <a:rPr lang="en-US" dirty="0" smtClean="0"/>
              <a:t>Greater partnerships and medical teams of mental health professionals and physicians.</a:t>
            </a:r>
          </a:p>
          <a:p>
            <a:endParaRPr lang="en-US" dirty="0"/>
          </a:p>
        </p:txBody>
      </p:sp>
    </p:spTree>
    <p:extLst>
      <p:ext uri="{BB962C8B-B14F-4D97-AF65-F5344CB8AC3E}">
        <p14:creationId xmlns:p14="http://schemas.microsoft.com/office/powerpoint/2010/main" val="2940378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 Coordination</a:t>
            </a:r>
            <a:endParaRPr lang="en-US" dirty="0"/>
          </a:p>
        </p:txBody>
      </p:sp>
      <p:sp>
        <p:nvSpPr>
          <p:cNvPr id="3" name="Content Placeholder 2"/>
          <p:cNvSpPr>
            <a:spLocks noGrp="1"/>
          </p:cNvSpPr>
          <p:nvPr>
            <p:ph sz="half" idx="1"/>
          </p:nvPr>
        </p:nvSpPr>
        <p:spPr>
          <a:xfrm>
            <a:off x="228600" y="1676400"/>
            <a:ext cx="4267200" cy="5181600"/>
          </a:xfrm>
        </p:spPr>
        <p:txBody>
          <a:bodyPr>
            <a:normAutofit fontScale="92500" lnSpcReduction="10000"/>
          </a:bodyPr>
          <a:lstStyle/>
          <a:p>
            <a:r>
              <a:rPr lang="en-US" dirty="0" smtClean="0"/>
              <a:t>Coordinated and case management services for patients </a:t>
            </a:r>
          </a:p>
          <a:p>
            <a:r>
              <a:rPr lang="en-US" dirty="0" smtClean="0"/>
              <a:t>More client-centered.</a:t>
            </a:r>
          </a:p>
          <a:p>
            <a:r>
              <a:rPr lang="en-US" dirty="0" smtClean="0"/>
              <a:t>Should reduce expenses.</a:t>
            </a:r>
          </a:p>
          <a:p>
            <a:r>
              <a:rPr lang="en-US" dirty="0" smtClean="0"/>
              <a:t>Should eliminate duplicate services.</a:t>
            </a:r>
          </a:p>
          <a:p>
            <a:r>
              <a:rPr lang="en-US" b="1" dirty="0" smtClean="0"/>
              <a:t>Role for Mental Health Workers as care coordinator, particularly social workers.</a:t>
            </a:r>
            <a:endParaRPr lang="en-US" b="1" dirty="0"/>
          </a:p>
        </p:txBody>
      </p:sp>
      <p:pic>
        <p:nvPicPr>
          <p:cNvPr id="6146" name="Picture 2" descr="C:\Users\!COIS-MMorris\AppData\Local\Microsoft\Windows\Temporary Internet Files\Content.IE5\69N25H65\MP900439287[1].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495800" y="1524000"/>
            <a:ext cx="4495800" cy="4510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781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Ethnic &amp; Racial Disparities in Access to Coverage and Care</a:t>
            </a:r>
            <a:br>
              <a:rPr lang="en-US" dirty="0" smtClean="0"/>
            </a:br>
            <a:endParaRPr lang="en-US" dirty="0"/>
          </a:p>
        </p:txBody>
      </p:sp>
      <p:sp>
        <p:nvSpPr>
          <p:cNvPr id="3" name="Content Placeholder 2"/>
          <p:cNvSpPr>
            <a:spLocks noGrp="1"/>
          </p:cNvSpPr>
          <p:nvPr>
            <p:ph idx="1"/>
          </p:nvPr>
        </p:nvSpPr>
        <p:spPr/>
        <p:txBody>
          <a:bodyPr/>
          <a:lstStyle/>
          <a:p>
            <a:r>
              <a:rPr lang="en-US" dirty="0" smtClean="0"/>
              <a:t>Institute of Medicine conducted analysis of 100 studies, and found inequalities in care delivery:</a:t>
            </a:r>
          </a:p>
          <a:p>
            <a:r>
              <a:rPr lang="en-US" dirty="0" smtClean="0"/>
              <a:t>In CA: 55% of Hispanic patients received no pain meds compared to 26% of white patients.</a:t>
            </a:r>
          </a:p>
          <a:p>
            <a:r>
              <a:rPr lang="en-US" dirty="0" smtClean="0"/>
              <a:t>Black patients with severe conditions treated less aggressively than whites.</a:t>
            </a:r>
            <a:endParaRPr lang="en-US" dirty="0"/>
          </a:p>
        </p:txBody>
      </p:sp>
    </p:spTree>
    <p:extLst>
      <p:ext uri="{BB962C8B-B14F-4D97-AF65-F5344CB8AC3E}">
        <p14:creationId xmlns:p14="http://schemas.microsoft.com/office/powerpoint/2010/main" val="875873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Ethnic &amp; Racial Disparities in Access to Coverage and Care</a:t>
            </a:r>
            <a:endParaRPr lang="en-US" dirty="0"/>
          </a:p>
        </p:txBody>
      </p:sp>
      <p:sp>
        <p:nvSpPr>
          <p:cNvPr id="3" name="Text Placeholder 2"/>
          <p:cNvSpPr>
            <a:spLocks noGrp="1"/>
          </p:cNvSpPr>
          <p:nvPr>
            <p:ph type="body" idx="1"/>
          </p:nvPr>
        </p:nvSpPr>
        <p:spPr/>
        <p:txBody>
          <a:bodyPr/>
          <a:lstStyle/>
          <a:p>
            <a:endParaRPr lang="en-US" dirty="0"/>
          </a:p>
        </p:txBody>
      </p:sp>
      <p:pic>
        <p:nvPicPr>
          <p:cNvPr id="5122" name="Picture 2" descr="C:\Users\!COIS-MMorris\AppData\Local\Microsoft\Windows\Temporary Internet Files\Content.IE5\NGYWSX4Z\MP910221087[1].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600200"/>
            <a:ext cx="4343400" cy="475071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3"/>
          </p:nvPr>
        </p:nvSpPr>
        <p:spPr>
          <a:xfrm>
            <a:off x="1524000" y="2819400"/>
            <a:ext cx="1752600" cy="674687"/>
          </a:xfrm>
        </p:spPr>
        <p:txBody>
          <a:bodyPr/>
          <a:lstStyle/>
          <a:p>
            <a:endParaRPr lang="en-US" dirty="0"/>
          </a:p>
        </p:txBody>
      </p:sp>
      <p:sp>
        <p:nvSpPr>
          <p:cNvPr id="6" name="Content Placeholder 5"/>
          <p:cNvSpPr>
            <a:spLocks noGrp="1"/>
          </p:cNvSpPr>
          <p:nvPr>
            <p:ph sz="quarter" idx="4"/>
          </p:nvPr>
        </p:nvSpPr>
        <p:spPr/>
        <p:txBody>
          <a:bodyPr>
            <a:normAutofit/>
          </a:bodyPr>
          <a:lstStyle/>
          <a:p>
            <a:endParaRPr lang="en-US" dirty="0" smtClean="0"/>
          </a:p>
          <a:p>
            <a:endParaRPr lang="en-US" dirty="0"/>
          </a:p>
          <a:p>
            <a:r>
              <a:rPr lang="en-US" dirty="0" smtClean="0"/>
              <a:t>IOM found this discrepancies to continue regardless of insurance coverage.</a:t>
            </a:r>
          </a:p>
          <a:p>
            <a:endParaRPr lang="en-US" dirty="0"/>
          </a:p>
        </p:txBody>
      </p:sp>
      <p:pic>
        <p:nvPicPr>
          <p:cNvPr id="8" name="Picture 2" descr="http://calswec.berkeley.edu/Intranet/Templates/CalSWEC_Logo/CalSWEC_notype_new_nobkgr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1" y="0"/>
            <a:ext cx="1270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727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Funding for Mental Health initiatives</a:t>
            </a:r>
            <a:br>
              <a:rPr lang="en-US" dirty="0" smtClean="0"/>
            </a:br>
            <a:endParaRPr lang="en-US" dirty="0"/>
          </a:p>
        </p:txBody>
      </p:sp>
      <p:sp>
        <p:nvSpPr>
          <p:cNvPr id="3" name="Content Placeholder 2"/>
          <p:cNvSpPr>
            <a:spLocks noGrp="1"/>
          </p:cNvSpPr>
          <p:nvPr>
            <p:ph idx="1"/>
          </p:nvPr>
        </p:nvSpPr>
        <p:spPr/>
        <p:txBody>
          <a:bodyPr/>
          <a:lstStyle/>
          <a:p>
            <a:r>
              <a:rPr lang="en-US" dirty="0" smtClean="0"/>
              <a:t>Mental and Behavioral Health Education and Training Grants: 2010-1013:</a:t>
            </a:r>
          </a:p>
          <a:p>
            <a:pPr lvl="2"/>
            <a:r>
              <a:rPr lang="en-US" dirty="0" smtClean="0"/>
              <a:t>$8 million for social work </a:t>
            </a:r>
            <a:r>
              <a:rPr lang="en-US" dirty="0" err="1" smtClean="0"/>
              <a:t>studdents</a:t>
            </a:r>
            <a:endParaRPr lang="en-US" dirty="0" smtClean="0"/>
          </a:p>
          <a:p>
            <a:pPr lvl="2"/>
            <a:r>
              <a:rPr lang="en-US" dirty="0" smtClean="0"/>
              <a:t>$12 million for psychology students</a:t>
            </a:r>
          </a:p>
          <a:p>
            <a:pPr lvl="2"/>
            <a:r>
              <a:rPr lang="en-US" dirty="0" smtClean="0"/>
              <a:t>$10 for training in professional child and adolescent mental health</a:t>
            </a:r>
          </a:p>
          <a:p>
            <a:pPr lvl="2"/>
            <a:r>
              <a:rPr lang="en-US" dirty="0" smtClean="0"/>
              <a:t>$5 million for training paraprofessionals in child and adolescent mental health.</a:t>
            </a:r>
          </a:p>
          <a:p>
            <a:pPr marL="914400" lvl="2" indent="0">
              <a:buNone/>
            </a:pPr>
            <a:endParaRPr lang="en-US" dirty="0"/>
          </a:p>
        </p:txBody>
      </p:sp>
    </p:spTree>
    <p:extLst>
      <p:ext uri="{BB962C8B-B14F-4D97-AF65-F5344CB8AC3E}">
        <p14:creationId xmlns:p14="http://schemas.microsoft.com/office/powerpoint/2010/main" val="2211876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Funding for Mental Health initiatives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Section 5203: </a:t>
            </a:r>
            <a:r>
              <a:rPr lang="en-US" dirty="0" smtClean="0"/>
              <a:t>Loan Repayment Program for Pediatric Behavioral Health Specialists in Underserved Areas- $50 million</a:t>
            </a:r>
          </a:p>
          <a:p>
            <a:pPr marL="0" indent="0">
              <a:buNone/>
            </a:pPr>
            <a:endParaRPr lang="en-US" dirty="0" smtClean="0"/>
          </a:p>
          <a:p>
            <a:r>
              <a:rPr lang="en-US" b="1" dirty="0" smtClean="0"/>
              <a:t>Section 5306</a:t>
            </a:r>
            <a:r>
              <a:rPr lang="en-US" dirty="0" smtClean="0"/>
              <a:t>: Allows HHS secretary to award grants to schools for the development, expansion a or improvement of graduate or professional programs in child and adolescent mental health.</a:t>
            </a:r>
          </a:p>
        </p:txBody>
      </p:sp>
    </p:spTree>
    <p:extLst>
      <p:ext uri="{BB962C8B-B14F-4D97-AF65-F5344CB8AC3E}">
        <p14:creationId xmlns:p14="http://schemas.microsoft.com/office/powerpoint/2010/main" val="1944419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12838"/>
          </a:xfrm>
        </p:spPr>
        <p:txBody>
          <a:bodyPr>
            <a:normAutofit fontScale="90000"/>
          </a:bodyPr>
          <a:lstStyle/>
          <a:p>
            <a:r>
              <a:rPr lang="en-US" dirty="0" smtClean="0"/>
              <a:t>Professional Development Implications</a:t>
            </a:r>
            <a:br>
              <a:rPr lang="en-US" dirty="0" smtClean="0"/>
            </a:br>
            <a:endParaRPr lang="en-US" dirty="0"/>
          </a:p>
        </p:txBody>
      </p:sp>
      <p:sp>
        <p:nvSpPr>
          <p:cNvPr id="3" name="Content Placeholder 2"/>
          <p:cNvSpPr>
            <a:spLocks noGrp="1"/>
          </p:cNvSpPr>
          <p:nvPr>
            <p:ph idx="1"/>
          </p:nvPr>
        </p:nvSpPr>
        <p:spPr>
          <a:xfrm>
            <a:off x="381000" y="1981200"/>
            <a:ext cx="8229600" cy="4525963"/>
          </a:xfrm>
        </p:spPr>
        <p:txBody>
          <a:bodyPr>
            <a:normAutofit fontScale="92500" lnSpcReduction="10000"/>
          </a:bodyPr>
          <a:lstStyle/>
          <a:p>
            <a:r>
              <a:rPr lang="en-US" dirty="0" smtClean="0"/>
              <a:t>Curriculum may need to refocus for some mental health professionals on preparation for integrated health settings.</a:t>
            </a:r>
          </a:p>
          <a:p>
            <a:r>
              <a:rPr lang="en-US" dirty="0" smtClean="0"/>
              <a:t>Curriculum and training needed on changes that will impact workers.</a:t>
            </a:r>
          </a:p>
          <a:p>
            <a:r>
              <a:rPr lang="en-US" dirty="0" smtClean="0"/>
              <a:t>Internship and Practice settings for  graduate students may appear different in next 3-5 years.</a:t>
            </a:r>
          </a:p>
          <a:p>
            <a:r>
              <a:rPr lang="en-US" dirty="0" smtClean="0"/>
              <a:t>Concentrations and emphases may change for some professional schools.</a:t>
            </a:r>
            <a:endParaRPr lang="en-US" dirty="0"/>
          </a:p>
        </p:txBody>
      </p:sp>
    </p:spTree>
    <p:extLst>
      <p:ext uri="{BB962C8B-B14F-4D97-AF65-F5344CB8AC3E}">
        <p14:creationId xmlns:p14="http://schemas.microsoft.com/office/powerpoint/2010/main" val="912540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C:\Users\!COIS-MMorris\AppData\Local\Microsoft\Windows\Temporary Internet Files\Content.IE5\WOXRRJI6\MC90044149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4800"/>
            <a:ext cx="5867400" cy="5867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Discussion Questions</a:t>
            </a:r>
            <a:br>
              <a:rPr lang="en-US" dirty="0" smtClean="0"/>
            </a:br>
            <a:endParaRPr lang="en-US" dirty="0"/>
          </a:p>
        </p:txBody>
      </p:sp>
      <p:sp>
        <p:nvSpPr>
          <p:cNvPr id="3" name="Content Placeholder 2"/>
          <p:cNvSpPr>
            <a:spLocks noGrp="1"/>
          </p:cNvSpPr>
          <p:nvPr>
            <p:ph idx="1"/>
          </p:nvPr>
        </p:nvSpPr>
        <p:spPr>
          <a:xfrm>
            <a:off x="457200" y="1600200"/>
            <a:ext cx="8534400" cy="4953000"/>
          </a:xfrm>
        </p:spPr>
        <p:txBody>
          <a:bodyPr>
            <a:normAutofit fontScale="92500" lnSpcReduction="20000"/>
          </a:bodyPr>
          <a:lstStyle/>
          <a:p>
            <a:r>
              <a:rPr lang="en-US" dirty="0" smtClean="0"/>
              <a:t>How do you envision the ACA affecting your own professional development needs or those of your organization?</a:t>
            </a:r>
          </a:p>
          <a:p>
            <a:pPr marL="0" indent="0">
              <a:buNone/>
            </a:pPr>
            <a:endParaRPr lang="en-US" dirty="0" smtClean="0"/>
          </a:p>
          <a:p>
            <a:r>
              <a:rPr lang="en-US" dirty="0" smtClean="0"/>
              <a:t>How will the ACA alter the way that you deliver or receive mental health services?</a:t>
            </a:r>
          </a:p>
          <a:p>
            <a:pPr marL="0" indent="0">
              <a:buNone/>
            </a:pPr>
            <a:endParaRPr lang="en-US" dirty="0" smtClean="0"/>
          </a:p>
          <a:p>
            <a:r>
              <a:rPr lang="en-US" dirty="0" smtClean="0"/>
              <a:t>What are ways that you believe universities should train or expose future mental health professionals to prepare them for health care reform changes?</a:t>
            </a:r>
            <a:endParaRPr lang="en-US" dirty="0"/>
          </a:p>
        </p:txBody>
      </p:sp>
    </p:spTree>
    <p:extLst>
      <p:ext uri="{BB962C8B-B14F-4D97-AF65-F5344CB8AC3E}">
        <p14:creationId xmlns:p14="http://schemas.microsoft.com/office/powerpoint/2010/main" val="16255279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CONTACT INFO</a:t>
            </a:r>
            <a:endParaRPr lang="en-US" b="1" dirty="0"/>
          </a:p>
        </p:txBody>
      </p:sp>
      <p:sp>
        <p:nvSpPr>
          <p:cNvPr id="3" name="Content Placeholder 2"/>
          <p:cNvSpPr>
            <a:spLocks noGrp="1"/>
          </p:cNvSpPr>
          <p:nvPr>
            <p:ph idx="1"/>
          </p:nvPr>
        </p:nvSpPr>
        <p:spPr/>
        <p:txBody>
          <a:bodyPr>
            <a:normAutofit fontScale="92500" lnSpcReduction="10000"/>
          </a:bodyPr>
          <a:lstStyle/>
          <a:p>
            <a:r>
              <a:rPr lang="en-US" i="1" dirty="0" smtClean="0"/>
              <a:t>Gwen Foster:  </a:t>
            </a:r>
            <a:r>
              <a:rPr lang="en-US" i="1" dirty="0" smtClean="0">
                <a:hlinkClick r:id="rId2"/>
              </a:rPr>
              <a:t>gwen77f@berkeley.edu</a:t>
            </a:r>
            <a:endParaRPr lang="en-US" i="1" dirty="0" smtClean="0"/>
          </a:p>
          <a:p>
            <a:endParaRPr lang="en-US" i="1" dirty="0" smtClean="0"/>
          </a:p>
          <a:p>
            <a:r>
              <a:rPr lang="en-US" i="1" dirty="0" smtClean="0"/>
              <a:t>Meghan Morris:  </a:t>
            </a:r>
            <a:r>
              <a:rPr lang="en-US" i="1" dirty="0" smtClean="0">
                <a:hlinkClick r:id="rId3"/>
              </a:rPr>
              <a:t>meghanbrennamorris@berkeley.edu</a:t>
            </a:r>
            <a:endParaRPr lang="en-US" i="1" dirty="0" smtClean="0"/>
          </a:p>
          <a:p>
            <a:endParaRPr lang="en-US" i="1" dirty="0" smtClean="0"/>
          </a:p>
          <a:p>
            <a:r>
              <a:rPr lang="en-US" i="1" dirty="0" smtClean="0"/>
              <a:t>Sarah Taylor, Ph.D. </a:t>
            </a:r>
            <a:r>
              <a:rPr lang="en-US" i="1" dirty="0" smtClean="0">
                <a:hlinkClick r:id="rId4"/>
              </a:rPr>
              <a:t>Sarah.taylor@csueastbay.edu</a:t>
            </a:r>
            <a:r>
              <a:rPr lang="en-US" i="1" dirty="0" smtClean="0"/>
              <a:t> </a:t>
            </a:r>
          </a:p>
          <a:p>
            <a:endParaRPr lang="en-US" i="1" dirty="0" smtClean="0"/>
          </a:p>
          <a:p>
            <a:r>
              <a:rPr lang="en-US" i="1" dirty="0" smtClean="0"/>
              <a:t>Sirojudin:  </a:t>
            </a:r>
            <a:r>
              <a:rPr lang="en-US" i="1" dirty="0" smtClean="0">
                <a:hlinkClick r:id="rId5"/>
              </a:rPr>
              <a:t>siroj@berkeley.edu</a:t>
            </a:r>
            <a:r>
              <a:rPr lang="en-US" i="1" dirty="0" smtClean="0"/>
              <a:t> </a:t>
            </a:r>
            <a:endParaRPr lang="en-US" i="1" dirty="0"/>
          </a:p>
        </p:txBody>
      </p:sp>
    </p:spTree>
    <p:extLst>
      <p:ext uri="{BB962C8B-B14F-4D97-AF65-F5344CB8AC3E}">
        <p14:creationId xmlns:p14="http://schemas.microsoft.com/office/powerpoint/2010/main" val="9341624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pic>
        <p:nvPicPr>
          <p:cNvPr id="7" name="Picture 6" descr="CSWE_logo_GRAYSCALE.bmp"/>
          <p:cNvPicPr>
            <a:picLocks noChangeAspect="1"/>
          </p:cNvPicPr>
          <p:nvPr/>
        </p:nvPicPr>
        <p:blipFill>
          <a:blip r:embed="rId2" cstate="print"/>
          <a:srcRect l="10414" r="10440" b="22380"/>
          <a:stretch>
            <a:fillRect/>
          </a:stretch>
        </p:blipFill>
        <p:spPr>
          <a:xfrm>
            <a:off x="3124200" y="228600"/>
            <a:ext cx="2895600" cy="1143000"/>
          </a:xfrm>
          <a:prstGeom prst="rect">
            <a:avLst/>
          </a:prstGeom>
          <a:ln>
            <a:solidFill>
              <a:schemeClr val="bg1"/>
            </a:solidFill>
          </a:ln>
        </p:spPr>
      </p:pic>
      <p:sp>
        <p:nvSpPr>
          <p:cNvPr id="8" name="TextBox 7"/>
          <p:cNvSpPr txBox="1"/>
          <p:nvPr/>
        </p:nvSpPr>
        <p:spPr>
          <a:xfrm>
            <a:off x="2743200" y="1371600"/>
            <a:ext cx="4876800" cy="381000"/>
          </a:xfrm>
          <a:prstGeom prst="rect">
            <a:avLst/>
          </a:prstGeom>
          <a:noFill/>
        </p:spPr>
        <p:txBody>
          <a:bodyPr wrap="square" rtlCol="0">
            <a:spAutoFit/>
          </a:bodyPr>
          <a:lstStyle/>
          <a:p>
            <a:r>
              <a:rPr lang="en-US" dirty="0" smtClean="0">
                <a:solidFill>
                  <a:schemeClr val="bg1"/>
                </a:solidFill>
              </a:rPr>
              <a:t>Council on Social Work Education</a:t>
            </a:r>
            <a:endParaRPr lang="en-US" dirty="0">
              <a:solidFill>
                <a:schemeClr val="bg1"/>
              </a:solidFill>
            </a:endParaRPr>
          </a:p>
        </p:txBody>
      </p:sp>
      <p:sp>
        <p:nvSpPr>
          <p:cNvPr id="10" name="Rectangle 9"/>
          <p:cNvSpPr/>
          <p:nvPr/>
        </p:nvSpPr>
        <p:spPr>
          <a:xfrm>
            <a:off x="762000" y="2209800"/>
            <a:ext cx="8229600" cy="230832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dirty="0" smtClean="0">
                <a:ln w="6350">
                  <a:noFill/>
                </a:ln>
                <a:solidFill>
                  <a:srgbClr val="69676D"/>
                </a:solidFill>
                <a:effectLst/>
                <a:uLnTx/>
                <a:uFillTx/>
                <a:latin typeface="Lucida Sans" pitchFamily="34" charset="0"/>
                <a:ea typeface="+mj-ea"/>
                <a:cs typeface="+mj-cs"/>
              </a:rPr>
              <a:t>Developing A Mental Health Recovery Curriculum: Social Work</a:t>
            </a: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11" name="Rectangle 10"/>
          <p:cNvSpPr/>
          <p:nvPr/>
        </p:nvSpPr>
        <p:spPr>
          <a:xfrm>
            <a:off x="1883535" y="4724400"/>
            <a:ext cx="4572000" cy="1754326"/>
          </a:xfrm>
          <a:prstGeom prst="rect">
            <a:avLst/>
          </a:prstGeom>
        </p:spPr>
        <p:txBody>
          <a:bodyPr>
            <a:spAutoFit/>
          </a:bodyPr>
          <a:lstStyle/>
          <a:p>
            <a:pPr algn="ctr"/>
            <a:r>
              <a:rPr lang="en-US" sz="3600" b="1" dirty="0">
                <a:latin typeface="Lucida Sans Unicode" pitchFamily="34" charset="0"/>
                <a:cs typeface="Lucida Sans Unicode" pitchFamily="34" charset="0"/>
              </a:rPr>
              <a:t>APA</a:t>
            </a:r>
          </a:p>
          <a:p>
            <a:r>
              <a:rPr lang="en-US" sz="3600" b="1" dirty="0">
                <a:latin typeface="Lucida Sans Unicode" pitchFamily="34" charset="0"/>
                <a:cs typeface="Lucida Sans Unicode" pitchFamily="34" charset="0"/>
              </a:rPr>
              <a:t>San Francisco, Ca.</a:t>
            </a:r>
          </a:p>
          <a:p>
            <a:r>
              <a:rPr lang="en-US" sz="3600" b="1" dirty="0">
                <a:latin typeface="Lucida Sans Unicode" pitchFamily="34" charset="0"/>
                <a:cs typeface="Lucida Sans Unicode" pitchFamily="34" charset="0"/>
              </a:rPr>
              <a:t>October 28, 2011</a:t>
            </a:r>
          </a:p>
        </p:txBody>
      </p:sp>
    </p:spTree>
    <p:extLst>
      <p:ext uri="{BB962C8B-B14F-4D97-AF65-F5344CB8AC3E}">
        <p14:creationId xmlns:p14="http://schemas.microsoft.com/office/powerpoint/2010/main" val="150131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normAutofit/>
          </a:bodyPr>
          <a:lstStyle/>
          <a:p>
            <a:r>
              <a:rPr lang="en-US" dirty="0" smtClean="0">
                <a:latin typeface="Times New Roman" pitchFamily="18" charset="0"/>
                <a:cs typeface="Times New Roman" pitchFamily="18" charset="0"/>
              </a:rPr>
              <a:t>CalSWEC </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1905000"/>
            <a:ext cx="7772400" cy="1752600"/>
          </a:xfrm>
        </p:spPr>
        <p:txBody>
          <a:bodyPr>
            <a:normAutofit/>
          </a:bodyPr>
          <a:lstStyle/>
          <a:p>
            <a:pPr>
              <a:lnSpc>
                <a:spcPct val="80000"/>
              </a:lnSpc>
            </a:pPr>
            <a:r>
              <a:rPr lang="en-US" sz="2400" b="1" dirty="0" smtClean="0">
                <a:solidFill>
                  <a:schemeClr val="tx1"/>
                </a:solidFill>
                <a:latin typeface="Times New Roman" pitchFamily="18" charset="0"/>
                <a:cs typeface="Times New Roman" pitchFamily="18" charset="0"/>
              </a:rPr>
              <a:t>1991 - </a:t>
            </a:r>
            <a:r>
              <a:rPr lang="en-US" sz="2400" dirty="0" smtClean="0">
                <a:solidFill>
                  <a:schemeClr val="tx1"/>
                </a:solidFill>
                <a:latin typeface="Times New Roman" pitchFamily="18" charset="0"/>
                <a:cs typeface="Times New Roman" pitchFamily="18" charset="0"/>
              </a:rPr>
              <a:t>California Social Work Education Center started at UC Berkeley School of Social Welfare, to strengthen the child welfare workforce with funding from Title IV-E Federal, State DSS, and matching funds from participating universities.</a:t>
            </a:r>
          </a:p>
          <a:p>
            <a:pPr>
              <a:lnSpc>
                <a:spcPct val="80000"/>
              </a:lnSpc>
            </a:pPr>
            <a:endParaRPr lang="en-US" b="1" dirty="0" smtClean="0"/>
          </a:p>
          <a:p>
            <a:pPr>
              <a:lnSpc>
                <a:spcPct val="80000"/>
              </a:lnSpc>
              <a:spcBef>
                <a:spcPct val="0"/>
              </a:spcBef>
            </a:pPr>
            <a:endParaRPr lang="en-US" b="1" dirty="0" smtClean="0"/>
          </a:p>
          <a:p>
            <a:pPr>
              <a:lnSpc>
                <a:spcPct val="80000"/>
              </a:lnSpc>
            </a:pPr>
            <a:endParaRPr lang="en-US" b="1" dirty="0" smtClean="0"/>
          </a:p>
          <a:p>
            <a:pPr>
              <a:lnSpc>
                <a:spcPct val="80000"/>
              </a:lnSpc>
            </a:pPr>
            <a:endParaRPr lang="en-US" b="1" dirty="0" smtClean="0"/>
          </a:p>
          <a:p>
            <a:pPr>
              <a:lnSpc>
                <a:spcPct val="80000"/>
              </a:lnSpc>
            </a:pPr>
            <a:endParaRPr lang="en-US" dirty="0" smtClean="0"/>
          </a:p>
          <a:p>
            <a:endParaRPr lang="en-US" dirty="0"/>
          </a:p>
        </p:txBody>
      </p:sp>
      <p:pic>
        <p:nvPicPr>
          <p:cNvPr id="4" name="Picture 8" descr="diving in leaves"/>
          <p:cNvPicPr>
            <a:picLocks noChangeAspect="1" noChangeArrowheads="1"/>
          </p:cNvPicPr>
          <p:nvPr/>
        </p:nvPicPr>
        <p:blipFill>
          <a:blip r:embed="rId2">
            <a:extLst>
              <a:ext uri="{28A0092B-C50C-407E-A947-70E740481C1C}">
                <a14:useLocalDpi xmlns:a14="http://schemas.microsoft.com/office/drawing/2010/main" val="0"/>
              </a:ext>
            </a:extLst>
          </a:blip>
          <a:srcRect t="1698"/>
          <a:stretch>
            <a:fillRect/>
          </a:stretch>
        </p:blipFill>
        <p:spPr bwMode="auto">
          <a:xfrm>
            <a:off x="3200400" y="3472249"/>
            <a:ext cx="243046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7451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Times New Roman" pitchFamily="18" charset="0"/>
                <a:cs typeface="Times New Roman" pitchFamily="18" charset="0"/>
              </a:rPr>
              <a:t>CalSWEC TODAY</a:t>
            </a:r>
            <a:endParaRPr lang="en-US" dirty="0">
              <a:latin typeface="Times New Roman" pitchFamily="18" charset="0"/>
              <a:cs typeface="Times New Roman" pitchFamily="18" charset="0"/>
            </a:endParaRPr>
          </a:p>
        </p:txBody>
      </p:sp>
      <p:sp>
        <p:nvSpPr>
          <p:cNvPr id="5" name="Rectangle 4"/>
          <p:cNvSpPr/>
          <p:nvPr/>
        </p:nvSpPr>
        <p:spPr>
          <a:xfrm>
            <a:off x="1219200" y="1371600"/>
            <a:ext cx="6781800" cy="4585871"/>
          </a:xfrm>
          <a:prstGeom prst="rect">
            <a:avLst/>
          </a:prstGeom>
        </p:spPr>
        <p:txBody>
          <a:bodyPr wrap="square">
            <a:spAutoFit/>
          </a:bodyPr>
          <a:lstStyle/>
          <a:p>
            <a:pPr marL="342900" indent="-342900">
              <a:buFont typeface="Wingdings" pitchFamily="2" charset="2"/>
              <a:buChar char="Ø"/>
            </a:pPr>
            <a:r>
              <a:rPr lang="en-US" sz="2400" dirty="0" smtClean="0">
                <a:latin typeface="Times New Roman" pitchFamily="18" charset="0"/>
                <a:cs typeface="Times New Roman" pitchFamily="18" charset="0"/>
              </a:rPr>
              <a:t>20 schools of social work, county departments of social services or mental health (CWDA and CMHDA), the California Department of Social Services, and the California Chapter of the National Association of Social Workers</a:t>
            </a:r>
          </a:p>
          <a:p>
            <a:pPr marL="342900" indent="-342900">
              <a:buFont typeface="Wingdings" pitchFamily="2" charset="2"/>
              <a:buChar char="Ø"/>
            </a:pPr>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dirty="0" smtClean="0">
                <a:latin typeface="Times New Roman" pitchFamily="18" charset="0"/>
                <a:cs typeface="Times New Roman" pitchFamily="18" charset="0"/>
              </a:rPr>
              <a:t>CalSWEC’s workforce development programs:   </a:t>
            </a:r>
          </a:p>
          <a:p>
            <a:pPr marL="800100" lvl="1" indent="-342900">
              <a:buFont typeface="Wingdings" pitchFamily="2" charset="2"/>
              <a:buChar char="§"/>
            </a:pPr>
            <a:r>
              <a:rPr lang="en-US" sz="2400" dirty="0" smtClean="0">
                <a:latin typeface="Times New Roman" pitchFamily="18" charset="0"/>
                <a:cs typeface="Times New Roman" pitchFamily="18" charset="0"/>
              </a:rPr>
              <a:t>child welfare (undergrad, grad, and in-service training); </a:t>
            </a:r>
          </a:p>
          <a:p>
            <a:pPr marL="800100" lvl="1" indent="-342900">
              <a:buFont typeface="Wingdings" pitchFamily="2" charset="2"/>
              <a:buChar char="§"/>
            </a:pPr>
            <a:r>
              <a:rPr lang="en-US" sz="2400" dirty="0" smtClean="0">
                <a:latin typeface="Times New Roman" pitchFamily="18" charset="0"/>
                <a:cs typeface="Times New Roman" pitchFamily="18" charset="0"/>
              </a:rPr>
              <a:t>mental health (graduate); and </a:t>
            </a:r>
          </a:p>
          <a:p>
            <a:pPr marL="800100" lvl="1" indent="-342900">
              <a:buFont typeface="Wingdings" pitchFamily="2" charset="2"/>
              <a:buChar char="§"/>
            </a:pPr>
            <a:r>
              <a:rPr lang="en-US" sz="2400" dirty="0" smtClean="0">
                <a:latin typeface="Times New Roman" pitchFamily="18" charset="0"/>
                <a:cs typeface="Times New Roman" pitchFamily="18" charset="0"/>
              </a:rPr>
              <a:t>aging (under construction).  </a:t>
            </a:r>
          </a:p>
          <a:p>
            <a:endParaRPr lang="en-US" sz="2800" dirty="0"/>
          </a:p>
        </p:txBody>
      </p:sp>
    </p:spTree>
    <p:extLst>
      <p:ext uri="{BB962C8B-B14F-4D97-AF65-F5344CB8AC3E}">
        <p14:creationId xmlns:p14="http://schemas.microsoft.com/office/powerpoint/2010/main" val="1671748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latin typeface="Times New Roman" pitchFamily="18" charset="0"/>
                <a:cs typeface="Times New Roman" pitchFamily="18" charset="0"/>
              </a:rPr>
              <a:t>MENTAL HEALTH INITIATIVE</a:t>
            </a:r>
            <a:r>
              <a:rPr lang="en-US" b="1" dirty="0" smtClean="0">
                <a:solidFill>
                  <a:schemeClr val="tx1"/>
                </a:solidFill>
                <a:latin typeface="Garamond" pitchFamily="18" charset="0"/>
              </a:rPr>
              <a:t/>
            </a:r>
            <a:br>
              <a:rPr lang="en-US" b="1" dirty="0" smtClean="0">
                <a:solidFill>
                  <a:schemeClr val="tx1"/>
                </a:solidFill>
                <a:latin typeface="Garamond" pitchFamily="18" charset="0"/>
              </a:rPr>
            </a:br>
            <a:r>
              <a:rPr lang="en-US" b="1" dirty="0" smtClean="0">
                <a:solidFill>
                  <a:schemeClr val="tx1"/>
                </a:solidFill>
                <a:latin typeface="Garamond" pitchFamily="18" charset="0"/>
              </a:rPr>
              <a:t>1993-2003</a:t>
            </a:r>
            <a:endParaRPr lang="en-US" dirty="0"/>
          </a:p>
        </p:txBody>
      </p:sp>
      <p:sp>
        <p:nvSpPr>
          <p:cNvPr id="3" name="Rectangle 2"/>
          <p:cNvSpPr/>
          <p:nvPr/>
        </p:nvSpPr>
        <p:spPr>
          <a:xfrm>
            <a:off x="1066800" y="1752600"/>
            <a:ext cx="6858000" cy="3416320"/>
          </a:xfrm>
          <a:prstGeom prst="rect">
            <a:avLst/>
          </a:prstGeom>
        </p:spPr>
        <p:txBody>
          <a:bodyPr wrap="square">
            <a:spAutoFit/>
          </a:bodyPr>
          <a:lstStyle/>
          <a:p>
            <a:pPr marL="342900" indent="-342900">
              <a:lnSpc>
                <a:spcPct val="90000"/>
              </a:lnSpc>
              <a:buFont typeface="Arial" pitchFamily="34" charset="0"/>
              <a:buChar char="•"/>
            </a:pPr>
            <a:r>
              <a:rPr lang="en-US" sz="2400" dirty="0" smtClean="0">
                <a:latin typeface="Times New Roman" pitchFamily="18" charset="0"/>
                <a:cs typeface="Times New Roman" pitchFamily="18" charset="0"/>
              </a:rPr>
              <a:t>Mental Health Directors, social work educators, and practitioners explored how to create a program, modeled on the CalSWEC Title IV-E program, to alleviate shortages of  social work professionals from diverse backgrounds with skills to serve public mental health clients.</a:t>
            </a:r>
          </a:p>
          <a:p>
            <a:pPr>
              <a:lnSpc>
                <a:spcPct val="90000"/>
              </a:lnSpc>
              <a:buFontTx/>
              <a:buNone/>
            </a:pPr>
            <a:endParaRPr lang="en-US" sz="2400" dirty="0" smtClean="0">
              <a:latin typeface="Times New Roman" pitchFamily="18" charset="0"/>
              <a:cs typeface="Times New Roman" pitchFamily="18" charset="0"/>
            </a:endParaRPr>
          </a:p>
          <a:p>
            <a:pPr marL="342900" indent="-342900">
              <a:lnSpc>
                <a:spcPct val="90000"/>
              </a:lnSpc>
              <a:buFont typeface="Arial" pitchFamily="34" charset="0"/>
              <a:buChar char="•"/>
            </a:pPr>
            <a:r>
              <a:rPr lang="en-US" sz="2400" dirty="0" smtClean="0">
                <a:latin typeface="Times New Roman" pitchFamily="18" charset="0"/>
                <a:cs typeface="Times New Roman" pitchFamily="18" charset="0"/>
              </a:rPr>
              <a:t>2003 - Developed a set of </a:t>
            </a:r>
            <a:r>
              <a:rPr lang="en-US" sz="2400" u="sng" dirty="0" smtClean="0">
                <a:latin typeface="Times New Roman" pitchFamily="18" charset="0"/>
                <a:cs typeface="Times New Roman" pitchFamily="18" charset="0"/>
              </a:rPr>
              <a:t>core competencies </a:t>
            </a:r>
            <a:r>
              <a:rPr lang="en-US" sz="2400" dirty="0" smtClean="0">
                <a:latin typeface="Times New Roman" pitchFamily="18" charset="0"/>
                <a:cs typeface="Times New Roman" pitchFamily="18" charset="0"/>
              </a:rPr>
              <a:t>to prepare graduate students for careers in public mental health services.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70193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143000"/>
          </a:xfrm>
        </p:spPr>
        <p:txBody>
          <a:bodyPr/>
          <a:lstStyle/>
          <a:p>
            <a:r>
              <a:rPr lang="en-US" b="1" dirty="0" smtClean="0">
                <a:latin typeface="Garamond" pitchFamily="18" charset="0"/>
              </a:rPr>
              <a:t>2004</a:t>
            </a:r>
            <a:endParaRPr lang="en-US" b="1" dirty="0"/>
          </a:p>
        </p:txBody>
      </p:sp>
      <p:sp>
        <p:nvSpPr>
          <p:cNvPr id="4" name="Content Placeholder 3"/>
          <p:cNvSpPr>
            <a:spLocks noGrp="1"/>
          </p:cNvSpPr>
          <p:nvPr>
            <p:ph idx="1"/>
          </p:nvPr>
        </p:nvSpPr>
        <p:spPr/>
        <p:txBody>
          <a:bodyPr/>
          <a:lstStyle/>
          <a:p>
            <a:pPr marL="0" indent="0">
              <a:buNone/>
            </a:pPr>
            <a:endParaRPr lang="en-US" b="1" dirty="0" smtClean="0">
              <a:solidFill>
                <a:srgbClr val="00B050"/>
              </a:solidFill>
              <a:latin typeface="Garamond" pitchFamily="18" charset="0"/>
            </a:endParaRPr>
          </a:p>
          <a:p>
            <a:pPr marL="0" indent="0">
              <a:buNone/>
            </a:pPr>
            <a:endParaRPr lang="en-US" b="1" dirty="0">
              <a:solidFill>
                <a:srgbClr val="00B050"/>
              </a:solidFill>
              <a:latin typeface="Garamond" pitchFamily="18" charset="0"/>
            </a:endParaRPr>
          </a:p>
          <a:p>
            <a:pPr marL="0" indent="0">
              <a:buNone/>
            </a:pPr>
            <a:r>
              <a:rPr lang="en-US" sz="3600" b="1" dirty="0" smtClean="0">
                <a:solidFill>
                  <a:schemeClr val="accent5">
                    <a:lumMod val="40000"/>
                    <a:lumOff val="60000"/>
                  </a:schemeClr>
                </a:solidFill>
                <a:effectLst>
                  <a:outerShdw blurRad="38100" dist="38100" dir="2700000" algn="tl">
                    <a:srgbClr val="000000">
                      <a:alpha val="43137"/>
                    </a:srgbClr>
                  </a:outerShdw>
                </a:effectLst>
                <a:latin typeface="Times New Roman" pitchFamily="18" charset="0"/>
                <a:cs typeface="Times New Roman" pitchFamily="18" charset="0"/>
              </a:rPr>
              <a:t>MENTAL HEALTH SERVICES ACT</a:t>
            </a:r>
            <a:endParaRPr lang="en-US" sz="3600" dirty="0">
              <a:solidFill>
                <a:schemeClr val="accent5">
                  <a:lumMod val="40000"/>
                  <a:lumOff val="6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92628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2000"/>
                                        <p:tgtEl>
                                          <p:spTgt spid="4">
                                            <p:txEl>
                                              <p:pRg st="2" end="2"/>
                                            </p:txEl>
                                          </p:spTgt>
                                        </p:tgtEl>
                                      </p:cBhvr>
                                    </p:animEffect>
                                    <p:anim calcmode="lin" valueType="num">
                                      <p:cBhvr>
                                        <p:cTn id="8" dur="2000" fill="hold"/>
                                        <p:tgtEl>
                                          <p:spTgt spid="4">
                                            <p:txEl>
                                              <p:pRg st="2" end="2"/>
                                            </p:txEl>
                                          </p:spTgt>
                                        </p:tgtEl>
                                        <p:attrNameLst>
                                          <p:attrName>ppt_w</p:attrName>
                                        </p:attrNameLst>
                                      </p:cBhvr>
                                      <p:tavLst>
                                        <p:tav tm="0" fmla="#ppt_w*sin(2.5*pi*$)">
                                          <p:val>
                                            <p:fltVal val="0"/>
                                          </p:val>
                                        </p:tav>
                                        <p:tav tm="100000">
                                          <p:val>
                                            <p:fltVal val="1"/>
                                          </p:val>
                                        </p:tav>
                                      </p:tavLst>
                                    </p:anim>
                                    <p:anim calcmode="lin" valueType="num">
                                      <p:cBhvr>
                                        <p:cTn id="9" dur="2000" fill="hold"/>
                                        <p:tgtEl>
                                          <p:spTgt spid="4">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5029200" cy="39893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52600" y="5943600"/>
            <a:ext cx="5334000" cy="369332"/>
          </a:xfrm>
          <a:prstGeom prst="rect">
            <a:avLst/>
          </a:prstGeom>
          <a:noFill/>
        </p:spPr>
        <p:txBody>
          <a:bodyPr wrap="square" rtlCol="0">
            <a:spAutoFit/>
          </a:bodyPr>
          <a:lstStyle/>
          <a:p>
            <a:pPr algn="ctr"/>
            <a:r>
              <a:rPr lang="en-US" b="1" i="1" dirty="0" smtClean="0"/>
              <a:t>No longer “business as usual…”</a:t>
            </a:r>
            <a:endParaRPr lang="en-US" b="1" i="1" dirty="0"/>
          </a:p>
        </p:txBody>
      </p:sp>
    </p:spTree>
    <p:extLst>
      <p:ext uri="{BB962C8B-B14F-4D97-AF65-F5344CB8AC3E}">
        <p14:creationId xmlns:p14="http://schemas.microsoft.com/office/powerpoint/2010/main" val="2718602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470</TotalTime>
  <Words>2442</Words>
  <Application>Microsoft Office PowerPoint</Application>
  <PresentationFormat>On-screen Show (4:3)</PresentationFormat>
  <Paragraphs>748</Paragraphs>
  <Slides>49</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Office Theme</vt:lpstr>
      <vt:lpstr>Document</vt:lpstr>
      <vt:lpstr>  Looking Back – Moving Forward:  WORKFORCE DEVELOPMENT FOR HEALTHCARE REFORM </vt:lpstr>
      <vt:lpstr>MENTAL HEALTH WORKFORCE NEEDS</vt:lpstr>
      <vt:lpstr>MENTAL HEALTH WORKFORCE SHORTAGES</vt:lpstr>
      <vt:lpstr> DIVERSITY IN CALIFORNIA’S MENTAL HEALTH WORKFORCE Lok, V., &amp; Chapman, S. (2009).</vt:lpstr>
      <vt:lpstr>CalSWEC </vt:lpstr>
      <vt:lpstr>CalSWEC TODAY</vt:lpstr>
      <vt:lpstr>MENTAL HEALTH INITIATIVE 1993-2003</vt:lpstr>
      <vt:lpstr>2004</vt:lpstr>
      <vt:lpstr>PowerPoint Presentation</vt:lpstr>
      <vt:lpstr>          MHSA WORKFORCE,  EDUCATION, AND TRAINING  GOALS      </vt:lpstr>
      <vt:lpstr>CalSWEC DMH CONTRACT</vt:lpstr>
      <vt:lpstr> ELIGIBILITY AND PAYBACK OBLIGATION</vt:lpstr>
      <vt:lpstr> MENTAL HEALTH SOCIAL WORK CURRICULUM COMPETENCIES</vt:lpstr>
      <vt:lpstr>MHP PROGRAM EVALUATION </vt:lpstr>
      <vt:lpstr>Mental Health Program Diversity</vt:lpstr>
      <vt:lpstr>Ethnic Background</vt:lpstr>
      <vt:lpstr>Language Spoken</vt:lpstr>
      <vt:lpstr>Payback Employment</vt:lpstr>
      <vt:lpstr>Post-payback Employment</vt:lpstr>
      <vt:lpstr>CalSWEC Mental Health Curriculum Analysis Project California Mental Health Advocates for Children and Youth   May 12, 2011, Monterey, CA Sarah Taylor, PhD</vt:lpstr>
      <vt:lpstr>Project Overview</vt:lpstr>
      <vt:lpstr>Sample Characteristics</vt:lpstr>
      <vt:lpstr>Integration of Knowledge, Skill, and Ability (KSA) Areas: Knowledge</vt:lpstr>
      <vt:lpstr>Integration of Knowledge, Skill, and Ability (KSA) Areas: Skills</vt:lpstr>
      <vt:lpstr>Integration of Knowledge, Skill, and Ability (KSA) Areas: Abilities</vt:lpstr>
      <vt:lpstr>Integration of MHSA Key Themes</vt:lpstr>
      <vt:lpstr>Integration of CalSWEC  MH Curriculum Competencies</vt:lpstr>
      <vt:lpstr>How do syllabi reflect the competencies?</vt:lpstr>
      <vt:lpstr>Assignments</vt:lpstr>
      <vt:lpstr>Innovation</vt:lpstr>
      <vt:lpstr>Conclusion: Strengths</vt:lpstr>
      <vt:lpstr>Conclusion: Areas in Progress</vt:lpstr>
      <vt:lpstr>Conclusion: Areas for Consideration</vt:lpstr>
      <vt:lpstr>Contact Info</vt:lpstr>
      <vt:lpstr>Health Care Reform and Mental Health Workforce Development</vt:lpstr>
      <vt:lpstr>Overview</vt:lpstr>
      <vt:lpstr>Major policy changes under ACA affecting Mental Health </vt:lpstr>
      <vt:lpstr>Major policy changes under ACA cont.</vt:lpstr>
      <vt:lpstr>Major policy changes under ACA cont.</vt:lpstr>
      <vt:lpstr>Major policy changes under ACA cont.</vt:lpstr>
      <vt:lpstr>Care Coordination</vt:lpstr>
      <vt:lpstr>Ethnic &amp; Racial Disparities in Access to Coverage and Care </vt:lpstr>
      <vt:lpstr>Ethnic &amp; Racial Disparities in Access to Coverage and Care</vt:lpstr>
      <vt:lpstr> Funding for Mental Health initiatives </vt:lpstr>
      <vt:lpstr> Funding for Mental Health initiatives </vt:lpstr>
      <vt:lpstr>Professional Development Implications </vt:lpstr>
      <vt:lpstr>Discussion Questions </vt:lpstr>
      <vt:lpstr>CONTACT INFO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Reform and Mental Health Workforce Development</dc:title>
  <dc:creator>Meghan Morris</dc:creator>
  <cp:lastModifiedBy>Gwendolyn Foster</cp:lastModifiedBy>
  <cp:revision>72</cp:revision>
  <dcterms:created xsi:type="dcterms:W3CDTF">2011-04-26T19:28:11Z</dcterms:created>
  <dcterms:modified xsi:type="dcterms:W3CDTF">2013-10-25T01:49:24Z</dcterms:modified>
</cp:coreProperties>
</file>