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28" r:id="rId1"/>
  </p:sldMasterIdLst>
  <p:notesMasterIdLst>
    <p:notesMasterId r:id="rId15"/>
  </p:notesMasterIdLst>
  <p:handoutMasterIdLst>
    <p:handoutMasterId r:id="rId16"/>
  </p:handoutMasterIdLst>
  <p:sldIdLst>
    <p:sldId id="256" r:id="rId2"/>
    <p:sldId id="267" r:id="rId3"/>
    <p:sldId id="268" r:id="rId4"/>
    <p:sldId id="270" r:id="rId5"/>
    <p:sldId id="271" r:id="rId6"/>
    <p:sldId id="269" r:id="rId7"/>
    <p:sldId id="279" r:id="rId8"/>
    <p:sldId id="274" r:id="rId9"/>
    <p:sldId id="275" r:id="rId10"/>
    <p:sldId id="276" r:id="rId11"/>
    <p:sldId id="277" r:id="rId12"/>
    <p:sldId id="280" r:id="rId13"/>
    <p:sldId id="263" r:id="rId14"/>
  </p:sldIdLst>
  <p:sldSz cx="9144000" cy="6858000" type="screen4x3"/>
  <p:notesSz cx="6858000" cy="92964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DA5"/>
    <a:srgbClr val="D14F2A"/>
    <a:srgbClr val="FC8004"/>
    <a:srgbClr val="F07F09"/>
    <a:srgbClr val="B5D47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1282" autoAdjust="0"/>
  </p:normalViewPr>
  <p:slideViewPr>
    <p:cSldViewPr>
      <p:cViewPr>
        <p:scale>
          <a:sx n="62" d="100"/>
          <a:sy n="62" d="100"/>
        </p:scale>
        <p:origin x="-132" y="-180"/>
      </p:cViewPr>
      <p:guideLst>
        <p:guide orient="horz" pos="2160"/>
        <p:guide pos="2880"/>
      </p:guideLst>
    </p:cSldViewPr>
  </p:slideViewPr>
  <p:notesTextViewPr>
    <p:cViewPr>
      <p:scale>
        <a:sx n="1" d="1"/>
        <a:sy n="1" d="1"/>
      </p:scale>
      <p:origin x="0" y="0"/>
    </p:cViewPr>
  </p:notesTextViewPr>
  <p:sorterViewPr>
    <p:cViewPr>
      <p:scale>
        <a:sx n="100" d="100"/>
        <a:sy n="100" d="100"/>
      </p:scale>
      <p:origin x="0" y="13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6513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2"/>
            <a:ext cx="2971800" cy="465137"/>
          </a:xfrm>
          <a:prstGeom prst="rect">
            <a:avLst/>
          </a:prstGeom>
        </p:spPr>
        <p:txBody>
          <a:bodyPr vert="horz" lIns="91440" tIns="45720" rIns="91440" bIns="45720" rtlCol="0"/>
          <a:lstStyle>
            <a:lvl1pPr algn="r">
              <a:defRPr sz="1200"/>
            </a:lvl1pPr>
          </a:lstStyle>
          <a:p>
            <a:fld id="{4E0271FE-3119-422A-B316-3C5E4FD4BD73}" type="datetimeFigureOut">
              <a:rPr lang="en-US" smtClean="0"/>
              <a:t>10/24/2013</a:t>
            </a:fld>
            <a:endParaRPr lang="en-US" dirty="0"/>
          </a:p>
        </p:txBody>
      </p:sp>
      <p:sp>
        <p:nvSpPr>
          <p:cNvPr id="4" name="Footer Placeholder 3"/>
          <p:cNvSpPr>
            <a:spLocks noGrp="1"/>
          </p:cNvSpPr>
          <p:nvPr>
            <p:ph type="ftr" sz="quarter" idx="2"/>
          </p:nvPr>
        </p:nvSpPr>
        <p:spPr>
          <a:xfrm>
            <a:off x="0" y="8829676"/>
            <a:ext cx="2971800" cy="46513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676"/>
            <a:ext cx="2971800" cy="465137"/>
          </a:xfrm>
          <a:prstGeom prst="rect">
            <a:avLst/>
          </a:prstGeom>
        </p:spPr>
        <p:txBody>
          <a:bodyPr vert="horz" lIns="91440" tIns="45720" rIns="91440" bIns="45720" rtlCol="0" anchor="b"/>
          <a:lstStyle>
            <a:lvl1pPr algn="r">
              <a:defRPr sz="1200"/>
            </a:lvl1pPr>
          </a:lstStyle>
          <a:p>
            <a:fld id="{FF9D688F-B7D8-471F-A281-7B8A1DD143FB}" type="slidenum">
              <a:rPr lang="en-US" smtClean="0"/>
              <a:t>‹#›</a:t>
            </a:fld>
            <a:endParaRPr lang="en-US" dirty="0"/>
          </a:p>
        </p:txBody>
      </p:sp>
    </p:spTree>
    <p:extLst>
      <p:ext uri="{BB962C8B-B14F-4D97-AF65-F5344CB8AC3E}">
        <p14:creationId xmlns:p14="http://schemas.microsoft.com/office/powerpoint/2010/main" val="413850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2972421" cy="46513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029" y="2"/>
            <a:ext cx="2972421" cy="465137"/>
          </a:xfrm>
          <a:prstGeom prst="rect">
            <a:avLst/>
          </a:prstGeom>
        </p:spPr>
        <p:txBody>
          <a:bodyPr vert="horz" lIns="91440" tIns="45720" rIns="91440" bIns="45720" rtlCol="0"/>
          <a:lstStyle>
            <a:lvl1pPr algn="r">
              <a:defRPr sz="1200"/>
            </a:lvl1pPr>
          </a:lstStyle>
          <a:p>
            <a:fld id="{665D9FFB-8C80-4605-9B4C-DCD7D9ED7020}" type="datetimeFigureOut">
              <a:rPr lang="en-US" smtClean="0"/>
              <a:t>10/24/2013</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6421" y="4416428"/>
            <a:ext cx="5485159"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829676"/>
            <a:ext cx="2972421" cy="46513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029" y="8829676"/>
            <a:ext cx="2972421" cy="465137"/>
          </a:xfrm>
          <a:prstGeom prst="rect">
            <a:avLst/>
          </a:prstGeom>
        </p:spPr>
        <p:txBody>
          <a:bodyPr vert="horz" lIns="91440" tIns="45720" rIns="91440" bIns="45720" rtlCol="0" anchor="b"/>
          <a:lstStyle>
            <a:lvl1pPr algn="r">
              <a:defRPr sz="1200"/>
            </a:lvl1pPr>
          </a:lstStyle>
          <a:p>
            <a:fld id="{86AE95A3-7610-4B92-BC0C-18E28551C50D}" type="slidenum">
              <a:rPr lang="en-US" smtClean="0"/>
              <a:t>‹#›</a:t>
            </a:fld>
            <a:endParaRPr lang="en-US" dirty="0"/>
          </a:p>
        </p:txBody>
      </p:sp>
    </p:spTree>
    <p:extLst>
      <p:ext uri="{BB962C8B-B14F-4D97-AF65-F5344CB8AC3E}">
        <p14:creationId xmlns:p14="http://schemas.microsoft.com/office/powerpoint/2010/main" val="424897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t>1</a:t>
            </a:fld>
            <a:endParaRPr lang="en-US" dirty="0"/>
          </a:p>
        </p:txBody>
      </p:sp>
    </p:spTree>
    <p:extLst>
      <p:ext uri="{BB962C8B-B14F-4D97-AF65-F5344CB8AC3E}">
        <p14:creationId xmlns:p14="http://schemas.microsoft.com/office/powerpoint/2010/main" val="318135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t>13</a:t>
            </a:fld>
            <a:endParaRPr lang="en-US" dirty="0"/>
          </a:p>
        </p:txBody>
      </p:sp>
    </p:spTree>
    <p:extLst>
      <p:ext uri="{BB962C8B-B14F-4D97-AF65-F5344CB8AC3E}">
        <p14:creationId xmlns:p14="http://schemas.microsoft.com/office/powerpoint/2010/main" val="1656666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3477D92-7D92-4DE2-9F90-5B82F8C5BD4C}" type="datetimeFigureOut">
              <a:rPr lang="en-US" smtClean="0"/>
              <a:t>10/24/2013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2716A60-0FEF-4608-83B2-AE84F07AD593}"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t>10/24/2013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t>10/24/2013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t>10/24/2013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t>10/24/2013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477D92-7D92-4DE2-9F90-5B82F8C5BD4C}" type="datetimeFigureOut">
              <a:rPr lang="en-US" smtClean="0"/>
              <a:t>10/24/2013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716A60-0FEF-4608-83B2-AE84F07AD593}"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477D92-7D92-4DE2-9F90-5B82F8C5BD4C}" type="datetimeFigureOut">
              <a:rPr lang="en-US" smtClean="0"/>
              <a:t>10/24/2013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3477D92-7D92-4DE2-9F90-5B82F8C5BD4C}" type="datetimeFigureOut">
              <a:rPr lang="en-US" smtClean="0"/>
              <a:t>10/24/2013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2716A60-0FEF-4608-83B2-AE84F07AD593}"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3477D92-7D92-4DE2-9F90-5B82F8C5BD4C}" type="datetimeFigureOut">
              <a:rPr lang="en-US" smtClean="0"/>
              <a:t>10/24/2013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3477D92-7D92-4DE2-9F90-5B82F8C5BD4C}" type="datetimeFigureOut">
              <a:rPr lang="en-US" smtClean="0"/>
              <a:t>10/24/2013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3477D92-7D92-4DE2-9F90-5B82F8C5BD4C}" type="datetimeFigureOut">
              <a:rPr lang="en-US" smtClean="0"/>
              <a:t>10/24/2013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2716A60-0FEF-4608-83B2-AE84F07AD593}"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477D92-7D92-4DE2-9F90-5B82F8C5BD4C}" type="datetimeFigureOut">
              <a:rPr lang="en-US" smtClean="0"/>
              <a:t>10/24/2013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2716A60-0FEF-4608-83B2-AE84F07AD59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tandfonline.com/doi/full/10.1080/10437797.2013.79677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gwen77f@berkeley.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1" y="380999"/>
            <a:ext cx="4669033" cy="1005840"/>
          </a:xfrm>
          <a:prstGeom prst="rect">
            <a:avLst/>
          </a:prstGeom>
        </p:spPr>
      </p:pic>
      <p:sp>
        <p:nvSpPr>
          <p:cNvPr id="2" name="TextBox 1"/>
          <p:cNvSpPr txBox="1"/>
          <p:nvPr/>
        </p:nvSpPr>
        <p:spPr>
          <a:xfrm>
            <a:off x="1219200" y="2362200"/>
            <a:ext cx="6858000" cy="369332"/>
          </a:xfrm>
          <a:prstGeom prst="rect">
            <a:avLst/>
          </a:prstGeom>
          <a:noFill/>
        </p:spPr>
        <p:txBody>
          <a:bodyPr wrap="square" rtlCol="0">
            <a:spAutoFit/>
          </a:bodyPr>
          <a:lstStyle/>
          <a:p>
            <a:endParaRPr lang="en-US"/>
          </a:p>
        </p:txBody>
      </p:sp>
      <p:sp>
        <p:nvSpPr>
          <p:cNvPr id="3" name="Rectangle 2"/>
          <p:cNvSpPr/>
          <p:nvPr/>
        </p:nvSpPr>
        <p:spPr>
          <a:xfrm>
            <a:off x="381000" y="1600200"/>
            <a:ext cx="8382000" cy="4339650"/>
          </a:xfrm>
          <a:prstGeom prst="rect">
            <a:avLst/>
          </a:prstGeom>
        </p:spPr>
        <p:txBody>
          <a:bodyPr wrap="square">
            <a:spAutoFit/>
          </a:bodyPr>
          <a:lstStyle/>
          <a:p>
            <a:pPr algn="ctr"/>
            <a:r>
              <a:rPr lang="en-US" sz="4400" b="1" dirty="0">
                <a:latin typeface="Times New Roman" pitchFamily="18" charset="0"/>
                <a:cs typeface="Times New Roman" pitchFamily="18" charset="0"/>
              </a:rPr>
              <a:t>Strengthening Diversity in the Mental Health Workforce: </a:t>
            </a:r>
            <a:endParaRPr lang="en-US" sz="4400" b="1" dirty="0" smtClean="0">
              <a:latin typeface="Times New Roman" pitchFamily="18" charset="0"/>
              <a:cs typeface="Times New Roman" pitchFamily="18" charset="0"/>
            </a:endParaRPr>
          </a:p>
          <a:p>
            <a:pPr algn="ctr"/>
            <a:r>
              <a:rPr lang="en-US" sz="4400" b="1" dirty="0" smtClean="0">
                <a:latin typeface="Times New Roman" pitchFamily="18" charset="0"/>
                <a:cs typeface="Times New Roman" pitchFamily="18" charset="0"/>
              </a:rPr>
              <a:t>A </a:t>
            </a:r>
            <a:r>
              <a:rPr lang="en-US" sz="4400" b="1" dirty="0">
                <a:latin typeface="Times New Roman" pitchFamily="18" charset="0"/>
                <a:cs typeface="Times New Roman" pitchFamily="18" charset="0"/>
              </a:rPr>
              <a:t>Driver for System </a:t>
            </a:r>
            <a:r>
              <a:rPr lang="en-US" sz="4400" b="1" dirty="0" smtClean="0">
                <a:latin typeface="Times New Roman" pitchFamily="18" charset="0"/>
                <a:cs typeface="Times New Roman" pitchFamily="18" charset="0"/>
              </a:rPr>
              <a:t>Change</a:t>
            </a:r>
          </a:p>
          <a:p>
            <a:pPr algn="ctr"/>
            <a:endParaRPr lang="en-US" sz="1600" b="1" dirty="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7</a:t>
            </a:r>
            <a:r>
              <a:rPr lang="en-US" sz="2800" b="1" baseline="30000" dirty="0" smtClean="0">
                <a:latin typeface="Times New Roman" pitchFamily="18" charset="0"/>
                <a:cs typeface="Times New Roman" pitchFamily="18" charset="0"/>
              </a:rPr>
              <a:t>th</a:t>
            </a:r>
            <a:r>
              <a:rPr lang="en-US" sz="2800" b="1" dirty="0" smtClean="0">
                <a:latin typeface="Times New Roman" pitchFamily="18" charset="0"/>
                <a:cs typeface="Times New Roman" pitchFamily="18" charset="0"/>
              </a:rPr>
              <a:t> International Conference on Social Work</a:t>
            </a:r>
          </a:p>
          <a:p>
            <a:pPr algn="ctr"/>
            <a:r>
              <a:rPr lang="en-US" sz="2800" b="1" dirty="0" smtClean="0">
                <a:latin typeface="Times New Roman" pitchFamily="18" charset="0"/>
                <a:cs typeface="Times New Roman" pitchFamily="18" charset="0"/>
              </a:rPr>
              <a:t>Los Angeles</a:t>
            </a:r>
          </a:p>
          <a:p>
            <a:pPr algn="ctr"/>
            <a:r>
              <a:rPr lang="en-US" sz="2800" b="1" dirty="0" smtClean="0">
                <a:latin typeface="Times New Roman" pitchFamily="18" charset="0"/>
                <a:cs typeface="Times New Roman" pitchFamily="18" charset="0"/>
              </a:rPr>
              <a:t>June 24, 2013</a:t>
            </a:r>
          </a:p>
          <a:p>
            <a:pPr algn="ctr"/>
            <a:r>
              <a:rPr lang="en-US" sz="4400" b="1"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316216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418516" y="245110"/>
            <a:ext cx="84593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700" dirty="0" smtClean="0">
                <a:effectLst>
                  <a:outerShdw blurRad="38100" dist="38100" dir="2700000" algn="tl">
                    <a:srgbClr val="000000">
                      <a:alpha val="43137"/>
                    </a:srgbClr>
                  </a:outerShdw>
                </a:effectLst>
                <a:latin typeface="Times New Roman" pitchFamily="18" charset="0"/>
              </a:rPr>
              <a:t>FINDINGS (Glimmers of System Change)</a:t>
            </a:r>
            <a:r>
              <a:rPr lang="en-US" sz="4000" b="1" dirty="0" smtClean="0">
                <a:latin typeface="Times New Roman" pitchFamily="18" charset="0"/>
              </a:rPr>
              <a:t> </a:t>
            </a:r>
            <a:endParaRPr lang="en-US" sz="4000" dirty="0">
              <a:latin typeface="Times New Roman" pitchFamily="18" charset="0"/>
            </a:endParaRPr>
          </a:p>
        </p:txBody>
      </p:sp>
      <p:sp>
        <p:nvSpPr>
          <p:cNvPr id="20483" name="Rectangle 2"/>
          <p:cNvSpPr>
            <a:spLocks noChangeArrowheads="1"/>
          </p:cNvSpPr>
          <p:nvPr/>
        </p:nvSpPr>
        <p:spPr bwMode="auto">
          <a:xfrm>
            <a:off x="152400" y="952996"/>
            <a:ext cx="8991600"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80000"/>
              </a:lnSpc>
              <a:buFont typeface="Wingdings" pitchFamily="2" charset="2"/>
              <a:buChar char="§"/>
            </a:pPr>
            <a:r>
              <a:rPr lang="en-US" sz="2400" b="1" dirty="0">
                <a:latin typeface="Times New Roman" pitchFamily="18" charset="0"/>
              </a:rPr>
              <a:t>The program contributes to the diversity of the mental health workforce.</a:t>
            </a:r>
          </a:p>
          <a:p>
            <a:pPr marL="800100" lvl="1" indent="-342900">
              <a:lnSpc>
                <a:spcPct val="80000"/>
              </a:lnSpc>
              <a:buFont typeface="Wingdings" pitchFamily="2" charset="2"/>
              <a:buChar char="Ø"/>
            </a:pPr>
            <a:r>
              <a:rPr lang="en-US" sz="2400" dirty="0" smtClean="0">
                <a:latin typeface="Times New Roman" pitchFamily="18" charset="0"/>
              </a:rPr>
              <a:t>66% </a:t>
            </a:r>
            <a:r>
              <a:rPr lang="en-US" sz="2400" dirty="0">
                <a:latin typeface="Times New Roman" pitchFamily="18" charset="0"/>
              </a:rPr>
              <a:t>of the 2005 – </a:t>
            </a:r>
            <a:r>
              <a:rPr lang="en-US" sz="2400" dirty="0" smtClean="0">
                <a:latin typeface="Times New Roman" pitchFamily="18" charset="0"/>
              </a:rPr>
              <a:t>2012 </a:t>
            </a:r>
            <a:r>
              <a:rPr lang="en-US" sz="2400" dirty="0">
                <a:latin typeface="Times New Roman" pitchFamily="18" charset="0"/>
              </a:rPr>
              <a:t>cohorts </a:t>
            </a:r>
            <a:r>
              <a:rPr lang="en-US" sz="2400" dirty="0" smtClean="0">
                <a:latin typeface="Times New Roman" pitchFamily="18" charset="0"/>
              </a:rPr>
              <a:t>belong to ethnic minorities; Latino students comprise </a:t>
            </a:r>
            <a:r>
              <a:rPr lang="en-US" sz="2400" dirty="0">
                <a:latin typeface="Times New Roman" pitchFamily="18" charset="0"/>
              </a:rPr>
              <a:t>the largest </a:t>
            </a:r>
            <a:r>
              <a:rPr lang="en-US" sz="2400" dirty="0" smtClean="0">
                <a:latin typeface="Times New Roman" pitchFamily="18" charset="0"/>
              </a:rPr>
              <a:t>population (31%)</a:t>
            </a:r>
            <a:endParaRPr lang="en-US" sz="2400" dirty="0">
              <a:latin typeface="Times New Roman" pitchFamily="18" charset="0"/>
            </a:endParaRPr>
          </a:p>
          <a:p>
            <a:pPr marL="800100" lvl="1" indent="-342900">
              <a:lnSpc>
                <a:spcPct val="80000"/>
              </a:lnSpc>
              <a:buFont typeface="Wingdings" pitchFamily="2" charset="2"/>
              <a:buChar char="Ø"/>
            </a:pPr>
            <a:endParaRPr lang="en-US" sz="2400" dirty="0">
              <a:latin typeface="Times New Roman" pitchFamily="18" charset="0"/>
            </a:endParaRPr>
          </a:p>
          <a:p>
            <a:pPr marL="800100" lvl="1" indent="-342900">
              <a:lnSpc>
                <a:spcPct val="80000"/>
              </a:lnSpc>
              <a:buFont typeface="Wingdings" pitchFamily="2" charset="2"/>
              <a:buChar char="Ø"/>
            </a:pPr>
            <a:r>
              <a:rPr lang="en-US" sz="2400" dirty="0">
                <a:latin typeface="Times New Roman" pitchFamily="18" charset="0"/>
              </a:rPr>
              <a:t>57% of the cohorts speak at least one language in addition to English;  Spanish is spoken most often.</a:t>
            </a:r>
          </a:p>
          <a:p>
            <a:pPr>
              <a:lnSpc>
                <a:spcPct val="80000"/>
              </a:lnSpc>
            </a:pPr>
            <a:endParaRPr lang="en-US" sz="2400" dirty="0">
              <a:latin typeface="Times New Roman" pitchFamily="18" charset="0"/>
            </a:endParaRPr>
          </a:p>
          <a:p>
            <a:pPr>
              <a:lnSpc>
                <a:spcPct val="80000"/>
              </a:lnSpc>
            </a:pPr>
            <a:r>
              <a:rPr lang="en-US" sz="2400" b="1" dirty="0">
                <a:latin typeface="Times New Roman" pitchFamily="18" charset="0"/>
              </a:rPr>
              <a:t>Graduates are meeting their payback obligations</a:t>
            </a:r>
          </a:p>
          <a:p>
            <a:pPr marL="800100" lvl="1" indent="-342900">
              <a:lnSpc>
                <a:spcPct val="80000"/>
              </a:lnSpc>
              <a:buFont typeface="Wingdings" pitchFamily="2" charset="2"/>
              <a:buChar char="Ø"/>
            </a:pPr>
            <a:r>
              <a:rPr lang="en-US" sz="2400" dirty="0">
                <a:latin typeface="Times New Roman" pitchFamily="18" charset="0"/>
              </a:rPr>
              <a:t>92% of the graduates of the 2005-08 cohorts completed their employment obligations; 55% worked in county-operated mental health agencies, and 45% worked in contract agencies.</a:t>
            </a:r>
          </a:p>
          <a:p>
            <a:pPr>
              <a:lnSpc>
                <a:spcPct val="80000"/>
              </a:lnSpc>
            </a:pPr>
            <a:endParaRPr lang="en-US" sz="2400" dirty="0">
              <a:latin typeface="Times New Roman" pitchFamily="18" charset="0"/>
            </a:endParaRPr>
          </a:p>
          <a:p>
            <a:pPr>
              <a:lnSpc>
                <a:spcPct val="80000"/>
              </a:lnSpc>
            </a:pPr>
            <a:r>
              <a:rPr lang="en-US" sz="2400" b="1" dirty="0">
                <a:latin typeface="Times New Roman" pitchFamily="18" charset="0"/>
              </a:rPr>
              <a:t>Graduates are continuing their careers in public mental health.</a:t>
            </a:r>
          </a:p>
          <a:p>
            <a:pPr marL="800100" lvl="1" indent="-342900">
              <a:lnSpc>
                <a:spcPct val="80000"/>
              </a:lnSpc>
              <a:buFont typeface="Wingdings" pitchFamily="2" charset="2"/>
              <a:buChar char="Ø"/>
            </a:pPr>
            <a:r>
              <a:rPr lang="en-US" sz="2400" dirty="0" smtClean="0">
                <a:latin typeface="Times New Roman" pitchFamily="18" charset="0"/>
              </a:rPr>
              <a:t>69</a:t>
            </a:r>
            <a:r>
              <a:rPr lang="en-US" sz="2400" dirty="0">
                <a:latin typeface="Times New Roman" pitchFamily="18" charset="0"/>
              </a:rPr>
              <a:t>% of the 2006-08 cohorts were still at their payback agency in 2010.</a:t>
            </a:r>
          </a:p>
          <a:p>
            <a:pPr marL="800100" lvl="1" indent="-342900">
              <a:lnSpc>
                <a:spcPct val="80000"/>
              </a:lnSpc>
              <a:buFont typeface="Wingdings" pitchFamily="2" charset="2"/>
              <a:buChar char="Ø"/>
            </a:pPr>
            <a:r>
              <a:rPr lang="en-US" sz="2400" dirty="0">
                <a:latin typeface="Times New Roman" pitchFamily="18" charset="0"/>
              </a:rPr>
              <a:t>53% were in county agencies and 47% were employed in contract agencies.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1676400" y="304800"/>
            <a:ext cx="5334000"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700" dirty="0" smtClean="0">
                <a:effectLst>
                  <a:outerShdw blurRad="38100" dist="38100" dir="2700000" algn="tl">
                    <a:srgbClr val="000000">
                      <a:alpha val="43137"/>
                    </a:srgbClr>
                  </a:outerShdw>
                </a:effectLst>
                <a:latin typeface="Times New Roman" pitchFamily="18" charset="0"/>
              </a:rPr>
              <a:t>FINDINGS (Continued…)</a:t>
            </a:r>
            <a:endParaRPr lang="en-US" sz="3700" dirty="0">
              <a:effectLst>
                <a:outerShdw blurRad="38100" dist="38100" dir="2700000" algn="tl">
                  <a:srgbClr val="000000">
                    <a:alpha val="43137"/>
                  </a:srgbClr>
                </a:outerShdw>
              </a:effectLst>
              <a:latin typeface="Times New Roman" pitchFamily="18" charset="0"/>
            </a:endParaRPr>
          </a:p>
        </p:txBody>
      </p:sp>
      <p:sp>
        <p:nvSpPr>
          <p:cNvPr id="21507" name="Rectangle 2"/>
          <p:cNvSpPr>
            <a:spLocks noChangeArrowheads="1"/>
          </p:cNvSpPr>
          <p:nvPr/>
        </p:nvSpPr>
        <p:spPr bwMode="auto">
          <a:xfrm>
            <a:off x="304800" y="1143000"/>
            <a:ext cx="86868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80000"/>
              </a:lnSpc>
            </a:pPr>
            <a:r>
              <a:rPr lang="en-US" sz="2000" b="1" dirty="0">
                <a:latin typeface="Times New Roman" pitchFamily="18" charset="0"/>
              </a:rPr>
              <a:t>Curricula in schools of social work are changing to address mental health competencies</a:t>
            </a:r>
          </a:p>
          <a:p>
            <a:pPr marL="800100" lvl="1" indent="-342900">
              <a:lnSpc>
                <a:spcPct val="80000"/>
              </a:lnSpc>
              <a:buFont typeface="Wingdings" pitchFamily="2" charset="2"/>
              <a:buChar char="Ø"/>
            </a:pPr>
            <a:r>
              <a:rPr lang="en-US" sz="2000" dirty="0" smtClean="0">
                <a:latin typeface="Times New Roman" pitchFamily="18" charset="0"/>
              </a:rPr>
              <a:t>Competencies are “woven” into foundation and advanced courses;</a:t>
            </a:r>
          </a:p>
          <a:p>
            <a:pPr marL="800100" lvl="1" indent="-342900">
              <a:lnSpc>
                <a:spcPct val="80000"/>
              </a:lnSpc>
              <a:buFont typeface="Wingdings" pitchFamily="2" charset="2"/>
              <a:buChar char="Ø"/>
            </a:pPr>
            <a:r>
              <a:rPr lang="en-US" sz="2000" dirty="0" smtClean="0">
                <a:latin typeface="Times New Roman" pitchFamily="18" charset="0"/>
              </a:rPr>
              <a:t>Many schools build student field learning contracts around competencies</a:t>
            </a:r>
          </a:p>
          <a:p>
            <a:pPr>
              <a:lnSpc>
                <a:spcPct val="80000"/>
              </a:lnSpc>
            </a:pPr>
            <a:r>
              <a:rPr lang="en-US" sz="2000" dirty="0" smtClean="0">
                <a:latin typeface="Times New Roman" pitchFamily="18" charset="0"/>
              </a:rPr>
              <a:t> 	</a:t>
            </a:r>
            <a:endParaRPr lang="en-US" sz="2000" dirty="0">
              <a:latin typeface="Times New Roman" pitchFamily="18" charset="0"/>
            </a:endParaRPr>
          </a:p>
          <a:p>
            <a:pPr>
              <a:lnSpc>
                <a:spcPct val="80000"/>
              </a:lnSpc>
            </a:pPr>
            <a:r>
              <a:rPr lang="en-US" sz="2000" b="1" dirty="0">
                <a:latin typeface="Times New Roman" pitchFamily="18" charset="0"/>
              </a:rPr>
              <a:t>Schools are creating pathways for greater collaboration among faculty and with </a:t>
            </a:r>
            <a:r>
              <a:rPr lang="en-US" sz="2000" b="1" dirty="0" smtClean="0">
                <a:latin typeface="Times New Roman" pitchFamily="18" charset="0"/>
              </a:rPr>
              <a:t>agencies</a:t>
            </a:r>
          </a:p>
          <a:p>
            <a:pPr marL="800100" lvl="1" indent="-342900">
              <a:lnSpc>
                <a:spcPct val="80000"/>
              </a:lnSpc>
              <a:buFont typeface="Wingdings" pitchFamily="2" charset="2"/>
              <a:buChar char="Ø"/>
            </a:pPr>
            <a:r>
              <a:rPr lang="en-US" sz="2000" dirty="0" smtClean="0">
                <a:latin typeface="Times New Roman" pitchFamily="18" charset="0"/>
              </a:rPr>
              <a:t>Schools </a:t>
            </a:r>
            <a:r>
              <a:rPr lang="en-US" sz="2000" dirty="0">
                <a:latin typeface="Times New Roman" pitchFamily="18" charset="0"/>
              </a:rPr>
              <a:t>have developed specialized seminar courses for MH </a:t>
            </a:r>
            <a:r>
              <a:rPr lang="en-US" sz="2000" dirty="0" smtClean="0">
                <a:latin typeface="Times New Roman" pitchFamily="18" charset="0"/>
              </a:rPr>
              <a:t>P stipend </a:t>
            </a:r>
            <a:r>
              <a:rPr lang="en-US" sz="2000" dirty="0">
                <a:latin typeface="Times New Roman" pitchFamily="18" charset="0"/>
              </a:rPr>
              <a:t>students, </a:t>
            </a:r>
          </a:p>
          <a:p>
            <a:pPr marL="800100" lvl="1" indent="-342900">
              <a:lnSpc>
                <a:spcPct val="80000"/>
              </a:lnSpc>
              <a:buFont typeface="Wingdings" pitchFamily="2" charset="2"/>
              <a:buChar char="Ø"/>
            </a:pPr>
            <a:r>
              <a:rPr lang="en-US" sz="2000" dirty="0" smtClean="0">
                <a:latin typeface="Times New Roman" pitchFamily="18" charset="0"/>
              </a:rPr>
              <a:t>MHP Project Coordinators are involved in </a:t>
            </a:r>
            <a:r>
              <a:rPr lang="en-US" sz="2000" dirty="0">
                <a:latin typeface="Times New Roman" pitchFamily="18" charset="0"/>
              </a:rPr>
              <a:t>their school/department curriculum </a:t>
            </a:r>
            <a:r>
              <a:rPr lang="en-US" sz="2000" dirty="0" smtClean="0">
                <a:latin typeface="Times New Roman" pitchFamily="18" charset="0"/>
              </a:rPr>
              <a:t>committees </a:t>
            </a:r>
          </a:p>
          <a:p>
            <a:pPr marL="800100" lvl="1" indent="-342900">
              <a:lnSpc>
                <a:spcPct val="80000"/>
              </a:lnSpc>
              <a:buFont typeface="Wingdings" pitchFamily="2" charset="2"/>
              <a:buChar char="Ø"/>
            </a:pPr>
            <a:r>
              <a:rPr lang="en-US" sz="2000" dirty="0" smtClean="0">
                <a:latin typeface="Times New Roman" pitchFamily="18" charset="0"/>
              </a:rPr>
              <a:t>PCs and Deans/Directors are increasingly interacting </a:t>
            </a:r>
            <a:r>
              <a:rPr lang="en-US" sz="2000" dirty="0">
                <a:latin typeface="Times New Roman" pitchFamily="18" charset="0"/>
              </a:rPr>
              <a:t>with local </a:t>
            </a:r>
            <a:r>
              <a:rPr lang="en-US" sz="2000" dirty="0" smtClean="0">
                <a:latin typeface="Times New Roman" pitchFamily="18" charset="0"/>
              </a:rPr>
              <a:t>behavioral health agencies in their areas, and with statewide commissions..</a:t>
            </a:r>
            <a:endParaRPr lang="en-US" sz="2000" dirty="0">
              <a:latin typeface="Times New Roman" pitchFamily="18" charset="0"/>
            </a:endParaRPr>
          </a:p>
          <a:p>
            <a:pPr>
              <a:lnSpc>
                <a:spcPct val="30000"/>
              </a:lnSpc>
            </a:pPr>
            <a:endParaRPr lang="en-US" sz="2000" dirty="0">
              <a:latin typeface="Times New Roman" pitchFamily="18" charset="0"/>
            </a:endParaRPr>
          </a:p>
          <a:p>
            <a:pPr>
              <a:lnSpc>
                <a:spcPct val="80000"/>
              </a:lnSpc>
            </a:pPr>
            <a:r>
              <a:rPr lang="en-US" sz="2000" b="1" dirty="0" smtClean="0">
                <a:latin typeface="Times New Roman" pitchFamily="18" charset="0"/>
              </a:rPr>
              <a:t>A 2011 study by Loma Linda University explored how satisfied  graduates, faculty, and </a:t>
            </a:r>
            <a:r>
              <a:rPr lang="en-US" sz="2000" b="1" dirty="0">
                <a:latin typeface="Times New Roman" pitchFamily="18" charset="0"/>
              </a:rPr>
              <a:t> </a:t>
            </a:r>
            <a:r>
              <a:rPr lang="en-US" sz="2000" b="1" dirty="0" smtClean="0">
                <a:latin typeface="Times New Roman" pitchFamily="18" charset="0"/>
              </a:rPr>
              <a:t>employing agency supervisors felt about the  preparation  graduates received in school for working in the behavioral health field. </a:t>
            </a:r>
          </a:p>
          <a:p>
            <a:pPr>
              <a:lnSpc>
                <a:spcPct val="80000"/>
              </a:lnSpc>
            </a:pPr>
            <a:r>
              <a:rPr lang="en-US" sz="2000" dirty="0" smtClean="0">
                <a:latin typeface="Times New Roman" pitchFamily="18" charset="0"/>
              </a:rPr>
              <a:t>Findings </a:t>
            </a:r>
            <a:r>
              <a:rPr lang="en-US" sz="2000" dirty="0">
                <a:latin typeface="Times New Roman" pitchFamily="18" charset="0"/>
              </a:rPr>
              <a:t>indicate that graduates are satisfied overall with their  </a:t>
            </a:r>
            <a:r>
              <a:rPr lang="en-US" sz="2000" dirty="0" smtClean="0">
                <a:latin typeface="Times New Roman" pitchFamily="18" charset="0"/>
              </a:rPr>
              <a:t>educational </a:t>
            </a:r>
            <a:r>
              <a:rPr lang="en-US" sz="2000" dirty="0">
                <a:latin typeface="Times New Roman" pitchFamily="18" charset="0"/>
              </a:rPr>
              <a:t>preparation for </a:t>
            </a:r>
            <a:r>
              <a:rPr lang="en-US" sz="2000" dirty="0" smtClean="0">
                <a:latin typeface="Times New Roman" pitchFamily="18" charset="0"/>
              </a:rPr>
              <a:t>jobs, </a:t>
            </a:r>
            <a:r>
              <a:rPr lang="en-US" sz="2000" i="1" dirty="0" smtClean="0">
                <a:latin typeface="Times New Roman" pitchFamily="18" charset="0"/>
              </a:rPr>
              <a:t>and </a:t>
            </a:r>
            <a:r>
              <a:rPr lang="en-US" sz="2000" dirty="0" smtClean="0">
                <a:latin typeface="Times New Roman" pitchFamily="18" charset="0"/>
              </a:rPr>
              <a:t>that schools </a:t>
            </a:r>
            <a:r>
              <a:rPr lang="en-US" sz="2000" dirty="0">
                <a:latin typeface="Times New Roman" pitchFamily="18" charset="0"/>
              </a:rPr>
              <a:t>need to address some critical gaps (e.g. </a:t>
            </a:r>
            <a:r>
              <a:rPr lang="en-US" sz="2000" dirty="0" smtClean="0">
                <a:latin typeface="Times New Roman" pitchFamily="18" charset="0"/>
              </a:rPr>
              <a:t>evidence-based practice, documentation</a:t>
            </a:r>
            <a:r>
              <a:rPr lang="en-US" sz="2000" dirty="0">
                <a:latin typeface="Times New Roman" pitchFamily="18" charset="0"/>
              </a:rPr>
              <a:t>, evaluation research).</a:t>
            </a:r>
          </a:p>
          <a:p>
            <a:pPr>
              <a:lnSpc>
                <a:spcPct val="80000"/>
              </a:lnSpc>
            </a:pP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Foster, G., Morris, M., Sirojudin, S.  </a:t>
            </a:r>
            <a:r>
              <a:rPr lang="en-US" i="1" dirty="0" smtClean="0"/>
              <a:t>Mental </a:t>
            </a:r>
            <a:r>
              <a:rPr lang="en-US" i="1" dirty="0"/>
              <a:t>Health Workforce Change Through Social Work Education: A California </a:t>
            </a:r>
            <a:r>
              <a:rPr lang="en-US" i="1" dirty="0" smtClean="0"/>
              <a:t>Case Study. (</a:t>
            </a:r>
            <a:r>
              <a:rPr lang="en-US" dirty="0" smtClean="0"/>
              <a:t>2013)</a:t>
            </a:r>
            <a:r>
              <a:rPr lang="en-US" i="1" dirty="0" smtClean="0"/>
              <a:t/>
            </a:r>
            <a:br>
              <a:rPr lang="en-US" i="1" dirty="0" smtClean="0"/>
            </a:br>
            <a:r>
              <a:rPr lang="en-US" dirty="0" smtClean="0"/>
              <a:t>Journal of Social Work Education, 49 (3)</a:t>
            </a:r>
            <a:endParaRPr lang="en-US" dirty="0"/>
          </a:p>
          <a:p>
            <a:r>
              <a:rPr lang="en-US" dirty="0" smtClean="0"/>
              <a:t>at</a:t>
            </a:r>
            <a:r>
              <a:rPr lang="en-US" dirty="0"/>
              <a:t>: </a:t>
            </a:r>
            <a:r>
              <a:rPr lang="en-US" dirty="0">
                <a:hlinkClick r:id="rId2"/>
              </a:rPr>
              <a:t>http://www.tandfonline.com/doi/full/10.1080/10437797.2013.796771</a:t>
            </a:r>
            <a:endParaRPr lang="en-US" dirty="0"/>
          </a:p>
        </p:txBody>
      </p:sp>
      <p:sp>
        <p:nvSpPr>
          <p:cNvPr id="3" name="Title 2"/>
          <p:cNvSpPr>
            <a:spLocks noGrp="1"/>
          </p:cNvSpPr>
          <p:nvPr>
            <p:ph type="title"/>
          </p:nvPr>
        </p:nvSpPr>
        <p:spPr/>
        <p:txBody>
          <a:bodyPr>
            <a:normAutofit/>
          </a:bodyPr>
          <a:lstStyle/>
          <a:p>
            <a:pPr algn="ctr"/>
            <a:r>
              <a:rPr lang="en-US" b="0" dirty="0" smtClean="0">
                <a:effectLst/>
              </a:rPr>
              <a:t>New Article</a:t>
            </a:r>
            <a:endParaRPr lang="en-US" dirty="0"/>
          </a:p>
        </p:txBody>
      </p:sp>
    </p:spTree>
    <p:extLst>
      <p:ext uri="{BB962C8B-B14F-4D97-AF65-F5344CB8AC3E}">
        <p14:creationId xmlns:p14="http://schemas.microsoft.com/office/powerpoint/2010/main" val="1994466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05000"/>
            <a:ext cx="7467600" cy="3927629"/>
          </a:xfrm>
        </p:spPr>
        <p:txBody>
          <a:bodyPr>
            <a:normAutofit/>
          </a:bodyPr>
          <a:lstStyle/>
          <a:p>
            <a:pPr algn="ctr"/>
            <a:r>
              <a:rPr lang="en-US" sz="3200" b="1" dirty="0" smtClean="0">
                <a:latin typeface="Times New Roman" pitchFamily="18" charset="0"/>
                <a:cs typeface="Times New Roman" pitchFamily="18" charset="0"/>
              </a:rPr>
              <a:t>Gwen Foster, MSW</a:t>
            </a:r>
          </a:p>
          <a:p>
            <a:pPr algn="ctr"/>
            <a:r>
              <a:rPr lang="en-US" sz="3200" b="1" dirty="0" smtClean="0">
                <a:latin typeface="Times New Roman" pitchFamily="18" charset="0"/>
                <a:cs typeface="Times New Roman" pitchFamily="18" charset="0"/>
              </a:rPr>
              <a:t>Director, Mental Health Program</a:t>
            </a:r>
          </a:p>
          <a:p>
            <a:pPr algn="ctr"/>
            <a:r>
              <a:rPr lang="en-US" sz="3200" b="1" dirty="0" smtClean="0">
                <a:latin typeface="Times New Roman" pitchFamily="18" charset="0"/>
                <a:cs typeface="Times New Roman" pitchFamily="18" charset="0"/>
              </a:rPr>
              <a:t>CalSWEC</a:t>
            </a:r>
          </a:p>
          <a:p>
            <a:pPr algn="ctr"/>
            <a:r>
              <a:rPr lang="en-US" sz="3200" b="1" dirty="0" smtClean="0">
                <a:latin typeface="Times New Roman" pitchFamily="18" charset="0"/>
                <a:cs typeface="Times New Roman" pitchFamily="18" charset="0"/>
                <a:hlinkClick r:id="rId3"/>
              </a:rPr>
              <a:t>gwen77f@berkeley.edu</a:t>
            </a:r>
            <a:endParaRPr lang="en-US" sz="3200" b="1" dirty="0" smtClean="0">
              <a:latin typeface="Times New Roman" pitchFamily="18" charset="0"/>
              <a:cs typeface="Times New Roman" pitchFamily="18" charset="0"/>
            </a:endParaRPr>
          </a:p>
          <a:p>
            <a:pPr algn="ctr"/>
            <a:r>
              <a:rPr lang="en-US" sz="3200" b="1" dirty="0" smtClean="0">
                <a:latin typeface="Times New Roman" pitchFamily="18" charset="0"/>
                <a:cs typeface="Times New Roman" pitchFamily="18" charset="0"/>
              </a:rPr>
              <a:t>510 643-9086</a:t>
            </a:r>
          </a:p>
          <a:p>
            <a:pPr algn="ctr"/>
            <a:endParaRPr lang="en-US" sz="3200" b="1" dirty="0">
              <a:latin typeface="Times New Roman" pitchFamily="18" charset="0"/>
              <a:cs typeface="Times New Roman" pitchFamily="18" charset="0"/>
            </a:endParaRPr>
          </a:p>
          <a:p>
            <a:pPr marL="109728" indent="0">
              <a:buNone/>
            </a:pPr>
            <a:r>
              <a:rPr lang="en-US" sz="3200" b="1" i="1" dirty="0" smtClean="0">
                <a:latin typeface="Times New Roman" pitchFamily="18" charset="0"/>
                <a:cs typeface="Times New Roman" pitchFamily="18" charset="0"/>
              </a:rPr>
              <a:t>Thank You!</a:t>
            </a:r>
          </a:p>
          <a:p>
            <a:pPr marL="109728" indent="0" algn="ctr">
              <a:buNone/>
            </a:pPr>
            <a:endParaRPr lang="en-US" dirty="0"/>
          </a:p>
        </p:txBody>
      </p:sp>
      <p:sp>
        <p:nvSpPr>
          <p:cNvPr id="2" name="Title 1"/>
          <p:cNvSpPr>
            <a:spLocks noGrp="1"/>
          </p:cNvSpPr>
          <p:nvPr>
            <p:ph type="title"/>
          </p:nvPr>
        </p:nvSpPr>
        <p:spPr>
          <a:xfrm>
            <a:off x="762000" y="609600"/>
            <a:ext cx="7329544" cy="724936"/>
          </a:xfrm>
        </p:spPr>
        <p:txBody>
          <a:bodyPr>
            <a:normAutofit/>
          </a:bodyPr>
          <a:lstStyle/>
          <a:p>
            <a:pPr algn="ctr"/>
            <a:r>
              <a:rPr lang="en-US" sz="3600" b="1" dirty="0" smtClean="0">
                <a:solidFill>
                  <a:srgbClr val="F07F09"/>
                </a:solidFill>
                <a:effectLst/>
                <a:latin typeface="Arial" pitchFamily="34" charset="0"/>
                <a:cs typeface="Arial" pitchFamily="34" charset="0"/>
              </a:rPr>
              <a:t>CONTACT INFORMATION</a:t>
            </a:r>
            <a:endParaRPr lang="en-US" sz="3600" b="1" dirty="0">
              <a:solidFill>
                <a:srgbClr val="F07F09"/>
              </a:solidFill>
              <a:effectLst/>
              <a:latin typeface="Arial" pitchFamily="34" charset="0"/>
              <a:cs typeface="Arial"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1" y="5638800"/>
            <a:ext cx="1034814" cy="1005840"/>
          </a:xfrm>
          <a:prstGeom prst="rect">
            <a:avLst/>
          </a:prstGeom>
        </p:spPr>
      </p:pic>
    </p:spTree>
    <p:extLst>
      <p:ext uri="{BB962C8B-B14F-4D97-AF65-F5344CB8AC3E}">
        <p14:creationId xmlns:p14="http://schemas.microsoft.com/office/powerpoint/2010/main" val="3829029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09600" y="228600"/>
            <a:ext cx="7772400" cy="1470025"/>
          </a:xfrm>
        </p:spPr>
        <p:txBody>
          <a:bodyPr/>
          <a:lstStyle/>
          <a:p>
            <a:pPr algn="ctr" eaLnBrk="1" hangingPunct="1"/>
            <a:r>
              <a:rPr lang="en-US" sz="4000" dirty="0" smtClean="0">
                <a:latin typeface="Times New Roman" pitchFamily="18" charset="0"/>
                <a:cs typeface="Times New Roman" pitchFamily="18" charset="0"/>
              </a:rPr>
              <a:t>California Social Work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Education Center</a:t>
            </a:r>
            <a:r>
              <a:rPr lang="en-US" dirty="0" smtClean="0">
                <a:latin typeface="Times New Roman" pitchFamily="18" charset="0"/>
                <a:cs typeface="Times New Roman" pitchFamily="18" charset="0"/>
              </a:rPr>
              <a:t> </a:t>
            </a:r>
          </a:p>
        </p:txBody>
      </p:sp>
      <p:sp>
        <p:nvSpPr>
          <p:cNvPr id="3075" name="Subtitle 2"/>
          <p:cNvSpPr>
            <a:spLocks noGrp="1"/>
          </p:cNvSpPr>
          <p:nvPr>
            <p:ph type="subTitle" idx="1"/>
          </p:nvPr>
        </p:nvSpPr>
        <p:spPr>
          <a:xfrm>
            <a:off x="609600" y="1676400"/>
            <a:ext cx="7772400" cy="1752600"/>
          </a:xfrm>
        </p:spPr>
        <p:txBody>
          <a:bodyPr/>
          <a:lstStyle/>
          <a:p>
            <a:pPr marL="914400" indent="-914400" algn="l" eaLnBrk="1" hangingPunct="1">
              <a:lnSpc>
                <a:spcPct val="80000"/>
              </a:lnSpc>
            </a:pPr>
            <a:r>
              <a:rPr lang="en-US" sz="2400" b="1" dirty="0" smtClean="0">
                <a:solidFill>
                  <a:schemeClr val="tx1"/>
                </a:solidFill>
                <a:latin typeface="Times New Roman" pitchFamily="18" charset="0"/>
                <a:cs typeface="Times New Roman" pitchFamily="18" charset="0"/>
              </a:rPr>
              <a:t>1991 - </a:t>
            </a:r>
            <a:r>
              <a:rPr lang="en-US" sz="2400" dirty="0" smtClean="0">
                <a:solidFill>
                  <a:schemeClr val="tx1"/>
                </a:solidFill>
                <a:latin typeface="Times New Roman" pitchFamily="18" charset="0"/>
                <a:cs typeface="Times New Roman" pitchFamily="18" charset="0"/>
              </a:rPr>
              <a:t>California Social Work Education Center started at UC Berkeley School of Social Welfare, to strengthen the child welfare workforce with funding from Title IV-E Federal, State DSS, and matching funds from participating universities.</a:t>
            </a:r>
          </a:p>
          <a:p>
            <a:pPr eaLnBrk="1" hangingPunct="1">
              <a:lnSpc>
                <a:spcPct val="80000"/>
              </a:lnSpc>
            </a:pPr>
            <a:endParaRPr lang="en-US" b="1" dirty="0" smtClean="0">
              <a:solidFill>
                <a:srgbClr val="FFFFFF"/>
              </a:solidFill>
            </a:endParaRPr>
          </a:p>
          <a:p>
            <a:pPr algn="l" eaLnBrk="1" hangingPunct="1">
              <a:lnSpc>
                <a:spcPct val="80000"/>
              </a:lnSpc>
            </a:pPr>
            <a:endParaRPr lang="en-US" b="1" dirty="0" smtClean="0">
              <a:solidFill>
                <a:srgbClr val="FFFFFF"/>
              </a:solidFill>
            </a:endParaRPr>
          </a:p>
          <a:p>
            <a:pPr eaLnBrk="1" hangingPunct="1">
              <a:lnSpc>
                <a:spcPct val="80000"/>
              </a:lnSpc>
              <a:spcBef>
                <a:spcPct val="0"/>
              </a:spcBef>
            </a:pPr>
            <a:endParaRPr lang="en-US" b="1" dirty="0" smtClean="0">
              <a:solidFill>
                <a:srgbClr val="FFFFFF"/>
              </a:solidFill>
            </a:endParaRPr>
          </a:p>
          <a:p>
            <a:pPr eaLnBrk="1" hangingPunct="1">
              <a:lnSpc>
                <a:spcPct val="80000"/>
              </a:lnSpc>
            </a:pPr>
            <a:endParaRPr lang="en-US" b="1" dirty="0" smtClean="0">
              <a:solidFill>
                <a:srgbClr val="FFFFFF"/>
              </a:solidFill>
            </a:endParaRPr>
          </a:p>
          <a:p>
            <a:pPr eaLnBrk="1" hangingPunct="1">
              <a:lnSpc>
                <a:spcPct val="80000"/>
              </a:lnSpc>
            </a:pPr>
            <a:endParaRPr lang="en-US" b="1" dirty="0" smtClean="0">
              <a:solidFill>
                <a:srgbClr val="FFFFFF"/>
              </a:solidFill>
            </a:endParaRPr>
          </a:p>
          <a:p>
            <a:pPr eaLnBrk="1" hangingPunct="1">
              <a:lnSpc>
                <a:spcPct val="80000"/>
              </a:lnSpc>
            </a:pPr>
            <a:endParaRPr lang="en-US" dirty="0" smtClean="0">
              <a:solidFill>
                <a:srgbClr val="FFFFFF"/>
              </a:solidFill>
            </a:endParaRPr>
          </a:p>
          <a:p>
            <a:pPr eaLnBrk="1" hangingPunct="1"/>
            <a:endParaRPr lang="en-US" dirty="0" smtClean="0">
              <a:solidFill>
                <a:srgbClr val="FFFFFF"/>
              </a:solidFill>
            </a:endParaRPr>
          </a:p>
        </p:txBody>
      </p:sp>
      <p:pic>
        <p:nvPicPr>
          <p:cNvPr id="3076" name="Picture 6" descr="ducks 1st sw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268663"/>
            <a:ext cx="30845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diving in leaves"/>
          <p:cNvPicPr>
            <a:picLocks noChangeAspect="1" noChangeArrowheads="1"/>
          </p:cNvPicPr>
          <p:nvPr/>
        </p:nvPicPr>
        <p:blipFill>
          <a:blip r:embed="rId3">
            <a:extLst>
              <a:ext uri="{28A0092B-C50C-407E-A947-70E740481C1C}">
                <a14:useLocalDpi xmlns:a14="http://schemas.microsoft.com/office/drawing/2010/main" val="0"/>
              </a:ext>
            </a:extLst>
          </a:blip>
          <a:srcRect t="1698"/>
          <a:stretch>
            <a:fillRect/>
          </a:stretch>
        </p:blipFill>
        <p:spPr bwMode="auto">
          <a:xfrm>
            <a:off x="1333500" y="3505200"/>
            <a:ext cx="24304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p:txBody>
          <a:bodyPr>
            <a:normAutofit fontScale="90000"/>
          </a:bodyPr>
          <a:lstStyle/>
          <a:p>
            <a:pPr algn="ctr" eaLnBrk="1" hangingPunct="1"/>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CalSWEC TODAY</a:t>
            </a:r>
            <a:endParaRPr lang="en-US" sz="4000" dirty="0" smtClean="0">
              <a:latin typeface="Times New Roman" pitchFamily="18" charset="0"/>
              <a:cs typeface="Times New Roman" pitchFamily="18" charset="0"/>
            </a:endParaRPr>
          </a:p>
        </p:txBody>
      </p:sp>
      <p:sp>
        <p:nvSpPr>
          <p:cNvPr id="5" name="Rectangle 4"/>
          <p:cNvSpPr/>
          <p:nvPr/>
        </p:nvSpPr>
        <p:spPr>
          <a:xfrm>
            <a:off x="1173163" y="1752600"/>
            <a:ext cx="6781800" cy="4954588"/>
          </a:xfrm>
          <a:prstGeom prst="rect">
            <a:avLst/>
          </a:prstGeom>
        </p:spPr>
        <p:txBody>
          <a:bodyPr>
            <a:spAutoFit/>
          </a:bodyPr>
          <a:lstStyle/>
          <a:p>
            <a:pPr marL="342900" indent="-342900" algn="just" fontAlgn="auto">
              <a:spcBef>
                <a:spcPts val="0"/>
              </a:spcBef>
              <a:spcAft>
                <a:spcPts val="0"/>
              </a:spcAft>
              <a:buFont typeface="Wingdings" pitchFamily="2" charset="2"/>
              <a:buChar char="Ø"/>
              <a:defRPr/>
            </a:pPr>
            <a:r>
              <a:rPr lang="en-US" sz="2400" dirty="0">
                <a:latin typeface="Times New Roman" pitchFamily="18" charset="0"/>
                <a:cs typeface="Times New Roman" pitchFamily="18" charset="0"/>
              </a:rPr>
              <a:t>A consortium of  21 schools of social work, county departments of social services (CWDA),  county  mental health  departments (CMHDA), the California Department of Social Services, and the California Chapter of the National Association of Social Workers</a:t>
            </a:r>
          </a:p>
          <a:p>
            <a:pPr marL="342900" indent="-342900" algn="just" fontAlgn="auto">
              <a:spcBef>
                <a:spcPts val="0"/>
              </a:spcBef>
              <a:spcAft>
                <a:spcPts val="0"/>
              </a:spcAft>
              <a:buFont typeface="Wingdings" pitchFamily="2" charset="2"/>
              <a:buChar char="Ø"/>
              <a:defRPr/>
            </a:pPr>
            <a:endParaRPr lang="en-US" sz="2400" dirty="0">
              <a:latin typeface="Times New Roman" pitchFamily="18" charset="0"/>
              <a:cs typeface="Times New Roman" pitchFamily="18" charset="0"/>
            </a:endParaRPr>
          </a:p>
          <a:p>
            <a:pPr marL="342900" indent="-342900" algn="just" fontAlgn="auto">
              <a:spcBef>
                <a:spcPts val="0"/>
              </a:spcBef>
              <a:spcAft>
                <a:spcPts val="0"/>
              </a:spcAft>
              <a:buFont typeface="Wingdings" pitchFamily="2" charset="2"/>
              <a:buChar char="Ø"/>
              <a:defRPr/>
            </a:pPr>
            <a:r>
              <a:rPr lang="en-US" sz="2400" dirty="0">
                <a:latin typeface="Times New Roman" pitchFamily="18" charset="0"/>
                <a:cs typeface="Times New Roman" pitchFamily="18" charset="0"/>
              </a:rPr>
              <a:t>CalSWEC’s workforce development programs:   </a:t>
            </a:r>
          </a:p>
          <a:p>
            <a:pPr marL="800100" lvl="1" indent="-342900" algn="just" fontAlgn="auto">
              <a:spcBef>
                <a:spcPts val="0"/>
              </a:spcBef>
              <a:spcAft>
                <a:spcPts val="0"/>
              </a:spcAft>
              <a:buFont typeface="Wingdings" pitchFamily="2" charset="2"/>
              <a:buChar char="§"/>
              <a:defRPr/>
            </a:pPr>
            <a:r>
              <a:rPr lang="en-US" sz="2400" dirty="0">
                <a:latin typeface="Times New Roman" pitchFamily="18" charset="0"/>
                <a:cs typeface="Times New Roman" pitchFamily="18" charset="0"/>
              </a:rPr>
              <a:t>child welfare (undergrad, grad, and in-service training); </a:t>
            </a:r>
          </a:p>
          <a:p>
            <a:pPr marL="800100" lvl="1" indent="-342900" algn="just" fontAlgn="auto">
              <a:spcBef>
                <a:spcPts val="0"/>
              </a:spcBef>
              <a:spcAft>
                <a:spcPts val="0"/>
              </a:spcAft>
              <a:buFont typeface="Wingdings" pitchFamily="2" charset="2"/>
              <a:buChar char="§"/>
              <a:defRPr/>
            </a:pPr>
            <a:r>
              <a:rPr lang="en-US" sz="2400" dirty="0">
                <a:latin typeface="Times New Roman" pitchFamily="18" charset="0"/>
                <a:cs typeface="Times New Roman" pitchFamily="18" charset="0"/>
              </a:rPr>
              <a:t>mental health (graduate); and </a:t>
            </a:r>
          </a:p>
          <a:p>
            <a:pPr marL="800100" lvl="1" indent="-342900" algn="just" fontAlgn="auto">
              <a:spcBef>
                <a:spcPts val="0"/>
              </a:spcBef>
              <a:spcAft>
                <a:spcPts val="0"/>
              </a:spcAft>
              <a:buFont typeface="Wingdings" pitchFamily="2" charset="2"/>
              <a:buChar char="§"/>
              <a:defRPr/>
            </a:pPr>
            <a:r>
              <a:rPr lang="en-US" sz="2400" dirty="0">
                <a:latin typeface="Times New Roman" pitchFamily="18" charset="0"/>
                <a:cs typeface="Times New Roman" pitchFamily="18" charset="0"/>
              </a:rPr>
              <a:t>aging (under construction).  </a:t>
            </a:r>
          </a:p>
          <a:p>
            <a:pPr algn="just" fontAlgn="auto">
              <a:spcBef>
                <a:spcPts val="0"/>
              </a:spcBef>
              <a:spcAft>
                <a:spcPts val="0"/>
              </a:spcAft>
              <a:defRPr/>
            </a:pPr>
            <a:endParaRPr lang="en-US" sz="28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533400" y="228600"/>
            <a:ext cx="8077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dirty="0">
                <a:effectLst>
                  <a:outerShdw blurRad="38100" dist="38100" dir="2700000" algn="tl">
                    <a:srgbClr val="000000">
                      <a:alpha val="43137"/>
                    </a:srgbClr>
                  </a:outerShdw>
                </a:effectLst>
                <a:latin typeface="Times New Roman" pitchFamily="18" charset="0"/>
              </a:rPr>
              <a:t>MENTAL HEALTH SERVICES ACT (MHSA or PROP. 63) </a:t>
            </a:r>
          </a:p>
        </p:txBody>
      </p:sp>
      <p:sp>
        <p:nvSpPr>
          <p:cNvPr id="7171" name="Rectangle 2"/>
          <p:cNvSpPr>
            <a:spLocks noChangeArrowheads="1"/>
          </p:cNvSpPr>
          <p:nvPr/>
        </p:nvSpPr>
        <p:spPr bwMode="auto">
          <a:xfrm>
            <a:off x="670560" y="1752600"/>
            <a:ext cx="7467600"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90000"/>
              </a:lnSpc>
              <a:buFontTx/>
              <a:buChar char="•"/>
            </a:pPr>
            <a:r>
              <a:rPr lang="en-US" sz="2400" dirty="0">
                <a:latin typeface="Times New Roman" pitchFamily="18" charset="0"/>
              </a:rPr>
              <a:t>1% tax on income &gt;$1 million to transform the public mental health system to one focused on client/family-centered care and valuing wellness, recovery, and resiliency in all services. </a:t>
            </a:r>
          </a:p>
          <a:p>
            <a:pPr lvl="1">
              <a:lnSpc>
                <a:spcPct val="90000"/>
              </a:lnSpc>
              <a:buFontTx/>
              <a:buChar char="•"/>
            </a:pPr>
            <a:endParaRPr lang="en-US" sz="2400" dirty="0">
              <a:latin typeface="Times New Roman" pitchFamily="18" charset="0"/>
            </a:endParaRPr>
          </a:p>
          <a:p>
            <a:pPr lvl="1">
              <a:lnSpc>
                <a:spcPct val="90000"/>
              </a:lnSpc>
              <a:buFontTx/>
              <a:buChar char="•"/>
            </a:pPr>
            <a:r>
              <a:rPr lang="en-US" sz="2400" dirty="0">
                <a:latin typeface="Times New Roman" pitchFamily="18" charset="0"/>
              </a:rPr>
              <a:t>Expands mental health services in five program areas: </a:t>
            </a:r>
          </a:p>
          <a:p>
            <a:pPr lvl="4">
              <a:lnSpc>
                <a:spcPct val="90000"/>
              </a:lnSpc>
            </a:pPr>
            <a:r>
              <a:rPr lang="en-US" sz="2400" dirty="0">
                <a:latin typeface="Times New Roman" pitchFamily="18" charset="0"/>
              </a:rPr>
              <a:t>(1) Children’s systems of care; </a:t>
            </a:r>
          </a:p>
          <a:p>
            <a:pPr lvl="4">
              <a:lnSpc>
                <a:spcPct val="90000"/>
              </a:lnSpc>
            </a:pPr>
            <a:r>
              <a:rPr lang="en-US" sz="2400" dirty="0">
                <a:latin typeface="Times New Roman" pitchFamily="18" charset="0"/>
              </a:rPr>
              <a:t>(2) Adult and Older Adult systems of care </a:t>
            </a:r>
          </a:p>
          <a:p>
            <a:pPr lvl="4">
              <a:lnSpc>
                <a:spcPct val="90000"/>
              </a:lnSpc>
            </a:pPr>
            <a:r>
              <a:rPr lang="en-US" sz="2400" dirty="0">
                <a:latin typeface="Times New Roman" pitchFamily="18" charset="0"/>
              </a:rPr>
              <a:t>(3) Prevention and early intervention </a:t>
            </a:r>
          </a:p>
          <a:p>
            <a:pPr lvl="4">
              <a:lnSpc>
                <a:spcPct val="90000"/>
              </a:lnSpc>
            </a:pPr>
            <a:r>
              <a:rPr lang="en-US" sz="2400" dirty="0">
                <a:latin typeface="Times New Roman" pitchFamily="18" charset="0"/>
              </a:rPr>
              <a:t>(4) Innovative programs </a:t>
            </a:r>
          </a:p>
          <a:p>
            <a:pPr lvl="4">
              <a:lnSpc>
                <a:spcPct val="90000"/>
              </a:lnSpc>
            </a:pPr>
            <a:r>
              <a:rPr lang="en-US" sz="2400" dirty="0">
                <a:latin typeface="Times New Roman" pitchFamily="18" charset="0"/>
              </a:rPr>
              <a:t>(5) Workforce, Education and Training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0600"/>
            <a:ext cx="8610600" cy="1143000"/>
          </a:xfrm>
        </p:spPr>
        <p:txBody>
          <a:bodyPr rtlCol="0">
            <a:normAutofit fontScale="90000"/>
          </a:bodyPr>
          <a:lstStyle/>
          <a:p>
            <a:pPr lvl="2" algn="ctr" eaLnBrk="1" fontAlgn="auto" hangingPunct="1">
              <a:spcBef>
                <a:spcPts val="0"/>
              </a:spcBef>
              <a:spcAft>
                <a:spcPts val="0"/>
              </a:spcAft>
              <a:defRPr/>
            </a:pP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4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MHSA WORKFORCE  EDUCATION </a:t>
            </a:r>
            <a:r>
              <a:rPr lang="en-US" sz="4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AND </a:t>
            </a:r>
            <a:r>
              <a:rPr lang="en-US" sz="4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TRAINING GOALS </a:t>
            </a:r>
            <a:br>
              <a:rPr lang="en-US" sz="4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1800" b="1" dirty="0" smtClean="0">
                <a:solidFill>
                  <a:sysClr val="windowText" lastClr="000000"/>
                </a:solidFill>
                <a:latin typeface="Garamond" pitchFamily="18" charset="0"/>
              </a:rPr>
              <a:t/>
            </a:r>
            <a:br>
              <a:rPr lang="en-US" sz="1800" b="1" dirty="0" smtClean="0">
                <a:solidFill>
                  <a:sysClr val="windowText" lastClr="000000"/>
                </a:solidFill>
                <a:latin typeface="Garamond"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r>
              <a:rPr lang="en-US" sz="1800" b="1" dirty="0">
                <a:solidFill>
                  <a:sysClr val="windowText" lastClr="000000"/>
                </a:solidFill>
                <a:latin typeface="Garamond" pitchFamily="18" charset="0"/>
              </a:rPr>
              <a:t/>
            </a:r>
            <a:br>
              <a:rPr lang="en-US" sz="1800" b="1" dirty="0">
                <a:solidFill>
                  <a:sysClr val="windowText" lastClr="000000"/>
                </a:solidFill>
                <a:latin typeface="Garamond" pitchFamily="18" charset="0"/>
              </a:rPr>
            </a:br>
            <a:endParaRPr lang="en-US" sz="1800" dirty="0">
              <a:solidFill>
                <a:sysClr val="windowText" lastClr="000000"/>
              </a:solidFill>
            </a:endParaRPr>
          </a:p>
        </p:txBody>
      </p:sp>
      <p:sp>
        <p:nvSpPr>
          <p:cNvPr id="3" name="TextBox 2"/>
          <p:cNvSpPr txBox="1"/>
          <p:nvPr/>
        </p:nvSpPr>
        <p:spPr>
          <a:xfrm>
            <a:off x="899160" y="2819400"/>
            <a:ext cx="7162800" cy="3013075"/>
          </a:xfrm>
          <a:prstGeom prst="rect">
            <a:avLst/>
          </a:prstGeom>
          <a:noFill/>
        </p:spPr>
        <p:txBody>
          <a:bodyPr>
            <a:spAutoFit/>
          </a:bodyPr>
          <a:lstStyle/>
          <a:p>
            <a:pPr marL="342900" indent="-342900" fontAlgn="auto">
              <a:spcBef>
                <a:spcPts val="0"/>
              </a:spcBef>
              <a:spcAft>
                <a:spcPts val="0"/>
              </a:spcAft>
              <a:buFont typeface="Arial" pitchFamily="34" charset="0"/>
              <a:buChar char="•"/>
              <a:defRPr/>
            </a:pPr>
            <a:r>
              <a:rPr lang="en-US" sz="2400" dirty="0">
                <a:latin typeface="Times New Roman" pitchFamily="18" charset="0"/>
                <a:cs typeface="Times New Roman" pitchFamily="18" charset="0"/>
              </a:rPr>
              <a:t>Address critical MH workforce shortages </a:t>
            </a:r>
          </a:p>
          <a:p>
            <a:pPr marL="342900" indent="-342900" fontAlgn="auto">
              <a:spcBef>
                <a:spcPts val="0"/>
              </a:spcBef>
              <a:spcAft>
                <a:spcPts val="0"/>
              </a:spcAft>
              <a:buFont typeface="Arial" pitchFamily="34" charset="0"/>
              <a:buChar char="•"/>
              <a:defRPr/>
            </a:pPr>
            <a:endParaRPr lang="en-US" sz="2400" dirty="0">
              <a:latin typeface="Times New Roman" pitchFamily="18" charset="0"/>
              <a:cs typeface="Times New Roman" pitchFamily="18" charset="0"/>
            </a:endParaRPr>
          </a:p>
          <a:p>
            <a:pPr marL="342900" indent="-342900" fontAlgn="auto">
              <a:spcBef>
                <a:spcPts val="0"/>
              </a:spcBef>
              <a:spcAft>
                <a:spcPts val="0"/>
              </a:spcAft>
              <a:buFont typeface="Arial" pitchFamily="34" charset="0"/>
              <a:buChar char="•"/>
              <a:defRPr/>
            </a:pPr>
            <a:r>
              <a:rPr lang="en-US" sz="2400" dirty="0">
                <a:latin typeface="Times New Roman" pitchFamily="18" charset="0"/>
                <a:cs typeface="Times New Roman" pitchFamily="18" charset="0"/>
              </a:rPr>
              <a:t>Retool the existing workforce to create and sustain system transformation </a:t>
            </a:r>
          </a:p>
          <a:p>
            <a:pPr fontAlgn="auto">
              <a:spcBef>
                <a:spcPts val="0"/>
              </a:spcBef>
              <a:spcAft>
                <a:spcPts val="0"/>
              </a:spcAft>
              <a:defRPr/>
            </a:pPr>
            <a:endParaRPr lang="en-US" sz="2400" dirty="0">
              <a:latin typeface="Times New Roman" pitchFamily="18" charset="0"/>
              <a:cs typeface="Times New Roman" pitchFamily="18" charset="0"/>
            </a:endParaRPr>
          </a:p>
          <a:p>
            <a:pPr marL="342900" indent="-342900" fontAlgn="auto">
              <a:spcBef>
                <a:spcPts val="0"/>
              </a:spcBef>
              <a:spcAft>
                <a:spcPts val="0"/>
              </a:spcAft>
              <a:buFont typeface="Arial" pitchFamily="34" charset="0"/>
              <a:buChar char="•"/>
              <a:defRPr/>
            </a:pPr>
            <a:r>
              <a:rPr lang="en-US" sz="2400" dirty="0">
                <a:latin typeface="Times New Roman" pitchFamily="18" charset="0"/>
                <a:cs typeface="Times New Roman" pitchFamily="18" charset="0"/>
              </a:rPr>
              <a:t>Create/strengthen career pathways for consumers and family members.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pPr algn="ctr" eaLnBrk="1" hangingPunct="1"/>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CalSWEC </a:t>
            </a:r>
            <a:r>
              <a:rPr lang="en-US" sz="4000" b="1" dirty="0" smtClean="0">
                <a:latin typeface="Times New Roman" pitchFamily="18" charset="0"/>
                <a:cs typeface="Times New Roman" pitchFamily="18" charset="0"/>
              </a:rPr>
              <a:t>MENTAL HEALTH </a:t>
            </a:r>
            <a:r>
              <a:rPr lang="en-US" sz="4000" dirty="0" smtClean="0">
                <a:latin typeface="Times New Roman" pitchFamily="18" charset="0"/>
                <a:cs typeface="Times New Roman" pitchFamily="18" charset="0"/>
              </a:rPr>
              <a:t>PROGRAM</a:t>
            </a:r>
            <a:r>
              <a:rPr lang="en-US" sz="3600" b="1" dirty="0" smtClean="0">
                <a:latin typeface="Garamond" pitchFamily="18" charset="0"/>
              </a:rPr>
              <a:t/>
            </a:r>
            <a:br>
              <a:rPr lang="en-US" sz="3600" b="1" dirty="0" smtClean="0">
                <a:latin typeface="Garamond" pitchFamily="18" charset="0"/>
              </a:rPr>
            </a:br>
            <a:endParaRPr lang="en-US" sz="3600" dirty="0" smtClean="0"/>
          </a:p>
        </p:txBody>
      </p:sp>
      <p:sp>
        <p:nvSpPr>
          <p:cNvPr id="5123" name="Rectangle 2"/>
          <p:cNvSpPr>
            <a:spLocks noChangeArrowheads="1"/>
          </p:cNvSpPr>
          <p:nvPr/>
        </p:nvSpPr>
        <p:spPr bwMode="auto">
          <a:xfrm>
            <a:off x="457200" y="1905000"/>
            <a:ext cx="807720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indent="-342900">
              <a:lnSpc>
                <a:spcPct val="80000"/>
              </a:lnSpc>
              <a:buFont typeface="Wingdings" pitchFamily="2" charset="2"/>
              <a:buChar char="Ø"/>
            </a:pPr>
            <a:r>
              <a:rPr lang="en-US" sz="2400" dirty="0">
                <a:latin typeface="Times New Roman" pitchFamily="18" charset="0"/>
                <a:cs typeface="Times New Roman" pitchFamily="18" charset="0"/>
              </a:rPr>
              <a:t>MHSA funding since 2005 for stipends and program activities.</a:t>
            </a:r>
          </a:p>
          <a:p>
            <a:pPr lvl="1" indent="-342900">
              <a:lnSpc>
                <a:spcPct val="80000"/>
              </a:lnSpc>
            </a:pPr>
            <a:endParaRPr lang="en-US" sz="2400" dirty="0">
              <a:latin typeface="Times New Roman" pitchFamily="18" charset="0"/>
              <a:cs typeface="Times New Roman" pitchFamily="18" charset="0"/>
            </a:endParaRPr>
          </a:p>
          <a:p>
            <a:pPr lvl="1" indent="-342900">
              <a:lnSpc>
                <a:spcPct val="80000"/>
              </a:lnSpc>
              <a:buFont typeface="Wingdings" pitchFamily="2" charset="2"/>
              <a:buChar char="Ø"/>
            </a:pPr>
            <a:r>
              <a:rPr lang="en-US" sz="2400" dirty="0">
                <a:latin typeface="Times New Roman" pitchFamily="18" charset="0"/>
                <a:cs typeface="Times New Roman" pitchFamily="18" charset="0"/>
              </a:rPr>
              <a:t>$5.8 million per year through CalSWEC to </a:t>
            </a:r>
            <a:r>
              <a:rPr lang="en-US" sz="2400" dirty="0" smtClean="0">
                <a:latin typeface="Times New Roman" pitchFamily="18" charset="0"/>
                <a:cs typeface="Times New Roman" pitchFamily="18" charset="0"/>
              </a:rPr>
              <a:t>schools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social work </a:t>
            </a:r>
            <a:r>
              <a:rPr lang="en-US" sz="2400" dirty="0">
                <a:latin typeface="Times New Roman" pitchFamily="18" charset="0"/>
                <a:cs typeface="Times New Roman" pitchFamily="18" charset="0"/>
              </a:rPr>
              <a:t>throughout California for:</a:t>
            </a:r>
          </a:p>
          <a:p>
            <a:pPr>
              <a:lnSpc>
                <a:spcPct val="80000"/>
              </a:lnSpc>
            </a:pPr>
            <a:endParaRPr lang="en-US" sz="2000" b="1" dirty="0"/>
          </a:p>
          <a:p>
            <a:pPr lvl="2">
              <a:lnSpc>
                <a:spcPct val="80000"/>
              </a:lnSpc>
              <a:buFont typeface="Wingdings" pitchFamily="2" charset="2"/>
              <a:buChar char="§"/>
            </a:pPr>
            <a:r>
              <a:rPr lang="en-US" sz="2000" dirty="0">
                <a:latin typeface="Times New Roman" pitchFamily="18" charset="0"/>
                <a:cs typeface="Times New Roman" pitchFamily="18" charset="0"/>
              </a:rPr>
              <a:t>Stipends ($18,500) for up to 196 final-year  MSW students</a:t>
            </a:r>
          </a:p>
          <a:p>
            <a:pPr lvl="2">
              <a:lnSpc>
                <a:spcPct val="80000"/>
              </a:lnSpc>
              <a:buFont typeface="Wingdings" pitchFamily="2" charset="2"/>
              <a:buChar char="§"/>
            </a:pPr>
            <a:r>
              <a:rPr lang="en-US" sz="2000" dirty="0">
                <a:latin typeface="Times New Roman" pitchFamily="18" charset="0"/>
                <a:cs typeface="Times New Roman" pitchFamily="18" charset="0"/>
              </a:rPr>
              <a:t>Program operating costs, including curriculum implementation.</a:t>
            </a:r>
          </a:p>
          <a:p>
            <a:pPr algn="just">
              <a:lnSpc>
                <a:spcPct val="9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90000"/>
              </a:lnSpc>
              <a:buNone/>
            </a:pPr>
            <a:r>
              <a:rPr lang="en-US" sz="2800" dirty="0">
                <a:latin typeface="Times New Roman" pitchFamily="18" charset="0"/>
                <a:cs typeface="Times New Roman" pitchFamily="18" charset="0"/>
              </a:rPr>
              <a:t>Mental Health Directors, social work educators, and practitioners have collaboratively developed: </a:t>
            </a:r>
            <a:endParaRPr lang="en-US" sz="2800" dirty="0" smtClean="0">
              <a:latin typeface="Times New Roman" pitchFamily="18" charset="0"/>
              <a:cs typeface="Times New Roman" pitchFamily="18" charset="0"/>
            </a:endParaRPr>
          </a:p>
          <a:p>
            <a:pPr marL="0" indent="0" algn="just">
              <a:lnSpc>
                <a:spcPct val="90000"/>
              </a:lnSpc>
              <a:buNone/>
            </a:pPr>
            <a:endParaRPr lang="en-US" sz="2800" dirty="0">
              <a:latin typeface="Times New Roman" pitchFamily="18" charset="0"/>
              <a:cs typeface="Times New Roman" pitchFamily="18" charset="0"/>
            </a:endParaRPr>
          </a:p>
          <a:p>
            <a:pPr marL="598932" lvl="1" indent="-342900" algn="just">
              <a:lnSpc>
                <a:spcPct val="90000"/>
              </a:lnSpc>
              <a:buFont typeface="Wingdings" pitchFamily="2" charset="2"/>
              <a:buChar char="Ø"/>
            </a:pPr>
            <a:r>
              <a:rPr lang="en-US" sz="2400" dirty="0">
                <a:latin typeface="Times New Roman" pitchFamily="18" charset="0"/>
                <a:cs typeface="Times New Roman" pitchFamily="18" charset="0"/>
              </a:rPr>
              <a:t>a set of </a:t>
            </a:r>
            <a:r>
              <a:rPr lang="en-US" sz="2400" u="sng" dirty="0">
                <a:latin typeface="Times New Roman" pitchFamily="18" charset="0"/>
                <a:cs typeface="Times New Roman" pitchFamily="18" charset="0"/>
              </a:rPr>
              <a:t>core competencies </a:t>
            </a:r>
            <a:r>
              <a:rPr lang="en-US" sz="2400" dirty="0">
                <a:latin typeface="Times New Roman" pitchFamily="18" charset="0"/>
                <a:cs typeface="Times New Roman" pitchFamily="18" charset="0"/>
              </a:rPr>
              <a:t>to prepare graduate students for careers in public behavioral health services (2003</a:t>
            </a:r>
            <a:r>
              <a:rPr lang="en-US" sz="2400" dirty="0" smtClean="0">
                <a:latin typeface="Times New Roman" pitchFamily="18" charset="0"/>
                <a:cs typeface="Times New Roman" pitchFamily="18" charset="0"/>
              </a:rPr>
              <a:t>);</a:t>
            </a:r>
          </a:p>
          <a:p>
            <a:pPr marL="256032" lvl="1" indent="0" algn="just">
              <a:lnSpc>
                <a:spcPct val="90000"/>
              </a:lnSpc>
              <a:buNone/>
            </a:pPr>
            <a:endParaRPr lang="en-US" sz="2400" dirty="0">
              <a:latin typeface="Times New Roman" pitchFamily="18" charset="0"/>
              <a:cs typeface="Times New Roman" pitchFamily="18" charset="0"/>
            </a:endParaRPr>
          </a:p>
          <a:p>
            <a:pPr marL="598932" lvl="1" indent="-342900" algn="just">
              <a:lnSpc>
                <a:spcPct val="90000"/>
              </a:lnSpc>
              <a:buFont typeface="Wingdings" pitchFamily="2" charset="2"/>
              <a:buChar char="Ø"/>
            </a:pPr>
            <a:r>
              <a:rPr lang="en-US" sz="2400" dirty="0">
                <a:latin typeface="Times New Roman" pitchFamily="18" charset="0"/>
                <a:cs typeface="Times New Roman" pitchFamily="18" charset="0"/>
              </a:rPr>
              <a:t>a revised set of competencies to </a:t>
            </a:r>
            <a:r>
              <a:rPr lang="en-US" sz="2400" dirty="0" smtClean="0">
                <a:latin typeface="Times New Roman" pitchFamily="18" charset="0"/>
                <a:cs typeface="Times New Roman" pitchFamily="18" charset="0"/>
              </a:rPr>
              <a:t>reflect new CSWE core competencies and practice indicators </a:t>
            </a:r>
            <a:r>
              <a:rPr lang="en-US" sz="2400" dirty="0">
                <a:latin typeface="Times New Roman" pitchFamily="18" charset="0"/>
                <a:cs typeface="Times New Roman" pitchFamily="18" charset="0"/>
              </a:rPr>
              <a:t>and strengthen recovery </a:t>
            </a:r>
            <a:r>
              <a:rPr lang="en-US" sz="2400" dirty="0" smtClean="0">
                <a:latin typeface="Times New Roman" pitchFamily="18" charset="0"/>
                <a:cs typeface="Times New Roman" pitchFamily="18" charset="0"/>
              </a:rPr>
              <a:t>knowledge, skills, </a:t>
            </a:r>
            <a:r>
              <a:rPr lang="en-US" sz="2400" dirty="0">
                <a:latin typeface="Times New Roman" pitchFamily="18" charset="0"/>
                <a:cs typeface="Times New Roman" pitchFamily="18" charset="0"/>
              </a:rPr>
              <a:t>and abilities (2011).</a:t>
            </a:r>
          </a:p>
          <a:p>
            <a:endParaRPr lang="en-US" dirty="0"/>
          </a:p>
        </p:txBody>
      </p:sp>
      <p:sp>
        <p:nvSpPr>
          <p:cNvPr id="3" name="Title 2"/>
          <p:cNvSpPr>
            <a:spLocks noGrp="1"/>
          </p:cNvSpPr>
          <p:nvPr>
            <p:ph type="title"/>
          </p:nvPr>
        </p:nvSpPr>
        <p:spPr/>
        <p:txBody>
          <a:bodyPr/>
          <a:lstStyle/>
          <a:p>
            <a:r>
              <a:rPr lang="en-US" dirty="0" smtClean="0"/>
              <a:t>MHP Curriculum Competencies</a:t>
            </a:r>
            <a:endParaRPr lang="en-US" dirty="0"/>
          </a:p>
        </p:txBody>
      </p:sp>
    </p:spTree>
    <p:extLst>
      <p:ext uri="{BB962C8B-B14F-4D97-AF65-F5344CB8AC3E}">
        <p14:creationId xmlns:p14="http://schemas.microsoft.com/office/powerpoint/2010/main" val="224258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8610600" cy="1112838"/>
          </a:xfrm>
        </p:spPr>
        <p:txBody>
          <a:bodyPr rtlCol="0">
            <a:normAutofit fontScale="90000"/>
          </a:bodyPr>
          <a:lstStyle/>
          <a:p>
            <a:pPr algn="ctr" eaLnBrk="1" fontAlgn="auto" hangingPunct="1">
              <a:spcAft>
                <a:spcPts val="0"/>
              </a:spcAft>
              <a:defRPr/>
            </a:pPr>
            <a:r>
              <a:rPr lang="en-US" b="1" dirty="0" smtClean="0">
                <a:latin typeface="Garamond" pitchFamily="18" charset="0"/>
              </a:rPr>
              <a:t/>
            </a:r>
            <a:br>
              <a:rPr lang="en-US" b="1" dirty="0" smtClean="0">
                <a:latin typeface="Garamond" pitchFamily="18" charset="0"/>
              </a:rPr>
            </a:br>
            <a:r>
              <a:rPr lang="en-US" dirty="0" smtClean="0">
                <a:latin typeface="Times New Roman" pitchFamily="18" charset="0"/>
                <a:cs typeface="Times New Roman" pitchFamily="18" charset="0"/>
              </a:rPr>
              <a:t>PROGRAM </a:t>
            </a:r>
            <a:r>
              <a:rPr lang="en-US" b="1" dirty="0" smtClean="0">
                <a:latin typeface="Times New Roman" pitchFamily="18" charset="0"/>
                <a:cs typeface="Times New Roman" pitchFamily="18" charset="0"/>
              </a:rPr>
              <a:t>ELIGIBILITY AND PAYBACK OBLIGATION</a:t>
            </a:r>
            <a:endParaRPr lang="en-US" dirty="0">
              <a:latin typeface="Times New Roman" pitchFamily="18" charset="0"/>
              <a:cs typeface="Times New Roman" pitchFamily="18" charset="0"/>
            </a:endParaRPr>
          </a:p>
        </p:txBody>
      </p:sp>
      <p:sp>
        <p:nvSpPr>
          <p:cNvPr id="3" name="Content Placeholder 2"/>
          <p:cNvSpPr>
            <a:spLocks noGrp="1"/>
          </p:cNvSpPr>
          <p:nvPr>
            <p:ph idx="4294967295"/>
          </p:nvPr>
        </p:nvSpPr>
        <p:spPr>
          <a:xfrm>
            <a:off x="381000" y="1828800"/>
            <a:ext cx="8229600" cy="4525963"/>
          </a:xfrm>
        </p:spPr>
        <p:txBody>
          <a:bodyPr rtlCol="0">
            <a:normAutofit/>
          </a:bodyPr>
          <a:lstStyle/>
          <a:p>
            <a:pPr marL="278892" lvl="1" indent="0" algn="just" eaLnBrk="1" fontAlgn="auto" hangingPunct="1">
              <a:lnSpc>
                <a:spcPct val="90000"/>
              </a:lnSpc>
              <a:spcAft>
                <a:spcPts val="0"/>
              </a:spcAft>
              <a:buNone/>
              <a:defRPr/>
            </a:pPr>
            <a:endParaRPr lang="en-US" sz="2400" dirty="0">
              <a:latin typeface="Times New Roman" pitchFamily="18" charset="0"/>
              <a:cs typeface="Times New Roman" pitchFamily="18" charset="0"/>
            </a:endParaRPr>
          </a:p>
          <a:p>
            <a:pPr lvl="1" indent="-342900" algn="just" eaLnBrk="1" fontAlgn="auto" hangingPunct="1">
              <a:lnSpc>
                <a:spcPct val="90000"/>
              </a:lnSpc>
              <a:spcAft>
                <a:spcPts val="0"/>
              </a:spcAft>
              <a:buFont typeface="Wingdings" pitchFamily="2" charset="2"/>
              <a:buChar char="ü"/>
              <a:defRPr/>
            </a:pPr>
            <a:r>
              <a:rPr lang="en-US" sz="2400" dirty="0" smtClean="0">
                <a:latin typeface="Times New Roman" pitchFamily="18" charset="0"/>
                <a:cs typeface="Times New Roman" pitchFamily="18" charset="0"/>
              </a:rPr>
              <a:t>Full-time MSW students in their final year who demonstrate strong interest </a:t>
            </a:r>
            <a:r>
              <a:rPr lang="en-US" sz="2400" dirty="0">
                <a:latin typeface="Times New Roman" pitchFamily="18" charset="0"/>
                <a:cs typeface="Times New Roman" pitchFamily="18" charset="0"/>
              </a:rPr>
              <a:t>in </a:t>
            </a:r>
            <a:r>
              <a:rPr lang="en-US" sz="2400" dirty="0" smtClean="0">
                <a:latin typeface="Times New Roman" pitchFamily="18" charset="0"/>
                <a:cs typeface="Times New Roman" pitchFamily="18" charset="0"/>
              </a:rPr>
              <a:t>careers </a:t>
            </a:r>
            <a:r>
              <a:rPr lang="en-US" sz="2400" dirty="0">
                <a:latin typeface="Times New Roman" pitchFamily="18" charset="0"/>
                <a:cs typeface="Times New Roman" pitchFamily="18" charset="0"/>
              </a:rPr>
              <a:t>in public mental health </a:t>
            </a:r>
            <a:r>
              <a:rPr lang="en-US" sz="2400" dirty="0" smtClean="0">
                <a:latin typeface="Times New Roman" pitchFamily="18" charset="0"/>
                <a:cs typeface="Times New Roman" pitchFamily="18" charset="0"/>
              </a:rPr>
              <a:t>systems are eligible.</a:t>
            </a:r>
          </a:p>
          <a:p>
            <a:pPr marL="278892" lvl="1" indent="0" algn="just" eaLnBrk="1" fontAlgn="auto" hangingPunct="1">
              <a:lnSpc>
                <a:spcPct val="90000"/>
              </a:lnSpc>
              <a:spcAft>
                <a:spcPts val="0"/>
              </a:spcAft>
              <a:buNone/>
              <a:defRPr/>
            </a:pPr>
            <a:endParaRPr lang="en-US" sz="2400" dirty="0">
              <a:latin typeface="Times New Roman" pitchFamily="18" charset="0"/>
              <a:cs typeface="Times New Roman" pitchFamily="18" charset="0"/>
            </a:endParaRPr>
          </a:p>
          <a:p>
            <a:pPr lvl="1" algn="just" eaLnBrk="1" fontAlgn="auto" hangingPunct="1">
              <a:lnSpc>
                <a:spcPct val="90000"/>
              </a:lnSpc>
              <a:spcAft>
                <a:spcPts val="0"/>
              </a:spcAft>
              <a:buFont typeface="Wingdings" pitchFamily="2" charset="2"/>
              <a:buChar char="ü"/>
              <a:defRPr/>
            </a:pPr>
            <a:r>
              <a:rPr lang="en-US" sz="2400" dirty="0" smtClean="0">
                <a:latin typeface="Times New Roman" pitchFamily="18" charset="0"/>
                <a:cs typeface="Times New Roman" pitchFamily="18" charset="0"/>
              </a:rPr>
              <a:t>Each </a:t>
            </a:r>
            <a:r>
              <a:rPr lang="en-US" sz="2400" dirty="0">
                <a:latin typeface="Times New Roman" pitchFamily="18" charset="0"/>
                <a:cs typeface="Times New Roman" pitchFamily="18" charset="0"/>
              </a:rPr>
              <a:t>student commits to one year of employment in a county or contract </a:t>
            </a:r>
            <a:r>
              <a:rPr lang="en-US" sz="2400" dirty="0" smtClean="0">
                <a:latin typeface="Times New Roman" pitchFamily="18" charset="0"/>
                <a:cs typeface="Times New Roman" pitchFamily="18" charset="0"/>
              </a:rPr>
              <a:t>behavioral health </a:t>
            </a:r>
            <a:r>
              <a:rPr lang="en-US" sz="2400" dirty="0">
                <a:latin typeface="Times New Roman" pitchFamily="18" charset="0"/>
                <a:cs typeface="Times New Roman" pitchFamily="18" charset="0"/>
              </a:rPr>
              <a:t>agency following </a:t>
            </a:r>
            <a:r>
              <a:rPr lang="en-US" sz="2400" dirty="0" smtClean="0">
                <a:latin typeface="Times New Roman" pitchFamily="18" charset="0"/>
                <a:cs typeface="Times New Roman" pitchFamily="18" charset="0"/>
              </a:rPr>
              <a:t>graduation.</a:t>
            </a:r>
          </a:p>
          <a:p>
            <a:pPr marL="457200" lvl="1" indent="0" algn="just" eaLnBrk="1" fontAlgn="auto" hangingPunct="1">
              <a:lnSpc>
                <a:spcPct val="90000"/>
              </a:lnSpc>
              <a:spcAft>
                <a:spcPts val="0"/>
              </a:spcAft>
              <a:buFont typeface="Arial" pitchFamily="34" charset="0"/>
              <a:buNone/>
              <a:defRPr/>
            </a:pPr>
            <a:endParaRPr lang="en-US" sz="2400" dirty="0">
              <a:latin typeface="Times New Roman" pitchFamily="18" charset="0"/>
              <a:cs typeface="Times New Roman" pitchFamily="18" charset="0"/>
            </a:endParaRPr>
          </a:p>
          <a:p>
            <a:pPr marL="0" indent="0" eaLnBrk="1" fontAlgn="auto" hangingPunct="1">
              <a:lnSpc>
                <a:spcPct val="90000"/>
              </a:lnSpc>
              <a:spcAft>
                <a:spcPts val="0"/>
              </a:spcAft>
              <a:buFont typeface="Arial" pitchFamily="34" charset="0"/>
              <a:buNone/>
              <a:defRPr/>
            </a:pPr>
            <a:endParaRPr lang="en-US" sz="2400" dirty="0">
              <a:latin typeface="Garamond" pitchFamily="18" charset="0"/>
            </a:endParaRP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609600"/>
            <a:ext cx="7772400" cy="1112838"/>
          </a:xfrm>
        </p:spPr>
        <p:txBody>
          <a:bodyPr rtlCol="0">
            <a:normAutofit fontScale="90000"/>
          </a:bodyPr>
          <a:lstStyle/>
          <a:p>
            <a:pPr eaLnBrk="1" fontAlgn="auto" hangingPunct="1">
              <a:spcAft>
                <a:spcPts val="0"/>
              </a:spcAft>
              <a:defRPr/>
            </a:pPr>
            <a:r>
              <a:rPr lang="en-US" b="1" dirty="0" smtClean="0">
                <a:latin typeface="Times New Roman" pitchFamily="18" charset="0"/>
                <a:cs typeface="Times New Roman" pitchFamily="18" charset="0"/>
              </a:rPr>
              <a:t>MHP PROGRAM EVALUATION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3315" name="Content Placeholder 2"/>
          <p:cNvSpPr>
            <a:spLocks noGrp="1"/>
          </p:cNvSpPr>
          <p:nvPr>
            <p:ph idx="4294967295"/>
          </p:nvPr>
        </p:nvSpPr>
        <p:spPr>
          <a:xfrm>
            <a:off x="762000" y="1905000"/>
            <a:ext cx="8229600" cy="4525963"/>
          </a:xfrm>
        </p:spPr>
        <p:txBody>
          <a:bodyPr/>
          <a:lstStyle/>
          <a:p>
            <a:pPr eaLnBrk="1" hangingPunct="1">
              <a:lnSpc>
                <a:spcPct val="90000"/>
              </a:lnSpc>
            </a:pPr>
            <a:r>
              <a:rPr lang="en-US" sz="2400" b="1" dirty="0" smtClean="0">
                <a:latin typeface="Times New Roman" pitchFamily="18" charset="0"/>
                <a:cs typeface="Times New Roman" pitchFamily="18" charset="0"/>
              </a:rPr>
              <a:t>Student/Graduate Characteristics and Employment Patterns</a:t>
            </a:r>
          </a:p>
          <a:p>
            <a:pPr lvl="1">
              <a:lnSpc>
                <a:spcPct val="90000"/>
              </a:lnSpc>
              <a:buSzPct val="90000"/>
              <a:buFont typeface="Wingdings" pitchFamily="2" charset="2"/>
              <a:buChar char="q"/>
            </a:pPr>
            <a:r>
              <a:rPr lang="en-US" sz="20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Data drawn from administrative records</a:t>
            </a:r>
          </a:p>
          <a:p>
            <a:pPr marL="858838" lvl="2">
              <a:lnSpc>
                <a:spcPct val="90000"/>
              </a:lnSpc>
              <a:buSzPct val="80000"/>
              <a:buFont typeface="Wingdings" pitchFamily="2" charset="2"/>
              <a:buChar char="Ø"/>
            </a:pPr>
            <a:r>
              <a:rPr lang="en-US" sz="2400" dirty="0" smtClean="0">
                <a:latin typeface="Times New Roman" pitchFamily="18" charset="0"/>
                <a:cs typeface="Times New Roman" pitchFamily="18" charset="0"/>
              </a:rPr>
              <a:t> Who are the students?</a:t>
            </a:r>
          </a:p>
          <a:p>
            <a:pPr lvl="2">
              <a:lnSpc>
                <a:spcPct val="90000"/>
              </a:lnSpc>
              <a:buSzPct val="80000"/>
              <a:buFont typeface="Wingdings" pitchFamily="2" charset="2"/>
              <a:buChar char="Ø"/>
            </a:pPr>
            <a:r>
              <a:rPr lang="en-US" sz="2400" dirty="0" smtClean="0">
                <a:latin typeface="Times New Roman" pitchFamily="18" charset="0"/>
                <a:cs typeface="Times New Roman" pitchFamily="18" charset="0"/>
              </a:rPr>
              <a:t>	Do they meet the payback obligation, and how?</a:t>
            </a:r>
          </a:p>
          <a:p>
            <a:pPr lvl="2">
              <a:lnSpc>
                <a:spcPct val="90000"/>
              </a:lnSpc>
              <a:buSzPct val="80000"/>
              <a:buFont typeface="Wingdings" pitchFamily="2" charset="2"/>
              <a:buChar char="Ø"/>
            </a:pPr>
            <a:r>
              <a:rPr lang="en-US" sz="2400" dirty="0" smtClean="0">
                <a:latin typeface="Times New Roman" pitchFamily="18" charset="0"/>
                <a:cs typeface="Times New Roman" pitchFamily="18" charset="0"/>
              </a:rPr>
              <a:t>	Retention post-payback – do they stay?</a:t>
            </a:r>
          </a:p>
          <a:p>
            <a:pPr lvl="1" eaLnBrk="1" hangingPunct="1">
              <a:lnSpc>
                <a:spcPct val="90000"/>
              </a:lnSpc>
              <a:buFont typeface="Wingdings" pitchFamily="2" charset="2"/>
              <a:buNone/>
            </a:pPr>
            <a:endParaRPr lang="en-US" sz="2400" dirty="0" smtClean="0">
              <a:latin typeface="Times New Roman" pitchFamily="18" charset="0"/>
              <a:cs typeface="Times New Roman" pitchFamily="18" charset="0"/>
            </a:endParaRPr>
          </a:p>
          <a:p>
            <a:pPr eaLnBrk="1" hangingPunct="1">
              <a:lnSpc>
                <a:spcPct val="90000"/>
              </a:lnSpc>
            </a:pPr>
            <a:r>
              <a:rPr lang="en-US" sz="2400" b="1" dirty="0" smtClean="0">
                <a:latin typeface="Times New Roman" pitchFamily="18" charset="0"/>
                <a:cs typeface="Times New Roman" pitchFamily="18" charset="0"/>
              </a:rPr>
              <a:t>Curriculum Development and Implementation</a:t>
            </a:r>
          </a:p>
          <a:p>
            <a:pPr lvl="1" eaLnBrk="1" hangingPunct="1">
              <a:lnSpc>
                <a:spcPct val="90000"/>
              </a:lnSpc>
              <a:buSzPct val="80000"/>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How do schools implement core competencies?</a:t>
            </a:r>
          </a:p>
          <a:p>
            <a:pPr marL="746125" lvl="1" indent="-354013" eaLnBrk="1" hangingPunct="1">
              <a:lnSpc>
                <a:spcPct val="90000"/>
              </a:lnSpc>
              <a:buSzPct val="80000"/>
              <a:buFont typeface="Wingdings" pitchFamily="2" charset="2"/>
              <a:buChar char="q"/>
            </a:pPr>
            <a:r>
              <a:rPr lang="en-US" sz="2400" dirty="0" smtClean="0">
                <a:latin typeface="Times New Roman" pitchFamily="18" charset="0"/>
                <a:cs typeface="Times New Roman" pitchFamily="18" charset="0"/>
              </a:rPr>
              <a:t>Are MHP graduates prepared to work in recovery-oriented  mental health systems?</a:t>
            </a:r>
          </a:p>
          <a:p>
            <a:pPr eaLnBrk="1" hangingPunct="1">
              <a:buFont typeface="Arial" charset="0"/>
              <a:buNone/>
            </a:pPr>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22">
      <a:dk1>
        <a:sysClr val="windowText" lastClr="000000"/>
      </a:dk1>
      <a:lt1>
        <a:sysClr val="window" lastClr="FFFFFF"/>
      </a:lt1>
      <a:dk2>
        <a:srgbClr val="464646"/>
      </a:dk2>
      <a:lt2>
        <a:srgbClr val="DEF5FA"/>
      </a:lt2>
      <a:accent1>
        <a:srgbClr val="3B6DA5"/>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1384</TotalTime>
  <Words>646</Words>
  <Application>Microsoft Office PowerPoint</Application>
  <PresentationFormat>On-screen Show (4:3)</PresentationFormat>
  <Paragraphs>102</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PowerPoint Presentation</vt:lpstr>
      <vt:lpstr>California Social Work  Education Center </vt:lpstr>
      <vt:lpstr> CalSWEC TODAY</vt:lpstr>
      <vt:lpstr>PowerPoint Presentation</vt:lpstr>
      <vt:lpstr>      MHSA WORKFORCE  EDUCATION AND TRAINING GOALS       </vt:lpstr>
      <vt:lpstr> CalSWEC MENTAL HEALTH PROGRAM </vt:lpstr>
      <vt:lpstr>MHP Curriculum Competencies</vt:lpstr>
      <vt:lpstr> PROGRAM ELIGIBILITY AND PAYBACK OBLIGATION</vt:lpstr>
      <vt:lpstr>MHP PROGRAM EVALUATION </vt:lpstr>
      <vt:lpstr>PowerPoint Presentation</vt:lpstr>
      <vt:lpstr>PowerPoint Presentation</vt:lpstr>
      <vt:lpstr>New Article</vt:lpstr>
      <vt:lpstr>CONTACT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to the CalSWEC Board, Feb 2011</dc:title>
  <dc:creator>Leslie ZEITLER</dc:creator>
  <cp:lastModifiedBy>Gwendolyn Foster</cp:lastModifiedBy>
  <cp:revision>91</cp:revision>
  <cp:lastPrinted>2013-06-07T23:58:03Z</cp:lastPrinted>
  <dcterms:created xsi:type="dcterms:W3CDTF">2011-01-24T19:16:23Z</dcterms:created>
  <dcterms:modified xsi:type="dcterms:W3CDTF">2013-10-25T02:18:58Z</dcterms:modified>
</cp:coreProperties>
</file>