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4" r:id="rId2"/>
    <p:sldId id="269" r:id="rId3"/>
    <p:sldId id="270" r:id="rId4"/>
    <p:sldId id="271" r:id="rId5"/>
    <p:sldId id="272" r:id="rId6"/>
    <p:sldId id="273" r:id="rId7"/>
    <p:sldId id="279" r:id="rId8"/>
    <p:sldId id="260" r:id="rId9"/>
    <p:sldId id="264" r:id="rId10"/>
    <p:sldId id="280" r:id="rId11"/>
    <p:sldId id="281" r:id="rId12"/>
    <p:sldId id="282" r:id="rId13"/>
    <p:sldId id="283" r:id="rId14"/>
    <p:sldId id="284" r:id="rId15"/>
    <p:sldId id="285" r:id="rId16"/>
    <p:sldId id="286" r:id="rId17"/>
    <p:sldId id="287" r:id="rId18"/>
    <p:sldId id="268" r:id="rId19"/>
    <p:sldId id="275" r:id="rId20"/>
    <p:sldId id="290" r:id="rId21"/>
    <p:sldId id="276" r:id="rId22"/>
    <p:sldId id="277" r:id="rId23"/>
    <p:sldId id="278" r:id="rId24"/>
    <p:sldId id="288" r:id="rId25"/>
    <p:sldId id="28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7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4DE9C9-AAE5-4BD9-8B4C-FD31EA2B5EBD}" type="datetimeFigureOut">
              <a:rPr lang="en-US" smtClean="0"/>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943BAA-CA70-4971-B695-24B7FA92E0B5}" type="slidenum">
              <a:rPr lang="en-US" smtClean="0"/>
              <a:pPr/>
              <a:t>‹#›</a:t>
            </a:fld>
            <a:endParaRPr lang="en-US"/>
          </a:p>
        </p:txBody>
      </p:sp>
    </p:spTree>
    <p:extLst>
      <p:ext uri="{BB962C8B-B14F-4D97-AF65-F5344CB8AC3E}">
        <p14:creationId xmlns:p14="http://schemas.microsoft.com/office/powerpoint/2010/main" val="281553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Flyer</a:t>
            </a:r>
            <a:r>
              <a:rPr lang="en-US" baseline="0" dirty="0" smtClean="0"/>
              <a:t> being disseminated at KMC to promote program</a:t>
            </a:r>
            <a:endParaRPr lang="en-US" dirty="0"/>
          </a:p>
        </p:txBody>
      </p:sp>
      <p:sp>
        <p:nvSpPr>
          <p:cNvPr id="4" name="Slide Number Placeholder 3"/>
          <p:cNvSpPr>
            <a:spLocks noGrp="1"/>
          </p:cNvSpPr>
          <p:nvPr>
            <p:ph type="sldNum" sz="quarter" idx="10"/>
          </p:nvPr>
        </p:nvSpPr>
        <p:spPr/>
        <p:txBody>
          <a:bodyPr/>
          <a:lstStyle/>
          <a:p>
            <a:fld id="{5A943BAA-CA70-4971-B695-24B7FA92E0B5}" type="slidenum">
              <a:rPr lang="en-US" smtClean="0"/>
              <a:pPr/>
              <a:t>8</a:t>
            </a:fld>
            <a:endParaRPr lang="en-US"/>
          </a:p>
        </p:txBody>
      </p:sp>
    </p:spTree>
    <p:extLst>
      <p:ext uri="{BB962C8B-B14F-4D97-AF65-F5344CB8AC3E}">
        <p14:creationId xmlns:p14="http://schemas.microsoft.com/office/powerpoint/2010/main" val="223900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Persons</a:t>
            </a:r>
            <a:r>
              <a:rPr lang="en-US" baseline="0" dirty="0" smtClean="0"/>
              <a:t> seen – varied, from sexual dysfunction, depression, anxiety, couples</a:t>
            </a:r>
            <a:endParaRPr lang="en-US" dirty="0"/>
          </a:p>
        </p:txBody>
      </p:sp>
      <p:sp>
        <p:nvSpPr>
          <p:cNvPr id="4" name="Slide Number Placeholder 3"/>
          <p:cNvSpPr>
            <a:spLocks noGrp="1"/>
          </p:cNvSpPr>
          <p:nvPr>
            <p:ph type="sldNum" sz="quarter" idx="10"/>
          </p:nvPr>
        </p:nvSpPr>
        <p:spPr/>
        <p:txBody>
          <a:bodyPr/>
          <a:lstStyle/>
          <a:p>
            <a:fld id="{5A943BAA-CA70-4971-B695-24B7FA92E0B5}" type="slidenum">
              <a:rPr lang="en-US" smtClean="0"/>
              <a:pPr/>
              <a:t>15</a:t>
            </a:fld>
            <a:endParaRPr lang="en-US"/>
          </a:p>
        </p:txBody>
      </p:sp>
    </p:spTree>
    <p:extLst>
      <p:ext uri="{BB962C8B-B14F-4D97-AF65-F5344CB8AC3E}">
        <p14:creationId xmlns:p14="http://schemas.microsoft.com/office/powerpoint/2010/main" val="324168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67064-AE19-6545-A54A-0F12F5C0C460}"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67064-AE19-6545-A54A-0F12F5C0C460}"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HPPAE programs provide students the opportunity to do rotations during their placements</a:t>
            </a:r>
          </a:p>
          <a:p>
            <a:endParaRPr lang="en-US" dirty="0"/>
          </a:p>
        </p:txBody>
      </p:sp>
      <p:sp>
        <p:nvSpPr>
          <p:cNvPr id="4" name="Slide Number Placeholder 3"/>
          <p:cNvSpPr>
            <a:spLocks noGrp="1"/>
          </p:cNvSpPr>
          <p:nvPr>
            <p:ph type="sldNum" sz="quarter" idx="10"/>
          </p:nvPr>
        </p:nvSpPr>
        <p:spPr/>
        <p:txBody>
          <a:bodyPr/>
          <a:lstStyle/>
          <a:p>
            <a:fld id="{80767064-AE19-6545-A54A-0F12F5C0C460}" type="slidenum">
              <a:rPr lang="en-US" smtClean="0"/>
              <a:pPr/>
              <a:t>23</a:t>
            </a:fld>
            <a:endParaRPr lang="en-US"/>
          </a:p>
        </p:txBody>
      </p:sp>
    </p:spTree>
    <p:extLst>
      <p:ext uri="{BB962C8B-B14F-4D97-AF65-F5344CB8AC3E}">
        <p14:creationId xmlns:p14="http://schemas.microsoft.com/office/powerpoint/2010/main" val="230223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Interprofessional Teambuilding – willingness to educate other disciplines about what social workers do and willingness to understand how other disciplines are trained, clearly defined roles and boundaries, willingness to consider each other’s expertise and work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Assertiveness – need to be comfortable putting a voice to insuring the client/consumer is a valued member of the team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A943BAA-CA70-4971-B695-24B7FA92E0B5}" type="slidenum">
              <a:rPr lang="en-US" smtClean="0"/>
              <a:pPr/>
              <a:t>24</a:t>
            </a:fld>
            <a:endParaRPr lang="en-US"/>
          </a:p>
        </p:txBody>
      </p:sp>
    </p:spTree>
    <p:extLst>
      <p:ext uri="{BB962C8B-B14F-4D97-AF65-F5344CB8AC3E}">
        <p14:creationId xmlns:p14="http://schemas.microsoft.com/office/powerpoint/2010/main" val="921408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Pay attention to how your discipline is perceived, this will provide clues to where skill development needs to occur (Example: social workers need to know more about process improvement, marketing, database analysis)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Need to embrace the idea that some of our training needs to occur outside of our discipline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5A943BAA-CA70-4971-B695-24B7FA92E0B5}" type="slidenum">
              <a:rPr lang="en-US" smtClean="0"/>
              <a:pPr/>
              <a:t>25</a:t>
            </a:fld>
            <a:endParaRPr lang="en-US"/>
          </a:p>
        </p:txBody>
      </p:sp>
    </p:spTree>
    <p:extLst>
      <p:ext uri="{BB962C8B-B14F-4D97-AF65-F5344CB8AC3E}">
        <p14:creationId xmlns:p14="http://schemas.microsoft.com/office/powerpoint/2010/main" val="140767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A8637F-5795-406E-821E-9DA86ECC15C0}"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8637F-5795-406E-821E-9DA86ECC15C0}"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8637F-5795-406E-821E-9DA86ECC15C0}"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8637F-5795-406E-821E-9DA86ECC15C0}"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8637F-5795-406E-821E-9DA86ECC15C0}"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A8637F-5795-406E-821E-9DA86ECC15C0}"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A8637F-5795-406E-821E-9DA86ECC15C0}" type="datetimeFigureOut">
              <a:rPr lang="en-US" smtClean="0"/>
              <a:pPr/>
              <a:t>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A8637F-5795-406E-821E-9DA86ECC15C0}" type="datetimeFigureOut">
              <a:rPr lang="en-US" smtClean="0"/>
              <a:pPr/>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8637F-5795-406E-821E-9DA86ECC15C0}" type="datetimeFigureOut">
              <a:rPr lang="en-US" smtClean="0"/>
              <a:pPr/>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58FC9-E982-41FD-93F4-87020207B1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8637F-5795-406E-821E-9DA86ECC15C0}"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58FC9-E982-41FD-93F4-87020207B17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5A8637F-5795-406E-821E-9DA86ECC15C0}" type="datetimeFigureOut">
              <a:rPr lang="en-US" smtClean="0"/>
              <a:pPr/>
              <a:t>2/3/2014</a:t>
            </a:fld>
            <a:endParaRPr lang="en-US"/>
          </a:p>
        </p:txBody>
      </p:sp>
      <p:sp>
        <p:nvSpPr>
          <p:cNvPr id="9" name="Slide Number Placeholder 8"/>
          <p:cNvSpPr>
            <a:spLocks noGrp="1"/>
          </p:cNvSpPr>
          <p:nvPr>
            <p:ph type="sldNum" sz="quarter" idx="11"/>
          </p:nvPr>
        </p:nvSpPr>
        <p:spPr/>
        <p:txBody>
          <a:bodyPr/>
          <a:lstStyle/>
          <a:p>
            <a:fld id="{E8A58FC9-E982-41FD-93F4-87020207B17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A58FC9-E982-41FD-93F4-87020207B17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5A8637F-5795-406E-821E-9DA86ECC15C0}" type="datetimeFigureOut">
              <a:rPr lang="en-US" smtClean="0"/>
              <a:pPr/>
              <a:t>2/3/2014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Field Practicum: Innovative Panel</a:t>
            </a:r>
            <a:endParaRPr lang="en-US" dirty="0"/>
          </a:p>
        </p:txBody>
      </p:sp>
      <p:sp>
        <p:nvSpPr>
          <p:cNvPr id="3" name="Subtitle 2"/>
          <p:cNvSpPr>
            <a:spLocks noGrp="1"/>
          </p:cNvSpPr>
          <p:nvPr>
            <p:ph type="subTitle" idx="1"/>
          </p:nvPr>
        </p:nvSpPr>
        <p:spPr/>
        <p:txBody>
          <a:bodyPr/>
          <a:lstStyle/>
          <a:p>
            <a:r>
              <a:rPr lang="en-US" dirty="0" smtClean="0"/>
              <a:t>Patty Hunter and </a:t>
            </a:r>
            <a:r>
              <a:rPr lang="en-US" dirty="0"/>
              <a:t>Roseanna </a:t>
            </a:r>
            <a:r>
              <a:rPr lang="en-US" dirty="0" err="1"/>
              <a:t>McCleary</a:t>
            </a:r>
            <a:endParaRPr lang="en-US" dirty="0"/>
          </a:p>
        </p:txBody>
      </p:sp>
    </p:spTree>
    <p:extLst>
      <p:ext uri="{BB962C8B-B14F-4D97-AF65-F5344CB8AC3E}">
        <p14:creationId xmlns:p14="http://schemas.microsoft.com/office/powerpoint/2010/main" val="2934136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1143000"/>
          </a:xfrm>
        </p:spPr>
        <p:txBody>
          <a:bodyPr>
            <a:normAutofit fontScale="90000"/>
          </a:bodyPr>
          <a:lstStyle/>
          <a:p>
            <a:r>
              <a:rPr lang="en-US" b="1" dirty="0" smtClean="0"/>
              <a:t>CSU Bakersfield</a:t>
            </a:r>
            <a:r>
              <a:rPr lang="en-US" b="1" dirty="0"/>
              <a:t> </a:t>
            </a:r>
            <a:r>
              <a:rPr lang="en-US" b="1" dirty="0" smtClean="0"/>
              <a:t>-                                  IBHC Field Practicum Project</a:t>
            </a:r>
            <a:endParaRPr lang="en-US" b="1" dirty="0"/>
          </a:p>
        </p:txBody>
      </p:sp>
      <p:sp>
        <p:nvSpPr>
          <p:cNvPr id="3" name="Content Placeholder 2"/>
          <p:cNvSpPr>
            <a:spLocks noGrp="1"/>
          </p:cNvSpPr>
          <p:nvPr>
            <p:ph idx="1"/>
          </p:nvPr>
        </p:nvSpPr>
        <p:spPr>
          <a:xfrm>
            <a:off x="228600" y="1600200"/>
            <a:ext cx="8153400" cy="4876799"/>
          </a:xfrm>
        </p:spPr>
        <p:txBody>
          <a:bodyPr>
            <a:normAutofit lnSpcReduction="10000"/>
          </a:bodyPr>
          <a:lstStyle/>
          <a:p>
            <a:r>
              <a:rPr lang="en-US" sz="2800" dirty="0" smtClean="0"/>
              <a:t>4 students (1 student receiving CSWE stipend; 1 student receiving </a:t>
            </a:r>
            <a:r>
              <a:rPr lang="en-US" sz="2800" dirty="0" err="1" smtClean="0"/>
              <a:t>CalSWEC</a:t>
            </a:r>
            <a:r>
              <a:rPr lang="en-US" sz="2800" dirty="0" smtClean="0"/>
              <a:t> MH stipend)</a:t>
            </a:r>
          </a:p>
          <a:p>
            <a:endParaRPr lang="en-US" sz="1000" dirty="0" smtClean="0"/>
          </a:p>
          <a:p>
            <a:r>
              <a:rPr lang="en-US" sz="2800" dirty="0" smtClean="0"/>
              <a:t>1 student at Kern Medical Center</a:t>
            </a:r>
          </a:p>
          <a:p>
            <a:endParaRPr lang="en-US" sz="900" dirty="0" smtClean="0"/>
          </a:p>
          <a:p>
            <a:r>
              <a:rPr lang="en-US" sz="2800" dirty="0" smtClean="0"/>
              <a:t>3 students at Clinical Sierra Vista</a:t>
            </a:r>
          </a:p>
          <a:p>
            <a:endParaRPr lang="en-US" sz="900" dirty="0" smtClean="0"/>
          </a:p>
          <a:p>
            <a:r>
              <a:rPr lang="en-US" sz="2800" dirty="0" smtClean="0"/>
              <a:t>All students completed Advanced Practice Course in Integrated Behavioral Health Care - Fall 2013</a:t>
            </a:r>
          </a:p>
          <a:p>
            <a:endParaRPr lang="en-US" sz="900" dirty="0" smtClean="0"/>
          </a:p>
          <a:p>
            <a:r>
              <a:rPr lang="en-US" sz="2800" dirty="0" smtClean="0"/>
              <a:t>All students currently in Advanced Social Policy, focus on ACA/IBHC</a:t>
            </a:r>
          </a:p>
        </p:txBody>
      </p:sp>
    </p:spTree>
    <p:extLst>
      <p:ext uri="{BB962C8B-B14F-4D97-AF65-F5344CB8AC3E}">
        <p14:creationId xmlns:p14="http://schemas.microsoft.com/office/powerpoint/2010/main" val="30738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7620000" cy="1143000"/>
          </a:xfrm>
        </p:spPr>
        <p:txBody>
          <a:bodyPr>
            <a:normAutofit fontScale="90000"/>
          </a:bodyPr>
          <a:lstStyle/>
          <a:p>
            <a:r>
              <a:rPr lang="en-US" b="1" dirty="0" smtClean="0"/>
              <a:t>Jennifer</a:t>
            </a:r>
            <a:r>
              <a:rPr lang="en-US" b="1" dirty="0"/>
              <a:t> </a:t>
            </a:r>
            <a:r>
              <a:rPr lang="en-US" b="1" dirty="0" smtClean="0"/>
              <a:t>- Kern Medical Center (Quadrant IV)</a:t>
            </a:r>
            <a:endParaRPr lang="en-US" b="1" dirty="0"/>
          </a:p>
        </p:txBody>
      </p:sp>
      <p:sp>
        <p:nvSpPr>
          <p:cNvPr id="5" name="Content Placeholder 4"/>
          <p:cNvSpPr>
            <a:spLocks noGrp="1"/>
          </p:cNvSpPr>
          <p:nvPr>
            <p:ph idx="1"/>
          </p:nvPr>
        </p:nvSpPr>
        <p:spPr>
          <a:xfrm>
            <a:off x="457200" y="1600200"/>
            <a:ext cx="7620000" cy="4953000"/>
          </a:xfrm>
        </p:spPr>
        <p:txBody>
          <a:bodyPr>
            <a:normAutofit/>
          </a:bodyPr>
          <a:lstStyle/>
          <a:p>
            <a:r>
              <a:rPr lang="en-US" b="1" dirty="0" smtClean="0">
                <a:solidFill>
                  <a:srgbClr val="800000"/>
                </a:solidFill>
              </a:rPr>
              <a:t>KMC:</a:t>
            </a:r>
            <a:r>
              <a:rPr lang="en-US" dirty="0" smtClean="0"/>
              <a:t>  Community hospital, comprehensive inpatient and outpatient services (urban)</a:t>
            </a:r>
          </a:p>
          <a:p>
            <a:endParaRPr lang="en-US" dirty="0" smtClean="0"/>
          </a:p>
          <a:p>
            <a:r>
              <a:rPr lang="en-US" b="1" dirty="0" smtClean="0">
                <a:solidFill>
                  <a:srgbClr val="800000"/>
                </a:solidFill>
              </a:rPr>
              <a:t>Rotation practicum model:</a:t>
            </a:r>
            <a:endParaRPr lang="en-US" b="1" dirty="0">
              <a:solidFill>
                <a:srgbClr val="800000"/>
              </a:solidFill>
            </a:endParaRPr>
          </a:p>
          <a:p>
            <a:pPr lvl="1"/>
            <a:r>
              <a:rPr lang="en-US" dirty="0"/>
              <a:t>Family Practice Clinic</a:t>
            </a:r>
          </a:p>
          <a:p>
            <a:pPr lvl="1"/>
            <a:r>
              <a:rPr lang="en-US" dirty="0"/>
              <a:t>Immunology Clinic</a:t>
            </a:r>
          </a:p>
          <a:p>
            <a:pPr lvl="1"/>
            <a:r>
              <a:rPr lang="en-US" dirty="0"/>
              <a:t>Internal Medicine </a:t>
            </a:r>
            <a:r>
              <a:rPr lang="en-US" dirty="0" smtClean="0"/>
              <a:t>Clinic (start up) </a:t>
            </a:r>
          </a:p>
          <a:p>
            <a:pPr marL="411480" lvl="1" indent="0">
              <a:buNone/>
            </a:pPr>
            <a:endParaRPr lang="en-US" dirty="0" smtClean="0"/>
          </a:p>
          <a:p>
            <a:pPr marL="411480" lvl="1" indent="0">
              <a:buNone/>
            </a:pPr>
            <a:endParaRPr lang="en-US" dirty="0"/>
          </a:p>
          <a:p>
            <a:pPr marL="411480" lvl="1" indent="0">
              <a:buNone/>
            </a:pPr>
            <a:endParaRPr lang="en-US" sz="900" dirty="0"/>
          </a:p>
          <a:p>
            <a:r>
              <a:rPr lang="en-US" dirty="0" smtClean="0"/>
              <a:t>Focus on skills building in assessment, case planning, and intervention </a:t>
            </a:r>
          </a:p>
          <a:p>
            <a:r>
              <a:rPr lang="en-US" dirty="0" smtClean="0"/>
              <a:t>Agency policy development also a focus</a:t>
            </a:r>
            <a:endParaRPr lang="en-US" dirty="0"/>
          </a:p>
          <a:p>
            <a:endParaRPr lang="en-US" dirty="0"/>
          </a:p>
        </p:txBody>
      </p:sp>
      <p:pic>
        <p:nvPicPr>
          <p:cNvPr id="2" name="Picture 2" descr="http://media.bakersfieldnow.com/images/100429_KMC_kern_medical_cen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102" y="2209800"/>
            <a:ext cx="355307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087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mccleary\Pictures\ibhc students\IMG_079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00200"/>
            <a:ext cx="6960938" cy="520357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304800" y="274638"/>
            <a:ext cx="7924800" cy="1249362"/>
          </a:xfrm>
        </p:spPr>
        <p:txBody>
          <a:bodyPr>
            <a:normAutofit fontScale="90000"/>
          </a:bodyPr>
          <a:lstStyle/>
          <a:p>
            <a:pPr algn="ctr"/>
            <a:r>
              <a:rPr lang="en-US" b="1" dirty="0" smtClean="0"/>
              <a:t>Lorre, </a:t>
            </a:r>
            <a:r>
              <a:rPr lang="en-US" b="1" dirty="0" err="1" smtClean="0"/>
              <a:t>Lupita</a:t>
            </a:r>
            <a:r>
              <a:rPr lang="en-US" b="1" dirty="0" smtClean="0"/>
              <a:t>, and </a:t>
            </a:r>
            <a:r>
              <a:rPr lang="en-US" b="1" dirty="0" err="1" smtClean="0"/>
              <a:t>Damaris</a:t>
            </a:r>
            <a:r>
              <a:rPr lang="en-US" b="1" dirty="0" smtClean="0"/>
              <a:t/>
            </a:r>
            <a:br>
              <a:rPr lang="en-US" b="1" dirty="0" smtClean="0"/>
            </a:br>
            <a:r>
              <a:rPr lang="en-US" b="1" dirty="0" smtClean="0"/>
              <a:t>@ </a:t>
            </a:r>
            <a:r>
              <a:rPr lang="en-US" b="1" dirty="0" err="1" smtClean="0"/>
              <a:t>Clinica</a:t>
            </a:r>
            <a:r>
              <a:rPr lang="en-US" b="1" dirty="0" smtClean="0"/>
              <a:t> Sierra Vista</a:t>
            </a:r>
            <a:endParaRPr lang="en-US" b="1" dirty="0"/>
          </a:p>
        </p:txBody>
      </p:sp>
    </p:spTree>
    <p:extLst>
      <p:ext uri="{BB962C8B-B14F-4D97-AF65-F5344CB8AC3E}">
        <p14:creationId xmlns:p14="http://schemas.microsoft.com/office/powerpoint/2010/main" val="724573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325562"/>
          </a:xfrm>
        </p:spPr>
        <p:txBody>
          <a:bodyPr/>
          <a:lstStyle/>
          <a:p>
            <a:r>
              <a:rPr lang="en-US" b="1" dirty="0" smtClean="0"/>
              <a:t>Clinical Sierra Vista (FQHC)</a:t>
            </a:r>
            <a:endParaRPr lang="en-US" b="1" dirty="0"/>
          </a:p>
        </p:txBody>
      </p:sp>
      <p:sp>
        <p:nvSpPr>
          <p:cNvPr id="3" name="Content Placeholder 2"/>
          <p:cNvSpPr>
            <a:spLocks noGrp="1"/>
          </p:cNvSpPr>
          <p:nvPr>
            <p:ph idx="1"/>
          </p:nvPr>
        </p:nvSpPr>
        <p:spPr/>
        <p:txBody>
          <a:bodyPr>
            <a:normAutofit/>
          </a:bodyPr>
          <a:lstStyle/>
          <a:p>
            <a:r>
              <a:rPr lang="en-US" sz="2800" dirty="0" smtClean="0"/>
              <a:t>3 students at different sites</a:t>
            </a:r>
          </a:p>
          <a:p>
            <a:endParaRPr lang="en-US" sz="1800" dirty="0" smtClean="0"/>
          </a:p>
          <a:p>
            <a:r>
              <a:rPr lang="en-US" sz="2800" b="1" dirty="0" smtClean="0"/>
              <a:t>Lorre</a:t>
            </a:r>
            <a:r>
              <a:rPr lang="en-US" sz="2800" dirty="0" smtClean="0"/>
              <a:t>:  Bakersfield Community College, Student Health Clinic </a:t>
            </a:r>
          </a:p>
          <a:p>
            <a:endParaRPr lang="en-US" sz="1800" dirty="0" smtClean="0"/>
          </a:p>
          <a:p>
            <a:r>
              <a:rPr lang="en-US" sz="2800" b="1" dirty="0" err="1" smtClean="0"/>
              <a:t>Damaris</a:t>
            </a:r>
            <a:r>
              <a:rPr lang="en-US" sz="2800" dirty="0" smtClean="0"/>
              <a:t>:  CSV Delano Behavioral Health Clinic</a:t>
            </a:r>
          </a:p>
          <a:p>
            <a:endParaRPr lang="en-US" sz="1800" dirty="0" smtClean="0"/>
          </a:p>
          <a:p>
            <a:r>
              <a:rPr lang="en-US" sz="2800" b="1" dirty="0" err="1"/>
              <a:t>Lupita</a:t>
            </a:r>
            <a:r>
              <a:rPr lang="en-US" sz="2800" dirty="0"/>
              <a:t>: CSV Delano, Community  Health </a:t>
            </a:r>
            <a:r>
              <a:rPr lang="en-US" sz="2800" dirty="0" smtClean="0"/>
              <a:t>Center</a:t>
            </a:r>
            <a:endParaRPr lang="en-US" sz="2800" dirty="0"/>
          </a:p>
        </p:txBody>
      </p:sp>
    </p:spTree>
    <p:extLst>
      <p:ext uri="{BB962C8B-B14F-4D97-AF65-F5344CB8AC3E}">
        <p14:creationId xmlns:p14="http://schemas.microsoft.com/office/powerpoint/2010/main" val="289586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305800" cy="1143000"/>
          </a:xfrm>
        </p:spPr>
        <p:txBody>
          <a:bodyPr>
            <a:normAutofit fontScale="90000"/>
          </a:bodyPr>
          <a:lstStyle/>
          <a:p>
            <a:r>
              <a:rPr lang="en-US" b="1" dirty="0" smtClean="0"/>
              <a:t>Lorre, Bakersfield College </a:t>
            </a:r>
            <a:br>
              <a:rPr lang="en-US" b="1" dirty="0" smtClean="0"/>
            </a:br>
            <a:r>
              <a:rPr lang="en-US" b="1" dirty="0" smtClean="0"/>
              <a:t>Student Health Center (Quadrant I)</a:t>
            </a:r>
            <a:endParaRPr lang="en-US" b="1" dirty="0"/>
          </a:p>
        </p:txBody>
      </p:sp>
      <p:sp>
        <p:nvSpPr>
          <p:cNvPr id="3" name="Content Placeholder 2"/>
          <p:cNvSpPr>
            <a:spLocks noGrp="1"/>
          </p:cNvSpPr>
          <p:nvPr>
            <p:ph idx="1"/>
          </p:nvPr>
        </p:nvSpPr>
        <p:spPr>
          <a:xfrm>
            <a:off x="228600" y="1600200"/>
            <a:ext cx="8077200" cy="5257800"/>
          </a:xfrm>
        </p:spPr>
        <p:txBody>
          <a:bodyPr>
            <a:normAutofit lnSpcReduction="10000"/>
          </a:bodyPr>
          <a:lstStyle/>
          <a:p>
            <a:r>
              <a:rPr lang="en-US" sz="3100" dirty="0" smtClean="0"/>
              <a:t>Contract to provide IBHC to community college students (urban)</a:t>
            </a:r>
          </a:p>
          <a:p>
            <a:endParaRPr lang="en-US" sz="800" dirty="0" smtClean="0"/>
          </a:p>
          <a:p>
            <a:r>
              <a:rPr lang="en-US" sz="3100" b="1" dirty="0" smtClean="0">
                <a:solidFill>
                  <a:srgbClr val="800000"/>
                </a:solidFill>
              </a:rPr>
              <a:t>Staff:</a:t>
            </a:r>
            <a:r>
              <a:rPr lang="en-US" sz="3100" b="1" dirty="0" smtClean="0"/>
              <a:t>  </a:t>
            </a:r>
            <a:r>
              <a:rPr lang="en-US" sz="3100" dirty="0" smtClean="0"/>
              <a:t>PCP, nurse, LCSW, MSW student intern</a:t>
            </a:r>
          </a:p>
          <a:p>
            <a:endParaRPr lang="en-US" sz="800" dirty="0" smtClean="0"/>
          </a:p>
          <a:p>
            <a:r>
              <a:rPr lang="en-US" sz="3100" dirty="0" smtClean="0"/>
              <a:t>PCP dominant, first contact – referral to social work staff as needed</a:t>
            </a:r>
          </a:p>
          <a:p>
            <a:endParaRPr lang="en-US" sz="800" dirty="0" smtClean="0"/>
          </a:p>
          <a:p>
            <a:r>
              <a:rPr lang="en-US" sz="3100" dirty="0" smtClean="0"/>
              <a:t>No standardized initial assessments</a:t>
            </a:r>
          </a:p>
          <a:p>
            <a:endParaRPr lang="en-US" sz="800" dirty="0" smtClean="0"/>
          </a:p>
          <a:p>
            <a:endParaRPr lang="en-US" sz="800" dirty="0"/>
          </a:p>
          <a:p>
            <a:endParaRPr lang="en-US" sz="800" dirty="0" smtClean="0"/>
          </a:p>
          <a:p>
            <a:endParaRPr lang="en-US" sz="800" dirty="0" smtClean="0"/>
          </a:p>
          <a:p>
            <a:endParaRPr lang="en-US" sz="800" dirty="0" smtClean="0"/>
          </a:p>
          <a:p>
            <a:r>
              <a:rPr lang="en-US" sz="3100" dirty="0" smtClean="0"/>
              <a:t>Focus on assessment and intervention</a:t>
            </a:r>
          </a:p>
          <a:p>
            <a:endParaRPr lang="en-US" dirty="0"/>
          </a:p>
        </p:txBody>
      </p:sp>
      <p:pic>
        <p:nvPicPr>
          <p:cNvPr id="3074" name="Picture 2" descr="http://www.clinicasierravista.org/images/img_library/crp/58-7-12-Bakersfield%20College%20Student%20Health%20Cen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400" y="4038600"/>
            <a:ext cx="2844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85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01000" cy="1173162"/>
          </a:xfrm>
        </p:spPr>
        <p:txBody>
          <a:bodyPr>
            <a:normAutofit fontScale="90000"/>
          </a:bodyPr>
          <a:lstStyle/>
          <a:p>
            <a:r>
              <a:rPr lang="en-US" b="1" dirty="0" err="1" smtClean="0"/>
              <a:t>Damaris</a:t>
            </a:r>
            <a:r>
              <a:rPr lang="en-US" b="1" dirty="0" smtClean="0"/>
              <a:t>, CSV, Delano Behavioral Health Clinic (Quadrant 3)</a:t>
            </a:r>
            <a:endParaRPr lang="en-US" b="1" dirty="0"/>
          </a:p>
        </p:txBody>
      </p:sp>
      <p:sp>
        <p:nvSpPr>
          <p:cNvPr id="3" name="Content Placeholder 2"/>
          <p:cNvSpPr>
            <a:spLocks noGrp="1"/>
          </p:cNvSpPr>
          <p:nvPr>
            <p:ph idx="1"/>
          </p:nvPr>
        </p:nvSpPr>
        <p:spPr>
          <a:xfrm>
            <a:off x="228600" y="1752600"/>
            <a:ext cx="8229600" cy="4800600"/>
          </a:xfrm>
        </p:spPr>
        <p:txBody>
          <a:bodyPr>
            <a:normAutofit/>
          </a:bodyPr>
          <a:lstStyle/>
          <a:p>
            <a:r>
              <a:rPr lang="en-US" sz="2800" dirty="0" smtClean="0"/>
              <a:t>Site 2-3 miles from Community Health Center (rural)</a:t>
            </a:r>
          </a:p>
          <a:p>
            <a:endParaRPr lang="en-US" sz="800" dirty="0" smtClean="0"/>
          </a:p>
          <a:p>
            <a:r>
              <a:rPr lang="en-US" sz="2800" b="1" dirty="0" smtClean="0">
                <a:solidFill>
                  <a:srgbClr val="800000"/>
                </a:solidFill>
              </a:rPr>
              <a:t>Staff:</a:t>
            </a:r>
            <a:r>
              <a:rPr lang="en-US" sz="2800" dirty="0" smtClean="0"/>
              <a:t>  Behavioral health therapists, substance abuse counselors, psychiatrist, nurse</a:t>
            </a:r>
          </a:p>
          <a:p>
            <a:endParaRPr lang="en-US" sz="800" dirty="0" smtClean="0"/>
          </a:p>
          <a:p>
            <a:r>
              <a:rPr lang="en-US" sz="2800" dirty="0" smtClean="0"/>
              <a:t>Higher level of behavioral </a:t>
            </a:r>
          </a:p>
          <a:p>
            <a:pPr marL="114300" indent="0">
              <a:buNone/>
            </a:pPr>
            <a:r>
              <a:rPr lang="en-US" sz="2800" dirty="0" smtClean="0"/>
              <a:t>   health care</a:t>
            </a:r>
          </a:p>
          <a:p>
            <a:r>
              <a:rPr lang="en-US" sz="2800" dirty="0" smtClean="0"/>
              <a:t>Focus on assessment and </a:t>
            </a:r>
          </a:p>
          <a:p>
            <a:pPr marL="114300" indent="0">
              <a:buNone/>
            </a:pPr>
            <a:r>
              <a:rPr lang="en-US" sz="2800" dirty="0" smtClean="0"/>
              <a:t>   intervention </a:t>
            </a:r>
          </a:p>
          <a:p>
            <a:endParaRPr lang="en-US" dirty="0" smtClean="0"/>
          </a:p>
          <a:p>
            <a:endParaRPr lang="en-US" dirty="0" smtClean="0"/>
          </a:p>
          <a:p>
            <a:endParaRPr lang="en-US" dirty="0"/>
          </a:p>
        </p:txBody>
      </p:sp>
      <p:pic>
        <p:nvPicPr>
          <p:cNvPr id="5122" name="Picture 2" descr="http://www.clinicasierravista.org/images/img_library/crp/58-17-12-Delano%20CH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3352800"/>
            <a:ext cx="44196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17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10600" cy="1143000"/>
          </a:xfrm>
        </p:spPr>
        <p:txBody>
          <a:bodyPr>
            <a:noAutofit/>
          </a:bodyPr>
          <a:lstStyle/>
          <a:p>
            <a:r>
              <a:rPr lang="en-US" sz="3800" b="1" dirty="0" err="1" smtClean="0"/>
              <a:t>Lupita</a:t>
            </a:r>
            <a:r>
              <a:rPr lang="en-US" sz="3800" b="1" dirty="0" smtClean="0"/>
              <a:t>, CSV Delano </a:t>
            </a:r>
            <a:br>
              <a:rPr lang="en-US" sz="3800" b="1" dirty="0" smtClean="0"/>
            </a:br>
            <a:r>
              <a:rPr lang="en-US" sz="3800" b="1" dirty="0" smtClean="0"/>
              <a:t>Community Health Center (Quadrant II)</a:t>
            </a:r>
            <a:endParaRPr lang="en-US" sz="3800" b="1" dirty="0"/>
          </a:p>
        </p:txBody>
      </p:sp>
      <p:sp>
        <p:nvSpPr>
          <p:cNvPr id="3" name="Content Placeholder 2"/>
          <p:cNvSpPr>
            <a:spLocks noGrp="1"/>
          </p:cNvSpPr>
          <p:nvPr>
            <p:ph idx="1"/>
          </p:nvPr>
        </p:nvSpPr>
        <p:spPr>
          <a:xfrm>
            <a:off x="304800" y="1600200"/>
            <a:ext cx="7924800" cy="5257800"/>
          </a:xfrm>
        </p:spPr>
        <p:txBody>
          <a:bodyPr>
            <a:normAutofit/>
          </a:bodyPr>
          <a:lstStyle/>
          <a:p>
            <a:r>
              <a:rPr lang="en-US" sz="2800" dirty="0" smtClean="0"/>
              <a:t>Federally Qualified Health Center, rural</a:t>
            </a:r>
          </a:p>
          <a:p>
            <a:endParaRPr lang="en-US" sz="800" dirty="0" smtClean="0"/>
          </a:p>
          <a:p>
            <a:r>
              <a:rPr lang="en-US" sz="2800" b="1" dirty="0" smtClean="0">
                <a:solidFill>
                  <a:srgbClr val="800000"/>
                </a:solidFill>
              </a:rPr>
              <a:t>Staff:  </a:t>
            </a:r>
            <a:r>
              <a:rPr lang="en-US" sz="2800" dirty="0" smtClean="0"/>
              <a:t>PCP, nurse, social workers (on site BH/SA)</a:t>
            </a:r>
          </a:p>
          <a:p>
            <a:endParaRPr lang="en-US" sz="800" dirty="0" smtClean="0"/>
          </a:p>
          <a:p>
            <a:r>
              <a:rPr lang="en-US" sz="2800" dirty="0" smtClean="0"/>
              <a:t>All persons served are screened</a:t>
            </a:r>
          </a:p>
          <a:p>
            <a:endParaRPr lang="en-US" sz="800" dirty="0" smtClean="0"/>
          </a:p>
          <a:p>
            <a:r>
              <a:rPr lang="en-US" sz="2800" dirty="0" smtClean="0"/>
              <a:t>Possible issues flagged and seen by BH staff    (warm handoff)</a:t>
            </a:r>
          </a:p>
          <a:p>
            <a:endParaRPr lang="en-US" sz="800" dirty="0" smtClean="0"/>
          </a:p>
          <a:p>
            <a:r>
              <a:rPr lang="en-US" sz="2800" dirty="0" smtClean="0"/>
              <a:t>Focus on assessment,                                         psycho-education, crisis management,               suicide assessments, brief intervention</a:t>
            </a:r>
          </a:p>
          <a:p>
            <a:endParaRPr lang="en-US" dirty="0" smtClean="0"/>
          </a:p>
          <a:p>
            <a:endParaRPr lang="en-US" dirty="0" smtClean="0"/>
          </a:p>
          <a:p>
            <a:endParaRPr lang="en-US" dirty="0"/>
          </a:p>
        </p:txBody>
      </p:sp>
      <p:pic>
        <p:nvPicPr>
          <p:cNvPr id="4" name="Picture 2" descr="http://www.clinicasierravista.org/images/img_library/crp/58-17-12-Delano%20CH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57700"/>
            <a:ext cx="27940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840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Student Experiences</a:t>
            </a:r>
            <a:endParaRPr lang="en-US" b="1" dirty="0"/>
          </a:p>
        </p:txBody>
      </p:sp>
      <p:sp>
        <p:nvSpPr>
          <p:cNvPr id="3" name="Content Placeholder 2"/>
          <p:cNvSpPr>
            <a:spLocks noGrp="1"/>
          </p:cNvSpPr>
          <p:nvPr>
            <p:ph idx="1"/>
          </p:nvPr>
        </p:nvSpPr>
        <p:spPr/>
        <p:txBody>
          <a:bodyPr>
            <a:normAutofit lnSpcReduction="10000"/>
          </a:bodyPr>
          <a:lstStyle/>
          <a:p>
            <a:r>
              <a:rPr lang="en-US" sz="2800" dirty="0" smtClean="0"/>
              <a:t>“Social workers are a vital component of integrated teams. . . They are able to address disparities and inefficiencies in the healthcare system.”</a:t>
            </a:r>
          </a:p>
          <a:p>
            <a:endParaRPr lang="en-US" sz="1600" dirty="0" smtClean="0"/>
          </a:p>
          <a:p>
            <a:r>
              <a:rPr lang="en-US" sz="2800" dirty="0" smtClean="0"/>
              <a:t>“We know the role we, as social workers, can play at an integrated site, but there is a need for training of other health professionals.”</a:t>
            </a:r>
          </a:p>
          <a:p>
            <a:endParaRPr lang="en-US" sz="1600" dirty="0" smtClean="0"/>
          </a:p>
          <a:p>
            <a:r>
              <a:rPr lang="en-US" sz="2800" dirty="0" smtClean="0"/>
              <a:t>“When we are able to do a warm hand-off at the Center, the outcomes are good.”</a:t>
            </a:r>
            <a:endParaRPr lang="en-US" sz="2800" dirty="0"/>
          </a:p>
        </p:txBody>
      </p:sp>
    </p:spTree>
    <p:extLst>
      <p:ext uri="{BB962C8B-B14F-4D97-AF65-F5344CB8AC3E}">
        <p14:creationId xmlns:p14="http://schemas.microsoft.com/office/powerpoint/2010/main" val="811904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970128" cy="1470025"/>
          </a:xfrm>
        </p:spPr>
        <p:txBody>
          <a:bodyPr>
            <a:normAutofit fontScale="90000"/>
          </a:bodyPr>
          <a:lstStyle/>
          <a:p>
            <a:r>
              <a:rPr lang="en-US" dirty="0" smtClean="0"/>
              <a:t>California State University, Chico -Innovative Models of Field Practicum</a:t>
            </a:r>
            <a:endParaRPr lang="en-US" dirty="0"/>
          </a:p>
        </p:txBody>
      </p:sp>
      <p:sp>
        <p:nvSpPr>
          <p:cNvPr id="3" name="Subtitle 2"/>
          <p:cNvSpPr>
            <a:spLocks noGrp="1"/>
          </p:cNvSpPr>
          <p:nvPr>
            <p:ph type="subTitle" idx="1"/>
          </p:nvPr>
        </p:nvSpPr>
        <p:spPr>
          <a:xfrm>
            <a:off x="917340" y="4017402"/>
            <a:ext cx="6855060" cy="1240398"/>
          </a:xfrm>
        </p:spPr>
        <p:txBody>
          <a:bodyPr/>
          <a:lstStyle/>
          <a:p>
            <a:r>
              <a:rPr lang="en-US" dirty="0" smtClean="0"/>
              <a:t>Patty Hunter, MSW, LCSW</a:t>
            </a:r>
            <a:endParaRPr lang="en-US" dirty="0"/>
          </a:p>
        </p:txBody>
      </p:sp>
    </p:spTree>
    <p:extLst>
      <p:ext uri="{BB962C8B-B14F-4D97-AF65-F5344CB8AC3E}">
        <p14:creationId xmlns:p14="http://schemas.microsoft.com/office/powerpoint/2010/main" val="2404336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01000" cy="1143000"/>
          </a:xfrm>
        </p:spPr>
        <p:txBody>
          <a:bodyPr>
            <a:normAutofit fontScale="90000"/>
          </a:bodyPr>
          <a:lstStyle/>
          <a:p>
            <a:r>
              <a:rPr lang="en-US" b="1" dirty="0" smtClean="0"/>
              <a:t>Integrated Behavioral Healthcare</a:t>
            </a:r>
            <a:endParaRPr lang="en-US" b="1" dirty="0"/>
          </a:p>
        </p:txBody>
      </p:sp>
      <p:pic>
        <p:nvPicPr>
          <p:cNvPr id="4" name="Content Placeholder 3" descr="GCHS.jpeg"/>
          <p:cNvPicPr>
            <a:picLocks noGrp="1" noChangeAspect="1"/>
          </p:cNvPicPr>
          <p:nvPr>
            <p:ph idx="1"/>
          </p:nvPr>
        </p:nvPicPr>
        <p:blipFill>
          <a:blip r:embed="rId3"/>
          <a:srcRect l="-18187" r="-18187"/>
          <a:stretch>
            <a:fillRect/>
          </a:stretch>
        </p:blipFill>
        <p:spPr>
          <a:xfrm>
            <a:off x="-152400" y="1371600"/>
            <a:ext cx="5199348" cy="2937347"/>
          </a:xfrm>
        </p:spPr>
      </p:pic>
      <p:pic>
        <p:nvPicPr>
          <p:cNvPr id="5" name="Picture 4" descr="Ampla.jpeg"/>
          <p:cNvPicPr>
            <a:picLocks noChangeAspect="1"/>
          </p:cNvPicPr>
          <p:nvPr/>
        </p:nvPicPr>
        <p:blipFill>
          <a:blip r:embed="rId4"/>
          <a:stretch>
            <a:fillRect/>
          </a:stretch>
        </p:blipFill>
        <p:spPr>
          <a:xfrm>
            <a:off x="4288428" y="3048000"/>
            <a:ext cx="4855572" cy="3775175"/>
          </a:xfrm>
          <a:prstGeom prst="rect">
            <a:avLst/>
          </a:prstGeom>
        </p:spPr>
      </p:pic>
      <p:pic>
        <p:nvPicPr>
          <p:cNvPr id="6" name="Picture 5" descr="staff.jpeg"/>
          <p:cNvPicPr>
            <a:picLocks noChangeAspect="1"/>
          </p:cNvPicPr>
          <p:nvPr/>
        </p:nvPicPr>
        <p:blipFill>
          <a:blip r:embed="rId5"/>
          <a:stretch>
            <a:fillRect/>
          </a:stretch>
        </p:blipFill>
        <p:spPr>
          <a:xfrm>
            <a:off x="4419600" y="1371600"/>
            <a:ext cx="3992891" cy="2364673"/>
          </a:xfrm>
          <a:prstGeom prst="rect">
            <a:avLst/>
          </a:prstGeom>
        </p:spPr>
      </p:pic>
      <p:pic>
        <p:nvPicPr>
          <p:cNvPr id="7" name="Picture 6" descr="bulletinboard.jpeg"/>
          <p:cNvPicPr>
            <a:picLocks noChangeAspect="1"/>
          </p:cNvPicPr>
          <p:nvPr/>
        </p:nvPicPr>
        <p:blipFill>
          <a:blip r:embed="rId6"/>
          <a:stretch>
            <a:fillRect/>
          </a:stretch>
        </p:blipFill>
        <p:spPr>
          <a:xfrm>
            <a:off x="19842" y="3274939"/>
            <a:ext cx="4552158" cy="3323837"/>
          </a:xfrm>
          <a:prstGeom prst="rect">
            <a:avLst/>
          </a:prstGeom>
        </p:spPr>
      </p:pic>
    </p:spTree>
    <p:extLst>
      <p:ext uri="{BB962C8B-B14F-4D97-AF65-F5344CB8AC3E}">
        <p14:creationId xmlns:p14="http://schemas.microsoft.com/office/powerpoint/2010/main" val="2105481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848600" cy="1143000"/>
          </a:xfrm>
        </p:spPr>
        <p:txBody>
          <a:bodyPr>
            <a:normAutofit fontScale="90000"/>
          </a:bodyPr>
          <a:lstStyle/>
          <a:p>
            <a:r>
              <a:rPr lang="en-US" b="1" dirty="0" smtClean="0"/>
              <a:t>Integrated Behavioral Healthcare Field Placement Project - CSWE</a:t>
            </a:r>
            <a:endParaRPr lang="en-US" b="1" dirty="0"/>
          </a:p>
        </p:txBody>
      </p:sp>
      <p:sp>
        <p:nvSpPr>
          <p:cNvPr id="3" name="Content Placeholder 2"/>
          <p:cNvSpPr>
            <a:spLocks noGrp="1"/>
          </p:cNvSpPr>
          <p:nvPr>
            <p:ph idx="1"/>
          </p:nvPr>
        </p:nvSpPr>
        <p:spPr>
          <a:xfrm>
            <a:off x="457200" y="1981200"/>
            <a:ext cx="7620000" cy="4800600"/>
          </a:xfrm>
        </p:spPr>
        <p:txBody>
          <a:bodyPr>
            <a:normAutofit/>
          </a:bodyPr>
          <a:lstStyle/>
          <a:p>
            <a:r>
              <a:rPr lang="en-US" sz="3600" b="1" dirty="0" smtClean="0">
                <a:solidFill>
                  <a:srgbClr val="800000"/>
                </a:solidFill>
              </a:rPr>
              <a:t>February 2012 - </a:t>
            </a:r>
            <a:r>
              <a:rPr lang="en-US" sz="3600" dirty="0" smtClean="0"/>
              <a:t>National Association of Deans and Directors (NADD), Council on Social Work Education (CSWE) and National Council for Behavioral Health came together to launch this project.  </a:t>
            </a:r>
          </a:p>
        </p:txBody>
      </p:sp>
    </p:spTree>
    <p:extLst>
      <p:ext uri="{BB962C8B-B14F-4D97-AF65-F5344CB8AC3E}">
        <p14:creationId xmlns:p14="http://schemas.microsoft.com/office/powerpoint/2010/main" val="128579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CSU, Chico </a:t>
            </a:r>
            <a:endParaRPr lang="en-US" dirty="0"/>
          </a:p>
        </p:txBody>
      </p:sp>
      <p:sp>
        <p:nvSpPr>
          <p:cNvPr id="3" name="Content Placeholder 2"/>
          <p:cNvSpPr>
            <a:spLocks noGrp="1"/>
          </p:cNvSpPr>
          <p:nvPr>
            <p:ph idx="1"/>
          </p:nvPr>
        </p:nvSpPr>
        <p:spPr/>
        <p:txBody>
          <a:bodyPr/>
          <a:lstStyle/>
          <a:p>
            <a:r>
              <a:rPr lang="en-US" dirty="0" smtClean="0"/>
              <a:t>1 MSW Student – Ellen Prose</a:t>
            </a:r>
          </a:p>
          <a:p>
            <a:endParaRPr lang="en-US" dirty="0" smtClean="0"/>
          </a:p>
          <a:p>
            <a:r>
              <a:rPr lang="en-US" dirty="0" smtClean="0"/>
              <a:t>Placement:  Glenn County Health Care Collaborative</a:t>
            </a:r>
          </a:p>
          <a:p>
            <a:pPr lvl="1"/>
            <a:r>
              <a:rPr lang="en-US" dirty="0" smtClean="0"/>
              <a:t>SAMSHA Wellness model focuses on eight dimensions:</a:t>
            </a:r>
          </a:p>
          <a:p>
            <a:pPr marL="868680" lvl="1" indent="-457200">
              <a:buFont typeface="+mj-lt"/>
              <a:buAutoNum type="arabicPeriod"/>
            </a:pPr>
            <a:r>
              <a:rPr lang="en-US" dirty="0" smtClean="0"/>
              <a:t>Emotional</a:t>
            </a:r>
          </a:p>
          <a:p>
            <a:pPr marL="868680" lvl="1" indent="-457200">
              <a:buFont typeface="+mj-lt"/>
              <a:buAutoNum type="arabicPeriod"/>
            </a:pPr>
            <a:r>
              <a:rPr lang="en-US" dirty="0" smtClean="0"/>
              <a:t>Environmental</a:t>
            </a:r>
          </a:p>
          <a:p>
            <a:pPr marL="868680" lvl="1" indent="-457200">
              <a:buFont typeface="+mj-lt"/>
              <a:buAutoNum type="arabicPeriod"/>
            </a:pPr>
            <a:r>
              <a:rPr lang="en-US" dirty="0" smtClean="0"/>
              <a:t>Financial</a:t>
            </a:r>
          </a:p>
          <a:p>
            <a:pPr marL="868680" lvl="1" indent="-457200">
              <a:buFont typeface="+mj-lt"/>
              <a:buAutoNum type="arabicPeriod"/>
            </a:pPr>
            <a:r>
              <a:rPr lang="en-US" dirty="0" smtClean="0"/>
              <a:t>Intellectual</a:t>
            </a:r>
          </a:p>
          <a:p>
            <a:pPr marL="868680" lvl="1" indent="-457200">
              <a:buFont typeface="+mj-lt"/>
              <a:buAutoNum type="arabicPeriod"/>
            </a:pPr>
            <a:r>
              <a:rPr lang="en-US" dirty="0" smtClean="0"/>
              <a:t>Occupational</a:t>
            </a:r>
          </a:p>
          <a:p>
            <a:pPr marL="868680" lvl="1" indent="-457200">
              <a:buFont typeface="+mj-lt"/>
              <a:buAutoNum type="arabicPeriod"/>
            </a:pPr>
            <a:r>
              <a:rPr lang="en-US" dirty="0" smtClean="0"/>
              <a:t>Physical</a:t>
            </a:r>
          </a:p>
          <a:p>
            <a:pPr marL="868680" lvl="1" indent="-457200">
              <a:buFont typeface="+mj-lt"/>
              <a:buAutoNum type="arabicPeriod"/>
            </a:pPr>
            <a:r>
              <a:rPr lang="en-US" dirty="0" smtClean="0"/>
              <a:t>Social </a:t>
            </a:r>
          </a:p>
          <a:p>
            <a:pPr marL="868680" lvl="1" indent="-457200">
              <a:buFont typeface="+mj-lt"/>
              <a:buAutoNum type="arabicPeriod"/>
            </a:pPr>
            <a:r>
              <a:rPr lang="en-US" dirty="0" smtClean="0"/>
              <a:t>Spiritual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Vision</a:t>
            </a:r>
            <a:endParaRPr lang="en-US" b="1" dirty="0"/>
          </a:p>
        </p:txBody>
      </p:sp>
      <p:sp>
        <p:nvSpPr>
          <p:cNvPr id="3" name="Content Placeholder 2"/>
          <p:cNvSpPr>
            <a:spLocks noGrp="1"/>
          </p:cNvSpPr>
          <p:nvPr>
            <p:ph idx="1"/>
          </p:nvPr>
        </p:nvSpPr>
        <p:spPr/>
        <p:txBody>
          <a:bodyPr/>
          <a:lstStyle/>
          <a:p>
            <a:pPr marL="0" indent="0">
              <a:buNone/>
            </a:pPr>
            <a:r>
              <a:rPr lang="en-US" dirty="0" smtClean="0"/>
              <a:t>To serve persons with serious mental illness in the areas of health, wellness and recovery through the development of a person-centered health care home </a:t>
            </a:r>
            <a:endParaRPr lang="en-US" dirty="0"/>
          </a:p>
        </p:txBody>
      </p:sp>
      <p:pic>
        <p:nvPicPr>
          <p:cNvPr id="4" name="Picture 3" descr="GCHS.jpeg"/>
          <p:cNvPicPr>
            <a:picLocks noChangeAspect="1"/>
          </p:cNvPicPr>
          <p:nvPr/>
        </p:nvPicPr>
        <p:blipFill>
          <a:blip r:embed="rId2"/>
          <a:stretch>
            <a:fillRect/>
          </a:stretch>
        </p:blipFill>
        <p:spPr>
          <a:xfrm>
            <a:off x="1960617" y="3048000"/>
            <a:ext cx="6421383" cy="3773604"/>
          </a:xfrm>
          <a:prstGeom prst="rect">
            <a:avLst/>
          </a:prstGeom>
        </p:spPr>
      </p:pic>
    </p:spTree>
    <p:extLst>
      <p:ext uri="{BB962C8B-B14F-4D97-AF65-F5344CB8AC3E}">
        <p14:creationId xmlns:p14="http://schemas.microsoft.com/office/powerpoint/2010/main" val="967580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36" y="361950"/>
            <a:ext cx="3008313" cy="1162050"/>
          </a:xfrm>
        </p:spPr>
        <p:txBody>
          <a:bodyPr>
            <a:normAutofit/>
          </a:bodyPr>
          <a:lstStyle/>
          <a:p>
            <a:pPr algn="l"/>
            <a:r>
              <a:rPr lang="en-US" sz="3200" dirty="0" smtClean="0"/>
              <a:t>Health Care Provider Partner</a:t>
            </a:r>
            <a:endParaRPr lang="en-US" sz="3200" dirty="0"/>
          </a:p>
        </p:txBody>
      </p:sp>
      <p:pic>
        <p:nvPicPr>
          <p:cNvPr id="4" name="Content Placeholder 3" descr="Ampla.jpeg"/>
          <p:cNvPicPr>
            <a:picLocks noGrp="1" noChangeAspect="1"/>
          </p:cNvPicPr>
          <p:nvPr>
            <p:ph idx="4294967295"/>
          </p:nvPr>
        </p:nvPicPr>
        <p:blipFill>
          <a:blip r:embed="rId3"/>
          <a:srcRect t="-26335" b="-26335"/>
          <a:stretch>
            <a:fillRect/>
          </a:stretch>
        </p:blipFill>
        <p:spPr>
          <a:xfrm>
            <a:off x="3304207" y="273050"/>
            <a:ext cx="5594291" cy="6405637"/>
          </a:xfrm>
          <a:prstGeom prst="rect">
            <a:avLst/>
          </a:prstGeom>
        </p:spPr>
      </p:pic>
      <p:sp>
        <p:nvSpPr>
          <p:cNvPr id="6" name="Text Placeholder 5"/>
          <p:cNvSpPr>
            <a:spLocks noGrp="1"/>
          </p:cNvSpPr>
          <p:nvPr>
            <p:ph type="body" sz="half" idx="2"/>
          </p:nvPr>
        </p:nvSpPr>
        <p:spPr>
          <a:xfrm>
            <a:off x="174936" y="1752600"/>
            <a:ext cx="3353290" cy="4691063"/>
          </a:xfrm>
        </p:spPr>
        <p:txBody>
          <a:bodyPr>
            <a:noAutofit/>
          </a:bodyPr>
          <a:lstStyle/>
          <a:p>
            <a:pPr algn="l"/>
            <a:r>
              <a:rPr lang="en-US" sz="2800" dirty="0" smtClean="0"/>
              <a:t>Nurse Practitioner</a:t>
            </a:r>
          </a:p>
          <a:p>
            <a:pPr algn="l"/>
            <a:endParaRPr lang="en-US" sz="800" dirty="0" smtClean="0"/>
          </a:p>
          <a:p>
            <a:pPr algn="l"/>
            <a:r>
              <a:rPr lang="en-US" sz="2800" dirty="0" smtClean="0"/>
              <a:t>Nurse Care Manager</a:t>
            </a:r>
          </a:p>
          <a:p>
            <a:pPr algn="l"/>
            <a:endParaRPr lang="en-US" sz="800" dirty="0" smtClean="0"/>
          </a:p>
          <a:p>
            <a:pPr algn="l"/>
            <a:r>
              <a:rPr lang="en-US" sz="2800" dirty="0" smtClean="0"/>
              <a:t>Psychiatrist</a:t>
            </a:r>
          </a:p>
          <a:p>
            <a:pPr algn="l"/>
            <a:endParaRPr lang="en-US" sz="800" dirty="0" smtClean="0"/>
          </a:p>
          <a:p>
            <a:pPr algn="l"/>
            <a:r>
              <a:rPr lang="en-US" sz="2800" dirty="0" smtClean="0"/>
              <a:t>Mental Health Staff</a:t>
            </a:r>
          </a:p>
          <a:p>
            <a:pPr algn="l"/>
            <a:endParaRPr lang="en-US" sz="800" dirty="0" smtClean="0"/>
          </a:p>
          <a:p>
            <a:pPr algn="l"/>
            <a:r>
              <a:rPr lang="en-US" sz="2800" dirty="0" smtClean="0"/>
              <a:t>Client Coaches</a:t>
            </a:r>
          </a:p>
          <a:p>
            <a:pPr algn="l"/>
            <a:endParaRPr lang="en-US" sz="800" dirty="0" smtClean="0"/>
          </a:p>
          <a:p>
            <a:pPr algn="l"/>
            <a:r>
              <a:rPr lang="en-US" sz="2800" dirty="0" smtClean="0"/>
              <a:t>Youth Peer Mentors</a:t>
            </a:r>
            <a:endParaRPr lang="en-US" sz="2800" dirty="0"/>
          </a:p>
        </p:txBody>
      </p:sp>
    </p:spTree>
    <p:extLst>
      <p:ext uri="{BB962C8B-B14F-4D97-AF65-F5344CB8AC3E}">
        <p14:creationId xmlns:p14="http://schemas.microsoft.com/office/powerpoint/2010/main" val="1706558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848600" cy="1143000"/>
          </a:xfrm>
        </p:spPr>
        <p:txBody>
          <a:bodyPr/>
          <a:lstStyle/>
          <a:p>
            <a:r>
              <a:rPr lang="en-US" b="1" dirty="0" smtClean="0"/>
              <a:t>Other Innovative placements</a:t>
            </a:r>
            <a:endParaRPr lang="en-US" b="1" dirty="0"/>
          </a:p>
        </p:txBody>
      </p:sp>
      <p:sp>
        <p:nvSpPr>
          <p:cNvPr id="3" name="Content Placeholder 2"/>
          <p:cNvSpPr>
            <a:spLocks noGrp="1"/>
          </p:cNvSpPr>
          <p:nvPr>
            <p:ph idx="1"/>
          </p:nvPr>
        </p:nvSpPr>
        <p:spPr>
          <a:xfrm>
            <a:off x="457200" y="1828800"/>
            <a:ext cx="7620000" cy="4800600"/>
          </a:xfrm>
        </p:spPr>
        <p:txBody>
          <a:bodyPr>
            <a:normAutofit/>
          </a:bodyPr>
          <a:lstStyle/>
          <a:p>
            <a:r>
              <a:rPr lang="en-US" sz="2800" b="1" dirty="0" smtClean="0">
                <a:solidFill>
                  <a:srgbClr val="800000"/>
                </a:solidFill>
              </a:rPr>
              <a:t>California Senior Legislature </a:t>
            </a:r>
            <a:r>
              <a:rPr lang="en-US" sz="2800" dirty="0" smtClean="0"/>
              <a:t>– Intergenerational opportunity to work with CSL representatives to develop legislative proposals to address needs of older adults</a:t>
            </a:r>
          </a:p>
          <a:p>
            <a:endParaRPr lang="en-US" sz="2800" dirty="0" smtClean="0"/>
          </a:p>
          <a:p>
            <a:r>
              <a:rPr lang="en-US" sz="2800" b="1" dirty="0" smtClean="0">
                <a:solidFill>
                  <a:srgbClr val="800000"/>
                </a:solidFill>
              </a:rPr>
              <a:t>Community Time Bank- </a:t>
            </a:r>
          </a:p>
          <a:p>
            <a:r>
              <a:rPr lang="en-US" sz="2800" dirty="0" smtClean="0"/>
              <a:t>Students have the opportunity to work with a time bank, a local effort to give and receive resources. Community outreach, coordinating exchanges, facilitate groups</a:t>
            </a:r>
            <a:endParaRPr lang="en-US" sz="2800" dirty="0"/>
          </a:p>
        </p:txBody>
      </p:sp>
    </p:spTree>
    <p:extLst>
      <p:ext uri="{BB962C8B-B14F-4D97-AF65-F5344CB8AC3E}">
        <p14:creationId xmlns:p14="http://schemas.microsoft.com/office/powerpoint/2010/main" val="534245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001000" cy="1143000"/>
          </a:xfrm>
        </p:spPr>
        <p:txBody>
          <a:bodyPr/>
          <a:lstStyle/>
          <a:p>
            <a:pPr algn="ctr"/>
            <a:r>
              <a:rPr lang="en-US" b="1" dirty="0"/>
              <a:t>Preferred Skill Sets for Integrated Healthcare</a:t>
            </a:r>
            <a:br>
              <a:rPr lang="en-US" b="1" dirty="0"/>
            </a:br>
            <a:endParaRPr lang="en-US" b="1" dirty="0"/>
          </a:p>
        </p:txBody>
      </p:sp>
      <p:sp>
        <p:nvSpPr>
          <p:cNvPr id="3" name="Content Placeholder 2"/>
          <p:cNvSpPr>
            <a:spLocks noGrp="1"/>
          </p:cNvSpPr>
          <p:nvPr>
            <p:ph idx="1"/>
          </p:nvPr>
        </p:nvSpPr>
        <p:spPr>
          <a:xfrm>
            <a:off x="228600" y="1524000"/>
            <a:ext cx="8001000" cy="5105400"/>
          </a:xfrm>
        </p:spPr>
        <p:txBody>
          <a:bodyPr>
            <a:noAutofit/>
          </a:bodyPr>
          <a:lstStyle/>
          <a:p>
            <a:r>
              <a:rPr lang="en-US" sz="2800" dirty="0" smtClean="0"/>
              <a:t>Engagement </a:t>
            </a:r>
            <a:r>
              <a:rPr lang="en-US" sz="2800" dirty="0"/>
              <a:t>Skills – relationship building, </a:t>
            </a:r>
            <a:r>
              <a:rPr lang="en-US" sz="2800" dirty="0" smtClean="0"/>
              <a:t>listening</a:t>
            </a:r>
          </a:p>
          <a:p>
            <a:endParaRPr lang="en-US" sz="800" dirty="0"/>
          </a:p>
          <a:p>
            <a:r>
              <a:rPr lang="en-US" sz="2800" dirty="0"/>
              <a:t>Interprofessional Teambuilding </a:t>
            </a:r>
            <a:endParaRPr lang="en-US" sz="2800" dirty="0" smtClean="0"/>
          </a:p>
          <a:p>
            <a:endParaRPr lang="en-US" sz="800" dirty="0" smtClean="0"/>
          </a:p>
          <a:p>
            <a:r>
              <a:rPr lang="en-US" sz="2800" dirty="0" smtClean="0"/>
              <a:t>Assessment</a:t>
            </a:r>
            <a:r>
              <a:rPr lang="en-US" sz="2800" dirty="0"/>
              <a:t>, screening, care management, health promotion, health self- </a:t>
            </a:r>
            <a:r>
              <a:rPr lang="en-US" sz="2800" dirty="0" smtClean="0"/>
              <a:t>management</a:t>
            </a:r>
          </a:p>
          <a:p>
            <a:endParaRPr lang="en-US" sz="800" dirty="0"/>
          </a:p>
          <a:p>
            <a:r>
              <a:rPr lang="en-US" sz="2800" dirty="0"/>
              <a:t>Knowledge of Behavioral Health and substance abuse, </a:t>
            </a:r>
            <a:r>
              <a:rPr lang="en-US" sz="2800" dirty="0" smtClean="0"/>
              <a:t>trauma</a:t>
            </a:r>
          </a:p>
          <a:p>
            <a:endParaRPr lang="en-US" sz="800" dirty="0"/>
          </a:p>
          <a:p>
            <a:r>
              <a:rPr lang="en-US" sz="2800" dirty="0"/>
              <a:t>Medical </a:t>
            </a:r>
            <a:r>
              <a:rPr lang="en-US" sz="2800" dirty="0" smtClean="0"/>
              <a:t>terminology</a:t>
            </a:r>
          </a:p>
          <a:p>
            <a:endParaRPr lang="en-US" sz="800" dirty="0"/>
          </a:p>
          <a:p>
            <a:r>
              <a:rPr lang="en-US" sz="2800" dirty="0"/>
              <a:t>Assertiveness </a:t>
            </a:r>
            <a:endParaRPr lang="en-US" sz="2800" dirty="0" smtClean="0"/>
          </a:p>
          <a:p>
            <a:endParaRPr lang="en-US" sz="800" dirty="0" smtClean="0"/>
          </a:p>
          <a:p>
            <a:r>
              <a:rPr lang="en-US" sz="2800" dirty="0" smtClean="0"/>
              <a:t>Evaluation </a:t>
            </a:r>
            <a:r>
              <a:rPr lang="en-US" sz="2800" dirty="0"/>
              <a:t>– Process </a:t>
            </a:r>
            <a:r>
              <a:rPr lang="en-US" sz="2800" dirty="0" smtClean="0"/>
              <a:t>improvement</a:t>
            </a:r>
            <a:endParaRPr lang="en-US" sz="2800" dirty="0"/>
          </a:p>
        </p:txBody>
      </p:sp>
    </p:spTree>
    <p:extLst>
      <p:ext uri="{BB962C8B-B14F-4D97-AF65-F5344CB8AC3E}">
        <p14:creationId xmlns:p14="http://schemas.microsoft.com/office/powerpoint/2010/main" val="17504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a:t>
            </a:r>
            <a:r>
              <a:rPr lang="en-US" b="1" dirty="0" smtClean="0"/>
              <a:t>Considerations</a:t>
            </a:r>
            <a:endParaRPr lang="en-US" b="1" dirty="0"/>
          </a:p>
        </p:txBody>
      </p:sp>
      <p:sp>
        <p:nvSpPr>
          <p:cNvPr id="3" name="Content Placeholder 2"/>
          <p:cNvSpPr>
            <a:spLocks noGrp="1"/>
          </p:cNvSpPr>
          <p:nvPr>
            <p:ph idx="1"/>
          </p:nvPr>
        </p:nvSpPr>
        <p:spPr/>
        <p:txBody>
          <a:bodyPr>
            <a:normAutofit/>
          </a:bodyPr>
          <a:lstStyle/>
          <a:p>
            <a:r>
              <a:rPr lang="en-US" sz="2800" dirty="0" smtClean="0"/>
              <a:t>Important to Pay </a:t>
            </a:r>
            <a:r>
              <a:rPr lang="en-US" sz="2800" dirty="0"/>
              <a:t>attention to how your discipline is </a:t>
            </a:r>
            <a:r>
              <a:rPr lang="en-US" sz="2800" dirty="0" smtClean="0"/>
              <a:t>perceived</a:t>
            </a:r>
            <a:endParaRPr lang="en-US" sz="2800" dirty="0"/>
          </a:p>
          <a:p>
            <a:endParaRPr lang="en-US" sz="2800" dirty="0"/>
          </a:p>
          <a:p>
            <a:r>
              <a:rPr lang="en-US" sz="2800" dirty="0" smtClean="0"/>
              <a:t>Some training </a:t>
            </a:r>
            <a:r>
              <a:rPr lang="en-US" sz="2800" dirty="0"/>
              <a:t>needs to occur outside of our </a:t>
            </a:r>
            <a:r>
              <a:rPr lang="en-US" sz="2800" dirty="0" smtClean="0"/>
              <a:t>discipline</a:t>
            </a:r>
          </a:p>
          <a:p>
            <a:endParaRPr lang="en-US" sz="2800" dirty="0"/>
          </a:p>
          <a:p>
            <a:r>
              <a:rPr lang="en-US" sz="2800" dirty="0"/>
              <a:t>Need to understand the culture of other disciplines</a:t>
            </a:r>
          </a:p>
          <a:p>
            <a:endParaRPr lang="en-US" sz="2800" dirty="0"/>
          </a:p>
        </p:txBody>
      </p:sp>
    </p:spTree>
    <p:extLst>
      <p:ext uri="{BB962C8B-B14F-4D97-AF65-F5344CB8AC3E}">
        <p14:creationId xmlns:p14="http://schemas.microsoft.com/office/powerpoint/2010/main" val="28289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for the Project</a:t>
            </a:r>
            <a:endParaRPr lang="en-US" b="1" dirty="0"/>
          </a:p>
        </p:txBody>
      </p:sp>
      <p:sp>
        <p:nvSpPr>
          <p:cNvPr id="3" name="Content Placeholder 2"/>
          <p:cNvSpPr>
            <a:spLocks noGrp="1"/>
          </p:cNvSpPr>
          <p:nvPr>
            <p:ph idx="1"/>
          </p:nvPr>
        </p:nvSpPr>
        <p:spPr>
          <a:xfrm>
            <a:off x="228600" y="1600200"/>
            <a:ext cx="8229600" cy="4913871"/>
          </a:xfrm>
        </p:spPr>
        <p:txBody>
          <a:bodyPr/>
          <a:lstStyle/>
          <a:p>
            <a:r>
              <a:rPr lang="en-US" b="1" dirty="0" smtClean="0">
                <a:solidFill>
                  <a:srgbClr val="800000"/>
                </a:solidFill>
              </a:rPr>
              <a:t>Phase I:</a:t>
            </a:r>
            <a:r>
              <a:rPr lang="en-US" dirty="0" smtClean="0"/>
              <a:t> Developing curriculum for an integrated healthcare policy course and an advanced practice course. </a:t>
            </a:r>
          </a:p>
          <a:p>
            <a:pPr marL="0" indent="0">
              <a:buNone/>
            </a:pPr>
            <a:endParaRPr lang="en-US" sz="1800" dirty="0" smtClean="0"/>
          </a:p>
          <a:p>
            <a:r>
              <a:rPr lang="en-US" b="1" dirty="0" smtClean="0">
                <a:solidFill>
                  <a:srgbClr val="800000"/>
                </a:solidFill>
              </a:rPr>
              <a:t>Phase II: </a:t>
            </a:r>
            <a:r>
              <a:rPr lang="en-US" dirty="0" smtClean="0"/>
              <a:t>Implementation and evaluation of these courses</a:t>
            </a:r>
          </a:p>
          <a:p>
            <a:endParaRPr lang="en-US" sz="1800" dirty="0" smtClean="0"/>
          </a:p>
          <a:p>
            <a:r>
              <a:rPr lang="en-US" b="1" dirty="0" smtClean="0">
                <a:solidFill>
                  <a:srgbClr val="800000"/>
                </a:solidFill>
              </a:rPr>
              <a:t>Phase III: </a:t>
            </a:r>
            <a:r>
              <a:rPr lang="en-US" dirty="0" smtClean="0"/>
              <a:t>Field Placements in integrated healthcare settings for students</a:t>
            </a:r>
          </a:p>
          <a:p>
            <a:endParaRPr lang="en-US" dirty="0"/>
          </a:p>
        </p:txBody>
      </p:sp>
    </p:spTree>
    <p:extLst>
      <p:ext uri="{BB962C8B-B14F-4D97-AF65-F5344CB8AC3E}">
        <p14:creationId xmlns:p14="http://schemas.microsoft.com/office/powerpoint/2010/main" val="1158944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Expected Learning Experiences</a:t>
            </a:r>
            <a:endParaRPr lang="en-US" b="1" dirty="0"/>
          </a:p>
        </p:txBody>
      </p:sp>
      <p:sp>
        <p:nvSpPr>
          <p:cNvPr id="3" name="Content Placeholder 2"/>
          <p:cNvSpPr>
            <a:spLocks noGrp="1"/>
          </p:cNvSpPr>
          <p:nvPr>
            <p:ph idx="1"/>
          </p:nvPr>
        </p:nvSpPr>
        <p:spPr>
          <a:xfrm>
            <a:off x="152400" y="1891445"/>
            <a:ext cx="8229600" cy="4890355"/>
          </a:xfrm>
        </p:spPr>
        <p:txBody>
          <a:bodyPr/>
          <a:lstStyle/>
          <a:p>
            <a:r>
              <a:rPr lang="en-US" dirty="0" smtClean="0"/>
              <a:t>Opportunity to observe and conduct bio-psycho-social screenings and assessments addressing mental health, substance abuse, trauma &amp; primary care</a:t>
            </a:r>
          </a:p>
          <a:p>
            <a:endParaRPr lang="en-US" sz="1800" dirty="0" smtClean="0"/>
          </a:p>
          <a:p>
            <a:r>
              <a:rPr lang="en-US" dirty="0" smtClean="0"/>
              <a:t>Observe primary care screenings and assessments, followed by discussion with primary care provider on findings and develop care plan implications</a:t>
            </a:r>
          </a:p>
          <a:p>
            <a:endParaRPr lang="en-US" dirty="0"/>
          </a:p>
        </p:txBody>
      </p:sp>
    </p:spTree>
    <p:extLst>
      <p:ext uri="{BB962C8B-B14F-4D97-AF65-F5344CB8AC3E}">
        <p14:creationId xmlns:p14="http://schemas.microsoft.com/office/powerpoint/2010/main" val="345808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More learning activities</a:t>
            </a:r>
            <a:endParaRPr lang="en-US" b="1" dirty="0"/>
          </a:p>
        </p:txBody>
      </p:sp>
      <p:sp>
        <p:nvSpPr>
          <p:cNvPr id="3" name="Content Placeholder 2"/>
          <p:cNvSpPr>
            <a:spLocks noGrp="1"/>
          </p:cNvSpPr>
          <p:nvPr>
            <p:ph idx="1"/>
          </p:nvPr>
        </p:nvSpPr>
        <p:spPr>
          <a:xfrm>
            <a:off x="457200" y="1600200"/>
            <a:ext cx="8229600" cy="4913871"/>
          </a:xfrm>
        </p:spPr>
        <p:txBody>
          <a:bodyPr>
            <a:normAutofit/>
          </a:bodyPr>
          <a:lstStyle/>
          <a:p>
            <a:r>
              <a:rPr lang="en-US" dirty="0" smtClean="0"/>
              <a:t>Individual work with clients to address goals in service plan</a:t>
            </a:r>
          </a:p>
          <a:p>
            <a:endParaRPr lang="en-US" sz="1800" dirty="0" smtClean="0"/>
          </a:p>
          <a:p>
            <a:r>
              <a:rPr lang="en-US" dirty="0"/>
              <a:t>C</a:t>
            </a:r>
            <a:r>
              <a:rPr lang="en-US" dirty="0" smtClean="0"/>
              <a:t>o-lead wellness health promotion group</a:t>
            </a:r>
          </a:p>
          <a:p>
            <a:endParaRPr lang="en-US" sz="1800" dirty="0" smtClean="0"/>
          </a:p>
          <a:p>
            <a:r>
              <a:rPr lang="en-US" dirty="0" smtClean="0"/>
              <a:t>Work along side care manager assisting clients to keep appointments, address urgent medical needs, engage family to support service plans</a:t>
            </a:r>
          </a:p>
          <a:p>
            <a:endParaRPr lang="en-US" sz="1900" dirty="0" smtClean="0"/>
          </a:p>
          <a:p>
            <a:r>
              <a:rPr lang="en-US" dirty="0" smtClean="0"/>
              <a:t>Attend grand rounds, case conferences</a:t>
            </a:r>
          </a:p>
          <a:p>
            <a:endParaRPr lang="en-US" dirty="0"/>
          </a:p>
        </p:txBody>
      </p:sp>
    </p:spTree>
    <p:extLst>
      <p:ext uri="{BB962C8B-B14F-4D97-AF65-F5344CB8AC3E}">
        <p14:creationId xmlns:p14="http://schemas.microsoft.com/office/powerpoint/2010/main" val="2721466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36"/>
            <a:ext cx="8229600" cy="1143000"/>
          </a:xfrm>
        </p:spPr>
        <p:txBody>
          <a:bodyPr/>
          <a:lstStyle/>
          <a:p>
            <a:r>
              <a:rPr lang="en-US" b="1" dirty="0" smtClean="0"/>
              <a:t>Enhanced Activities</a:t>
            </a:r>
            <a:endParaRPr lang="en-US" b="1" dirty="0"/>
          </a:p>
        </p:txBody>
      </p:sp>
      <p:sp>
        <p:nvSpPr>
          <p:cNvPr id="3" name="Content Placeholder 2"/>
          <p:cNvSpPr>
            <a:spLocks noGrp="1"/>
          </p:cNvSpPr>
          <p:nvPr>
            <p:ph idx="1"/>
          </p:nvPr>
        </p:nvSpPr>
        <p:spPr>
          <a:xfrm>
            <a:off x="457200" y="1276536"/>
            <a:ext cx="8229600" cy="5355118"/>
          </a:xfrm>
        </p:spPr>
        <p:txBody>
          <a:bodyPr>
            <a:normAutofit/>
          </a:bodyPr>
          <a:lstStyle/>
          <a:p>
            <a:pPr marL="0" indent="0">
              <a:buNone/>
            </a:pPr>
            <a:r>
              <a:rPr lang="en-US" dirty="0"/>
              <a:t>C</a:t>
            </a:r>
            <a:r>
              <a:rPr lang="en-US" dirty="0" smtClean="0"/>
              <a:t>ould include:</a:t>
            </a:r>
          </a:p>
          <a:p>
            <a:pPr marL="0" indent="0">
              <a:buNone/>
            </a:pPr>
            <a:endParaRPr lang="en-US" sz="800" dirty="0" smtClean="0"/>
          </a:p>
          <a:p>
            <a:pPr lvl="1">
              <a:buFont typeface="Wingdings" charset="2"/>
              <a:buChar char="ü"/>
            </a:pPr>
            <a:r>
              <a:rPr lang="en-US" dirty="0"/>
              <a:t>I</a:t>
            </a:r>
            <a:r>
              <a:rPr lang="en-US" dirty="0" smtClean="0"/>
              <a:t>nvolvement in telemedicine</a:t>
            </a:r>
          </a:p>
          <a:p>
            <a:pPr lvl="1">
              <a:buFont typeface="Wingdings" charset="2"/>
              <a:buChar char="ü"/>
            </a:pPr>
            <a:endParaRPr lang="en-US" sz="900" dirty="0" smtClean="0"/>
          </a:p>
          <a:p>
            <a:pPr lvl="1">
              <a:buFont typeface="Wingdings" charset="2"/>
              <a:buChar char="ü"/>
            </a:pPr>
            <a:r>
              <a:rPr lang="en-US" dirty="0"/>
              <a:t>E</a:t>
            </a:r>
            <a:r>
              <a:rPr lang="en-US" dirty="0" smtClean="0"/>
              <a:t>lectronic health record training</a:t>
            </a:r>
          </a:p>
          <a:p>
            <a:pPr lvl="1">
              <a:buFont typeface="Wingdings" charset="2"/>
              <a:buChar char="ü"/>
            </a:pPr>
            <a:endParaRPr lang="en-US" sz="900" dirty="0" smtClean="0"/>
          </a:p>
          <a:p>
            <a:pPr lvl="1">
              <a:buFont typeface="Wingdings" charset="2"/>
              <a:buChar char="ü"/>
            </a:pPr>
            <a:r>
              <a:rPr lang="en-US" dirty="0"/>
              <a:t>M</a:t>
            </a:r>
            <a:r>
              <a:rPr lang="en-US" dirty="0" smtClean="0"/>
              <a:t>otivational interviewing</a:t>
            </a:r>
          </a:p>
          <a:p>
            <a:pPr lvl="1">
              <a:buFont typeface="Wingdings" charset="2"/>
              <a:buChar char="ü"/>
            </a:pPr>
            <a:endParaRPr lang="en-US" sz="900" dirty="0" smtClean="0"/>
          </a:p>
          <a:p>
            <a:pPr lvl="1">
              <a:buFont typeface="Wingdings" charset="2"/>
              <a:buChar char="ü"/>
            </a:pPr>
            <a:r>
              <a:rPr lang="en-US" dirty="0" smtClean="0"/>
              <a:t>Trauma screening</a:t>
            </a:r>
          </a:p>
          <a:p>
            <a:pPr lvl="1">
              <a:buFont typeface="Wingdings" charset="2"/>
              <a:buChar char="ü"/>
            </a:pPr>
            <a:endParaRPr lang="en-US" sz="900" dirty="0" smtClean="0"/>
          </a:p>
          <a:p>
            <a:pPr lvl="1">
              <a:buFont typeface="Wingdings" charset="2"/>
              <a:buChar char="ü"/>
            </a:pPr>
            <a:r>
              <a:rPr lang="en-US" dirty="0" smtClean="0"/>
              <a:t>Pain management</a:t>
            </a:r>
          </a:p>
          <a:p>
            <a:pPr lvl="1">
              <a:buFont typeface="Wingdings" charset="2"/>
              <a:buChar char="ü"/>
            </a:pPr>
            <a:endParaRPr lang="en-US" sz="900" dirty="0" smtClean="0"/>
          </a:p>
          <a:p>
            <a:pPr lvl="1">
              <a:buFont typeface="Wingdings" charset="2"/>
              <a:buChar char="ü"/>
            </a:pPr>
            <a:r>
              <a:rPr lang="en-US" dirty="0" smtClean="0"/>
              <a:t>Peer-led services</a:t>
            </a:r>
          </a:p>
          <a:p>
            <a:pPr lvl="1">
              <a:buFont typeface="Wingdings" charset="2"/>
              <a:buChar char="ü"/>
            </a:pPr>
            <a:endParaRPr lang="en-US" sz="800" dirty="0" smtClean="0"/>
          </a:p>
          <a:p>
            <a:pPr lvl="1">
              <a:buFont typeface="Wingdings" charset="2"/>
              <a:buChar char="ü"/>
            </a:pPr>
            <a:r>
              <a:rPr lang="en-US" dirty="0"/>
              <a:t>D</a:t>
            </a:r>
            <a:r>
              <a:rPr lang="en-US" dirty="0" smtClean="0"/>
              <a:t>eveloping expertise with health disparities</a:t>
            </a:r>
          </a:p>
          <a:p>
            <a:pPr>
              <a:buNone/>
            </a:pPr>
            <a:endParaRPr lang="en-US" dirty="0"/>
          </a:p>
        </p:txBody>
      </p:sp>
    </p:spTree>
    <p:extLst>
      <p:ext uri="{BB962C8B-B14F-4D97-AF65-F5344CB8AC3E}">
        <p14:creationId xmlns:p14="http://schemas.microsoft.com/office/powerpoint/2010/main" val="137643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76400"/>
            <a:ext cx="8763000" cy="2895600"/>
          </a:xfrm>
        </p:spPr>
        <p:txBody>
          <a:bodyPr/>
          <a:lstStyle/>
          <a:p>
            <a:r>
              <a:rPr lang="en-US" dirty="0"/>
              <a:t>CSU </a:t>
            </a:r>
            <a:r>
              <a:rPr lang="en-US" dirty="0" smtClean="0"/>
              <a:t>Bakersfield -</a:t>
            </a:r>
            <a:r>
              <a:rPr lang="en-US" dirty="0"/>
              <a:t/>
            </a:r>
            <a:br>
              <a:rPr lang="en-US" dirty="0"/>
            </a:br>
            <a:r>
              <a:rPr lang="en-US" dirty="0"/>
              <a:t>IBHC Field Practicum Project</a:t>
            </a:r>
          </a:p>
        </p:txBody>
      </p:sp>
      <p:sp>
        <p:nvSpPr>
          <p:cNvPr id="3" name="Subtitle 2"/>
          <p:cNvSpPr>
            <a:spLocks noGrp="1"/>
          </p:cNvSpPr>
          <p:nvPr>
            <p:ph type="subTitle" idx="1"/>
          </p:nvPr>
        </p:nvSpPr>
        <p:spPr/>
        <p:txBody>
          <a:bodyPr/>
          <a:lstStyle/>
          <a:p>
            <a:r>
              <a:rPr lang="en-US" dirty="0" smtClean="0"/>
              <a:t>Roseanna </a:t>
            </a:r>
            <a:r>
              <a:rPr lang="en-US" dirty="0" err="1" smtClean="0"/>
              <a:t>McCleary</a:t>
            </a:r>
            <a:r>
              <a:rPr lang="en-US" dirty="0" smtClean="0"/>
              <a:t>, </a:t>
            </a:r>
            <a:r>
              <a:rPr lang="en-US" dirty="0" err="1" smtClean="0"/>
              <a:t>Ph.D</a:t>
            </a:r>
            <a:endParaRPr lang="en-US" dirty="0"/>
          </a:p>
        </p:txBody>
      </p:sp>
    </p:spTree>
    <p:extLst>
      <p:ext uri="{BB962C8B-B14F-4D97-AF65-F5344CB8AC3E}">
        <p14:creationId xmlns:p14="http://schemas.microsoft.com/office/powerpoint/2010/main" val="2795328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09599"/>
            <a:ext cx="6172540" cy="7992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143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0835"/>
            <a:ext cx="7315200" cy="7080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97525" y="6338143"/>
            <a:ext cx="6616876" cy="461665"/>
          </a:xfrm>
          <a:prstGeom prst="rect">
            <a:avLst/>
          </a:prstGeom>
          <a:noFill/>
        </p:spPr>
        <p:txBody>
          <a:bodyPr wrap="none" rtlCol="0">
            <a:spAutoFit/>
          </a:bodyPr>
          <a:lstStyle/>
          <a:p>
            <a:r>
              <a:rPr lang="en-US" sz="1200" dirty="0" err="1" smtClean="0"/>
              <a:t>Mauer</a:t>
            </a:r>
            <a:r>
              <a:rPr lang="en-US" sz="1200" dirty="0" smtClean="0"/>
              <a:t>, B. J. (2006).  </a:t>
            </a:r>
            <a:r>
              <a:rPr lang="en-US" sz="1200" i="1" dirty="0" smtClean="0"/>
              <a:t>Behavioral health/primary care integration:  The four quadrant model and evidence</a:t>
            </a:r>
          </a:p>
          <a:p>
            <a:r>
              <a:rPr lang="en-US" sz="1200" i="1" dirty="0" smtClean="0"/>
              <a:t>based-practices</a:t>
            </a:r>
            <a:r>
              <a:rPr lang="en-US" sz="1200" dirty="0" smtClean="0"/>
              <a:t>.  Rockville, MD:  National Council for Community Behavioral Health.</a:t>
            </a:r>
            <a:endParaRPr lang="en-US" sz="1200" dirty="0"/>
          </a:p>
        </p:txBody>
      </p:sp>
    </p:spTree>
    <p:extLst>
      <p:ext uri="{BB962C8B-B14F-4D97-AF65-F5344CB8AC3E}">
        <p14:creationId xmlns:p14="http://schemas.microsoft.com/office/powerpoint/2010/main" val="3839039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949</TotalTime>
  <Words>1010</Words>
  <Application>Microsoft Office PowerPoint</Application>
  <PresentationFormat>On-screen Show (4:3)</PresentationFormat>
  <Paragraphs>186</Paragraphs>
  <Slides>25</Slides>
  <Notes>7</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Adjacency</vt:lpstr>
      <vt:lpstr>Field Practicum: Innovative Panel</vt:lpstr>
      <vt:lpstr>Integrated Behavioral Healthcare Field Placement Project - CSWE</vt:lpstr>
      <vt:lpstr>Objectives for the Project</vt:lpstr>
      <vt:lpstr>Expected Learning Experiences</vt:lpstr>
      <vt:lpstr>More learning activities</vt:lpstr>
      <vt:lpstr>Enhanced Activities</vt:lpstr>
      <vt:lpstr>CSU Bakersfield - IBHC Field Practicum Project</vt:lpstr>
      <vt:lpstr>PowerPoint Presentation</vt:lpstr>
      <vt:lpstr>PowerPoint Presentation</vt:lpstr>
      <vt:lpstr>CSU Bakersfield -                                  IBHC Field Practicum Project</vt:lpstr>
      <vt:lpstr>Jennifer - Kern Medical Center (Quadrant IV)</vt:lpstr>
      <vt:lpstr>Lorre, Lupita, and Damaris @ Clinica Sierra Vista</vt:lpstr>
      <vt:lpstr>Clinical Sierra Vista (FQHC)</vt:lpstr>
      <vt:lpstr>Lorre, Bakersfield College  Student Health Center (Quadrant I)</vt:lpstr>
      <vt:lpstr>Damaris, CSV, Delano Behavioral Health Clinic (Quadrant 3)</vt:lpstr>
      <vt:lpstr>Lupita, CSV Delano  Community Health Center (Quadrant II)</vt:lpstr>
      <vt:lpstr>Student Experiences</vt:lpstr>
      <vt:lpstr>California State University, Chico -Innovative Models of Field Practicum</vt:lpstr>
      <vt:lpstr>Integrated Behavioral Healthcare</vt:lpstr>
      <vt:lpstr>CSU, Chico </vt:lpstr>
      <vt:lpstr>The Vision</vt:lpstr>
      <vt:lpstr>Health Care Provider Partner</vt:lpstr>
      <vt:lpstr>Other Innovative placements</vt:lpstr>
      <vt:lpstr>Preferred Skill Sets for Integrated Healthcare </vt:lpstr>
      <vt:lpstr>Future Considerations</vt:lpstr>
    </vt:vector>
  </TitlesOfParts>
  <Company>California State University, Bakersfield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Lisa and Jennifer,  Kern Medical Center</dc:title>
  <dc:creator>Windows User</dc:creator>
  <cp:lastModifiedBy>CHRISTINE CAROL MATHIAS</cp:lastModifiedBy>
  <cp:revision>27</cp:revision>
  <dcterms:created xsi:type="dcterms:W3CDTF">2014-02-02T07:51:09Z</dcterms:created>
  <dcterms:modified xsi:type="dcterms:W3CDTF">2014-02-04T00:57:23Z</dcterms:modified>
</cp:coreProperties>
</file>