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2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5" r:id="rId5"/>
    <p:sldId id="264" r:id="rId6"/>
    <p:sldId id="266" r:id="rId7"/>
    <p:sldId id="267" r:id="rId8"/>
    <p:sldId id="269" r:id="rId9"/>
    <p:sldId id="268" r:id="rId10"/>
    <p:sldId id="270" r:id="rId11"/>
    <p:sldId id="259" r:id="rId12"/>
    <p:sldId id="26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1" r:id="rId22"/>
    <p:sldId id="263" r:id="rId23"/>
    <p:sldId id="262" r:id="rId24"/>
  </p:sldIdLst>
  <p:sldSz cx="9144000" cy="6858000" type="screen4x3"/>
  <p:notesSz cx="6989763" cy="9275763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MSOffice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6DA5"/>
    <a:srgbClr val="D14F2A"/>
    <a:srgbClr val="FC8004"/>
    <a:srgbClr val="F07F09"/>
    <a:srgbClr val="B5D47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6429" autoAdjust="0"/>
  </p:normalViewPr>
  <p:slideViewPr>
    <p:cSldViewPr>
      <p:cViewPr>
        <p:scale>
          <a:sx n="62" d="100"/>
          <a:sy n="62" d="100"/>
        </p:scale>
        <p:origin x="-1476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897" cy="464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9248" y="0"/>
            <a:ext cx="3028897" cy="464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271FE-3119-422A-B316-3C5E4FD4BD73}" type="datetimeFigureOut">
              <a:rPr lang="en-US" smtClean="0"/>
              <a:t>7/16/2013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0074"/>
            <a:ext cx="3028897" cy="464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9248" y="8810074"/>
            <a:ext cx="3028897" cy="464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D688F-B7D8-471F-A281-7B8A1DD143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03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29530" cy="464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8652" y="0"/>
            <a:ext cx="3029530" cy="464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D9FFB-8C80-4605-9B4C-DCD7D9ED7020}" type="datetimeFigureOut">
              <a:rPr lang="en-US" smtClean="0"/>
              <a:t>7/16/2013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5325"/>
            <a:ext cx="4637087" cy="3478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609" y="4406623"/>
            <a:ext cx="5590545" cy="41737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10074"/>
            <a:ext cx="3029530" cy="464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8652" y="8810074"/>
            <a:ext cx="3029530" cy="464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E95A3-7610-4B92-BC0C-18E28551C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7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59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6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477D92-7D92-4DE2-9F90-5B82F8C5BD4C}" type="datetimeFigureOut">
              <a:rPr lang="en-US" smtClean="0"/>
              <a:t>7/16/2013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716A60-0FEF-4608-83B2-AE84F07AD59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477D92-7D92-4DE2-9F90-5B82F8C5BD4C}" type="datetimeFigureOut">
              <a:rPr lang="en-US" smtClean="0"/>
              <a:t>7/16/2013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477D92-7D92-4DE2-9F90-5B82F8C5BD4C}" type="datetimeFigureOut">
              <a:rPr lang="en-US" smtClean="0"/>
              <a:t>7/16/2013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477D92-7D92-4DE2-9F90-5B82F8C5BD4C}" type="datetimeFigureOut">
              <a:rPr lang="en-US" smtClean="0"/>
              <a:t>7/16/2013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477D92-7D92-4DE2-9F90-5B82F8C5BD4C}" type="datetimeFigureOut">
              <a:rPr lang="en-US" smtClean="0"/>
              <a:t>7/16/2013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477D92-7D92-4DE2-9F90-5B82F8C5BD4C}" type="datetimeFigureOut">
              <a:rPr lang="en-US" smtClean="0"/>
              <a:t>7/16/2013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477D92-7D92-4DE2-9F90-5B82F8C5BD4C}" type="datetimeFigureOut">
              <a:rPr lang="en-US" smtClean="0"/>
              <a:t>7/16/2013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477D92-7D92-4DE2-9F90-5B82F8C5BD4C}" type="datetimeFigureOut">
              <a:rPr lang="en-US" smtClean="0"/>
              <a:t>7/16/2013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477D92-7D92-4DE2-9F90-5B82F8C5BD4C}" type="datetimeFigureOut">
              <a:rPr lang="en-US" smtClean="0"/>
              <a:t>7/16/2013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3477D92-7D92-4DE2-9F90-5B82F8C5BD4C}" type="datetimeFigureOut">
              <a:rPr lang="en-US" smtClean="0"/>
              <a:t>7/16/2013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477D92-7D92-4DE2-9F90-5B82F8C5BD4C}" type="datetimeFigureOut">
              <a:rPr lang="en-US" smtClean="0"/>
              <a:t>7/16/2013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716A60-0FEF-4608-83B2-AE84F07AD5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3477D92-7D92-4DE2-9F90-5B82F8C5BD4C}" type="datetimeFigureOut">
              <a:rPr lang="en-US" smtClean="0"/>
              <a:t>7/16/2013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2716A60-0FEF-4608-83B2-AE84F07AD59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0"/>
            <a:ext cx="7772400" cy="1828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Collaborative Field Instruction and Training Project (CFIT)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472" y="2971800"/>
            <a:ext cx="5036903" cy="34290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CSU Dominguez Hills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Years of Implementation: 2011-2013 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Model components: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accent1"/>
                </a:solidFill>
              </a:rPr>
              <a:t>Mutual Partnership Activities 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accent1"/>
                </a:solidFill>
              </a:rPr>
              <a:t>Field Curriculum 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accent1"/>
                </a:solidFill>
              </a:rPr>
              <a:t>Field Placement Selection Process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Presenters: </a:t>
            </a:r>
          </a:p>
          <a:p>
            <a:r>
              <a:rPr lang="en-US" dirty="0">
                <a:solidFill>
                  <a:schemeClr val="accent3"/>
                </a:solidFill>
              </a:rPr>
              <a:t>	</a:t>
            </a:r>
            <a:r>
              <a:rPr lang="en-US" dirty="0" smtClean="0">
                <a:solidFill>
                  <a:schemeClr val="accent3"/>
                </a:solidFill>
              </a:rPr>
              <a:t>Carol Bittmann, MSW</a:t>
            </a:r>
          </a:p>
          <a:p>
            <a:r>
              <a:rPr lang="en-US" dirty="0">
                <a:solidFill>
                  <a:schemeClr val="accent3"/>
                </a:solidFill>
              </a:rPr>
              <a:t>	</a:t>
            </a:r>
            <a:r>
              <a:rPr lang="en-US" dirty="0" smtClean="0">
                <a:solidFill>
                  <a:schemeClr val="accent3"/>
                </a:solidFill>
              </a:rPr>
              <a:t>Anita </a:t>
            </a:r>
            <a:r>
              <a:rPr lang="en-US" dirty="0" err="1" smtClean="0">
                <a:solidFill>
                  <a:schemeClr val="accent3"/>
                </a:solidFill>
              </a:rPr>
              <a:t>Gibbins</a:t>
            </a:r>
            <a:r>
              <a:rPr lang="en-US" dirty="0" smtClean="0">
                <a:solidFill>
                  <a:schemeClr val="accent3"/>
                </a:solidFill>
              </a:rPr>
              <a:t>, MSW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47" y="228600"/>
            <a:ext cx="1034814" cy="1005840"/>
          </a:xfrm>
          <a:prstGeom prst="rect">
            <a:avLst/>
          </a:prstGeom>
        </p:spPr>
      </p:pic>
      <p:pic>
        <p:nvPicPr>
          <p:cNvPr id="8" name="Picture 2" descr="F:\Documents\Documents\CSUDH\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40" y="5616060"/>
            <a:ext cx="1127759" cy="1089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1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-30480"/>
            <a:ext cx="8229600" cy="868680"/>
          </a:xfrm>
        </p:spPr>
        <p:txBody>
          <a:bodyPr/>
          <a:lstStyle/>
          <a:p>
            <a:r>
              <a:rPr lang="en-US" sz="4400" dirty="0" smtClean="0">
                <a:latin typeface="Calibri" pitchFamily="34" charset="0"/>
              </a:rPr>
              <a:t>			</a:t>
            </a:r>
            <a:r>
              <a:rPr lang="en-US" sz="3600" dirty="0" smtClean="0">
                <a:latin typeface="Calibri" pitchFamily="34" charset="0"/>
              </a:rPr>
              <a:t>Specialized Seminar Series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410200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sz="3200" b="1" dirty="0" smtClean="0">
                <a:latin typeface="Calibri" pitchFamily="34" charset="0"/>
              </a:rPr>
              <a:t>AB </a:t>
            </a:r>
            <a:r>
              <a:rPr lang="en-US" sz="3200" b="1" dirty="0">
                <a:latin typeface="Calibri" pitchFamily="34" charset="0"/>
              </a:rPr>
              <a:t>12 and Other Foster Youth Policy </a:t>
            </a:r>
            <a:endParaRPr lang="en-US" sz="3200" dirty="0">
              <a:latin typeface="Calibri" pitchFamily="34" charset="0"/>
            </a:endParaRPr>
          </a:p>
          <a:p>
            <a:pPr lvl="0"/>
            <a:r>
              <a:rPr lang="en-US" sz="3200" i="1" dirty="0">
                <a:latin typeface="Calibri" pitchFamily="34" charset="0"/>
              </a:rPr>
              <a:t>2.1.8 Engage in policy practice to advance social and economic well-being and to deliver effective social work services</a:t>
            </a:r>
            <a:endParaRPr lang="en-US" sz="3200" dirty="0">
              <a:latin typeface="Calibri" pitchFamily="34" charset="0"/>
            </a:endParaRPr>
          </a:p>
          <a:p>
            <a:pPr marL="109728" indent="0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alibri" pitchFamily="34" charset="0"/>
              </a:rPr>
              <a:t>PRACTICE</a:t>
            </a:r>
            <a:r>
              <a:rPr lang="en-US" sz="3200" b="1" dirty="0">
                <a:latin typeface="Calibri" pitchFamily="34" charset="0"/>
              </a:rPr>
              <a:t>:  Developing your interview and Assessment skills when Working with Families in PCW</a:t>
            </a:r>
            <a:endParaRPr lang="en-US" sz="3200" dirty="0">
              <a:latin typeface="Calibri" pitchFamily="34" charset="0"/>
            </a:endParaRPr>
          </a:p>
          <a:p>
            <a:pPr lvl="0"/>
            <a:r>
              <a:rPr lang="en-US" sz="3200" i="1" dirty="0">
                <a:latin typeface="Calibri" pitchFamily="34" charset="0"/>
              </a:rPr>
              <a:t>2.1.10 Engage, assess, intervene, and evaluate with individuals, families, groups, organizations, and communities</a:t>
            </a:r>
            <a:endParaRPr lang="en-US" sz="3200" dirty="0">
              <a:latin typeface="Calibri" pitchFamily="34" charset="0"/>
            </a:endParaRPr>
          </a:p>
          <a:p>
            <a:pPr marL="109728" indent="0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alibri" pitchFamily="34" charset="0"/>
              </a:rPr>
              <a:t>"</a:t>
            </a:r>
            <a:r>
              <a:rPr lang="en-US" sz="3200" b="1" dirty="0">
                <a:latin typeface="Calibri" pitchFamily="34" charset="0"/>
              </a:rPr>
              <a:t>Beyond the Classroom: Lessons from the Front Lines." </a:t>
            </a:r>
            <a:endParaRPr lang="en-US" sz="3200" dirty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smtClean="0">
                <a:latin typeface="Calibri" pitchFamily="34" charset="0"/>
              </a:rPr>
              <a:t> Guest </a:t>
            </a:r>
            <a:r>
              <a:rPr lang="en-US" sz="3200" b="1" dirty="0">
                <a:latin typeface="Calibri" pitchFamily="34" charset="0"/>
              </a:rPr>
              <a:t>Speaker: </a:t>
            </a:r>
            <a:r>
              <a:rPr lang="en-US" sz="3200" b="1" dirty="0" err="1">
                <a:latin typeface="Calibri" pitchFamily="34" charset="0"/>
              </a:rPr>
              <a:t>LaQuitta</a:t>
            </a:r>
            <a:r>
              <a:rPr lang="en-US" sz="3200" b="1" dirty="0">
                <a:latin typeface="Calibri" pitchFamily="34" charset="0"/>
              </a:rPr>
              <a:t> Cole, DCFS SCSW.</a:t>
            </a:r>
            <a:endParaRPr lang="en-US" sz="3200" dirty="0">
              <a:latin typeface="Calibri" pitchFamily="34" charset="0"/>
            </a:endParaRPr>
          </a:p>
          <a:p>
            <a:pPr lvl="0"/>
            <a:r>
              <a:rPr lang="en-US" sz="3200" dirty="0">
                <a:latin typeface="Calibri" pitchFamily="34" charset="0"/>
              </a:rPr>
              <a:t>Authority </a:t>
            </a:r>
            <a:r>
              <a:rPr lang="en-US" sz="3200" dirty="0" err="1">
                <a:latin typeface="Calibri" pitchFamily="34" charset="0"/>
              </a:rPr>
              <a:t>vs</a:t>
            </a:r>
            <a:r>
              <a:rPr lang="en-US" sz="3200" dirty="0">
                <a:latin typeface="Calibri" pitchFamily="34" charset="0"/>
              </a:rPr>
              <a:t> Power; Knowing your triggers; Being present and mindful when working with clients; You are not the cause &amp; you are not the cure.</a:t>
            </a:r>
          </a:p>
          <a:p>
            <a:pPr lvl="0"/>
            <a:r>
              <a:rPr lang="en-US" sz="3200" i="1" dirty="0">
                <a:latin typeface="Calibri" pitchFamily="34" charset="0"/>
              </a:rPr>
              <a:t>2.1.1 Identify as a professional social worker and conduct oneself accordingly</a:t>
            </a:r>
            <a:endParaRPr lang="en-US" sz="3200" dirty="0">
              <a:latin typeface="Calibri" pitchFamily="34" charset="0"/>
            </a:endParaRPr>
          </a:p>
          <a:p>
            <a:pPr lvl="0"/>
            <a:r>
              <a:rPr lang="en-US" sz="3200" i="1" dirty="0">
                <a:latin typeface="Calibri" pitchFamily="34" charset="0"/>
              </a:rPr>
              <a:t>2.1.4 Apply critical thinking to inform and communicate professional judgments</a:t>
            </a:r>
            <a:endParaRPr lang="en-US" sz="3200" dirty="0">
              <a:latin typeface="Calibri" pitchFamily="34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0960"/>
            <a:ext cx="1034814" cy="1005840"/>
          </a:xfrm>
          <a:prstGeom prst="rect">
            <a:avLst/>
          </a:prstGeom>
        </p:spPr>
      </p:pic>
      <p:pic>
        <p:nvPicPr>
          <p:cNvPr id="7" name="Picture 2" descr="F:\Documents\Documents\CSUDH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40" y="5768460"/>
            <a:ext cx="1127759" cy="1089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44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dirty="0" err="1" smtClean="0"/>
              <a:t>CalSWEC</a:t>
            </a:r>
            <a:r>
              <a:rPr lang="en-US" dirty="0" smtClean="0"/>
              <a:t> PC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smtClean="0"/>
              <a:t>University Field Liaison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smtClean="0"/>
              <a:t>Field Instructors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smtClean="0"/>
              <a:t>Preceptors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smtClean="0"/>
              <a:t>Interns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Calibri" pitchFamily="34" charset="0"/>
                <a:cs typeface="Arial" pitchFamily="34" charset="0"/>
              </a:rPr>
              <a:t>		Key Implementers and Roles</a:t>
            </a:r>
            <a:endParaRPr lang="en-US" sz="4000" dirty="0">
              <a:solidFill>
                <a:schemeClr val="accent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7" y="152400"/>
            <a:ext cx="1034814" cy="1005840"/>
          </a:xfrm>
          <a:prstGeom prst="rect">
            <a:avLst/>
          </a:prstGeom>
        </p:spPr>
      </p:pic>
      <p:pic>
        <p:nvPicPr>
          <p:cNvPr id="5" name="Picture 2" descr="F:\Documents\Documents\CSUDH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40" y="5768460"/>
            <a:ext cx="1127759" cy="1089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4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 smtClean="0">
                <a:latin typeface="Calibri" pitchFamily="34" charset="0"/>
              </a:rPr>
              <a:t>Field Sites</a:t>
            </a:r>
          </a:p>
          <a:p>
            <a:pPr lvl="0"/>
            <a:r>
              <a:rPr lang="en-US" dirty="0">
                <a:latin typeface="Calibri" pitchFamily="34" charset="0"/>
              </a:rPr>
              <a:t>Has allowed the FY Programs to serve more FY</a:t>
            </a:r>
          </a:p>
          <a:p>
            <a:pPr lvl="0"/>
            <a:r>
              <a:rPr lang="en-US" dirty="0">
                <a:latin typeface="Calibri" pitchFamily="34" charset="0"/>
              </a:rPr>
              <a:t>Providing either expanded, new or additional services</a:t>
            </a:r>
          </a:p>
          <a:p>
            <a:pPr lvl="0"/>
            <a:r>
              <a:rPr lang="en-US" dirty="0">
                <a:latin typeface="Calibri" pitchFamily="34" charset="0"/>
              </a:rPr>
              <a:t>Built stronger relationships between the FY and the Program</a:t>
            </a:r>
          </a:p>
          <a:p>
            <a:pPr lvl="0"/>
            <a:r>
              <a:rPr lang="en-US" dirty="0">
                <a:latin typeface="Calibri" pitchFamily="34" charset="0"/>
              </a:rPr>
              <a:t>Increasing FY’s awareness and access to available services on campus</a:t>
            </a:r>
          </a:p>
          <a:p>
            <a:pPr lvl="0"/>
            <a:r>
              <a:rPr lang="en-US" dirty="0">
                <a:latin typeface="Calibri" pitchFamily="34" charset="0"/>
              </a:rPr>
              <a:t>Identified new services that can be provided next year through the use of interns (e.g., new or additional groups)</a:t>
            </a:r>
          </a:p>
          <a:p>
            <a:pPr marL="109728" indent="0">
              <a:buNone/>
            </a:pPr>
            <a:r>
              <a:rPr lang="en-US" dirty="0"/>
              <a:t> 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B6DA5"/>
                </a:solidFill>
                <a:latin typeface="Calibri" pitchFamily="34" charset="0"/>
                <a:cs typeface="Arial" pitchFamily="34" charset="0"/>
              </a:rPr>
              <a:t>Evaluation Measures and Results</a:t>
            </a:r>
            <a:endParaRPr lang="en-US" dirty="0">
              <a:solidFill>
                <a:srgbClr val="3B6DA5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7" y="152400"/>
            <a:ext cx="1034814" cy="1005840"/>
          </a:xfrm>
          <a:prstGeom prst="rect">
            <a:avLst/>
          </a:prstGeom>
        </p:spPr>
      </p:pic>
      <p:pic>
        <p:nvPicPr>
          <p:cNvPr id="5" name="Picture 2" descr="F:\Documents\Documents\CSUDH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40" y="5768460"/>
            <a:ext cx="1127759" cy="1089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54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51560"/>
            <a:ext cx="8839200" cy="5334000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2800" b="1" dirty="0" smtClean="0">
                <a:latin typeface="Calibri" pitchFamily="34" charset="0"/>
              </a:rPr>
              <a:t>Task Inventory</a:t>
            </a:r>
          </a:p>
          <a:p>
            <a:pPr marL="109728" indent="0">
              <a:buNone/>
            </a:pPr>
            <a:r>
              <a:rPr lang="en-US" sz="2800" dirty="0">
                <a:latin typeface="Calibri" pitchFamily="34" charset="0"/>
              </a:rPr>
              <a:t>0 = No Experience/Education;  </a:t>
            </a:r>
            <a:endParaRPr lang="en-US" sz="2800" dirty="0" smtClean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alibri" pitchFamily="34" charset="0"/>
              </a:rPr>
              <a:t>1 </a:t>
            </a:r>
            <a:r>
              <a:rPr lang="en-US" sz="2800" dirty="0">
                <a:latin typeface="Calibri" pitchFamily="34" charset="0"/>
              </a:rPr>
              <a:t>= Limited Experience/Education;  </a:t>
            </a:r>
            <a:endParaRPr lang="en-US" sz="2800" dirty="0" smtClean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alibri" pitchFamily="34" charset="0"/>
              </a:rPr>
              <a:t>2 </a:t>
            </a:r>
            <a:r>
              <a:rPr lang="en-US" sz="2800" dirty="0">
                <a:latin typeface="Calibri" pitchFamily="34" charset="0"/>
              </a:rPr>
              <a:t>= Moderate Experience/Education; </a:t>
            </a:r>
          </a:p>
          <a:p>
            <a:pPr marL="109728" indent="0">
              <a:buNone/>
            </a:pPr>
            <a:r>
              <a:rPr lang="en-US" sz="2800" dirty="0">
                <a:latin typeface="Calibri" pitchFamily="34" charset="0"/>
              </a:rPr>
              <a:t>3 = Significant-Ongoing Experience/Education</a:t>
            </a:r>
          </a:p>
          <a:p>
            <a:pPr marL="109728" indent="0">
              <a:buNone/>
            </a:pPr>
            <a:r>
              <a:rPr lang="en-US" sz="2800" dirty="0">
                <a:latin typeface="Calibri" pitchFamily="34" charset="0"/>
              </a:rPr>
              <a:t>       </a:t>
            </a:r>
          </a:p>
          <a:p>
            <a:pPr marL="109728" indent="0">
              <a:buNone/>
            </a:pPr>
            <a:r>
              <a:rPr lang="en-US" sz="2800" dirty="0">
                <a:latin typeface="Calibri" pitchFamily="34" charset="0"/>
              </a:rPr>
              <a:t>The scores for each student who responded (n=7) were collected for each task and averaged with the following results:</a:t>
            </a:r>
          </a:p>
          <a:p>
            <a:pPr marL="109728" indent="0">
              <a:buNone/>
            </a:pPr>
            <a:r>
              <a:rPr lang="en-US" sz="2800" b="1" dirty="0">
                <a:latin typeface="Calibri" pitchFamily="34" charset="0"/>
              </a:rPr>
              <a:t>3 = Significant-Ongoing Experience/Education	</a:t>
            </a:r>
            <a:endParaRPr lang="en-US" sz="2800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Used Supervision time to ask questions and get input</a:t>
            </a:r>
          </a:p>
          <a:p>
            <a:r>
              <a:rPr lang="en-US" sz="2800" dirty="0">
                <a:latin typeface="Calibri" pitchFamily="34" charset="0"/>
              </a:rPr>
              <a:t>Verbally identify varying roles and associated boundaries in practice</a:t>
            </a:r>
          </a:p>
          <a:p>
            <a:r>
              <a:rPr lang="en-US" sz="2800" dirty="0">
                <a:latin typeface="Calibri" pitchFamily="34" charset="0"/>
              </a:rPr>
              <a:t>Evaluate one’s practice utilizing reliable and valid methods of evaluation (e.g., process recordings, end of </a:t>
            </a:r>
            <a:r>
              <a:rPr lang="en-US" sz="2800" dirty="0" smtClean="0">
                <a:latin typeface="Calibri" pitchFamily="34" charset="0"/>
              </a:rPr>
              <a:t>semester </a:t>
            </a:r>
            <a:r>
              <a:rPr lang="en-US" sz="2800" dirty="0">
                <a:latin typeface="Calibri" pitchFamily="34" charset="0"/>
              </a:rPr>
              <a:t>evaluations, etc.)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524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3B6DA5"/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4000" dirty="0" smtClean="0">
                <a:solidFill>
                  <a:srgbClr val="3B6DA5"/>
                </a:solidFill>
                <a:latin typeface="Calibri" pitchFamily="34" charset="0"/>
                <a:cs typeface="Arial" pitchFamily="34" charset="0"/>
              </a:rPr>
              <a:t>Evaluation </a:t>
            </a:r>
            <a:r>
              <a:rPr lang="en-US" sz="4000" dirty="0">
                <a:solidFill>
                  <a:srgbClr val="3B6DA5"/>
                </a:solidFill>
                <a:latin typeface="Calibri" pitchFamily="34" charset="0"/>
                <a:cs typeface="Arial" pitchFamily="34" charset="0"/>
              </a:rPr>
              <a:t>Measures and Results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"/>
            <a:ext cx="1034814" cy="1005840"/>
          </a:xfrm>
          <a:prstGeom prst="rect">
            <a:avLst/>
          </a:prstGeom>
        </p:spPr>
      </p:pic>
      <p:pic>
        <p:nvPicPr>
          <p:cNvPr id="5" name="Picture 2" descr="F:\Documents\Documents\CSUDH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40" y="5768460"/>
            <a:ext cx="1127759" cy="1089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59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36320"/>
            <a:ext cx="8229600" cy="5715000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sz="2900" b="1" dirty="0">
                <a:latin typeface="Calibri" pitchFamily="34" charset="0"/>
              </a:rPr>
              <a:t>2 = Moderate Experience/Education	</a:t>
            </a:r>
            <a:endParaRPr lang="en-US" sz="2900" dirty="0">
              <a:latin typeface="Calibri" pitchFamily="34" charset="0"/>
            </a:endParaRPr>
          </a:p>
          <a:p>
            <a:r>
              <a:rPr lang="en-US" sz="2900" dirty="0">
                <a:latin typeface="Calibri" pitchFamily="34" charset="0"/>
              </a:rPr>
              <a:t>Verbally identify practice related skills and articulate plan to improve</a:t>
            </a:r>
          </a:p>
          <a:p>
            <a:r>
              <a:rPr lang="en-US" sz="2900" dirty="0">
                <a:latin typeface="Calibri" pitchFamily="34" charset="0"/>
              </a:rPr>
              <a:t>Present ethical principles relevant to a case and articulate decision consistent with ethical standards</a:t>
            </a:r>
          </a:p>
          <a:p>
            <a:r>
              <a:rPr lang="en-US" sz="2900" dirty="0">
                <a:latin typeface="Calibri" pitchFamily="34" charset="0"/>
              </a:rPr>
              <a:t>Manage (under supervision) at least one basic case from beginning to end</a:t>
            </a:r>
          </a:p>
          <a:p>
            <a:r>
              <a:rPr lang="en-US" sz="2900" dirty="0">
                <a:latin typeface="Calibri" pitchFamily="34" charset="0"/>
              </a:rPr>
              <a:t>Receive instruction/information re: risk and safety assessments.</a:t>
            </a:r>
          </a:p>
          <a:p>
            <a:r>
              <a:rPr lang="en-US" sz="2900" dirty="0">
                <a:latin typeface="Calibri" pitchFamily="34" charset="0"/>
              </a:rPr>
              <a:t>Create service plan(s) based on needs identified from service needs assessments</a:t>
            </a:r>
          </a:p>
          <a:p>
            <a:r>
              <a:rPr lang="en-US" sz="2900" dirty="0">
                <a:latin typeface="Calibri" pitchFamily="34" charset="0"/>
              </a:rPr>
              <a:t>Seek out suitable client services and ensure client access to those services</a:t>
            </a:r>
          </a:p>
          <a:p>
            <a:r>
              <a:rPr lang="en-US" sz="2900" dirty="0">
                <a:latin typeface="Calibri" pitchFamily="34" charset="0"/>
              </a:rPr>
              <a:t>Attend at least __ team decision making meeting(s)</a:t>
            </a:r>
          </a:p>
          <a:p>
            <a:r>
              <a:rPr lang="en-US" sz="2900" dirty="0">
                <a:latin typeface="Calibri" pitchFamily="34" charset="0"/>
              </a:rPr>
              <a:t>Seek and locate additional data when needed to make professional practice decision at least __ time(s)</a:t>
            </a:r>
          </a:p>
          <a:p>
            <a:r>
              <a:rPr lang="en-US" sz="2900" dirty="0">
                <a:latin typeface="Calibri" pitchFamily="34" charset="0"/>
              </a:rPr>
              <a:t>Complete or contribute to the completion of at least 1 literature review related to topic of interest</a:t>
            </a:r>
          </a:p>
          <a:p>
            <a:r>
              <a:rPr lang="en-US" sz="2900" dirty="0">
                <a:latin typeface="Calibri" pitchFamily="34" charset="0"/>
              </a:rPr>
              <a:t>Apply literature review findings to recommend practice decision or evaluate program at least __ time(s)</a:t>
            </a:r>
          </a:p>
          <a:p>
            <a:r>
              <a:rPr lang="en-US" sz="2900" dirty="0">
                <a:latin typeface="Calibri" pitchFamily="34" charset="0"/>
              </a:rPr>
              <a:t>Identify major state and local policies and describe impact on PCW practice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3B6DA5"/>
                </a:solidFill>
                <a:latin typeface="Calibri" pitchFamily="34" charset="0"/>
                <a:cs typeface="Arial" pitchFamily="34" charset="0"/>
              </a:rPr>
              <a:t>	Evaluation </a:t>
            </a:r>
            <a:r>
              <a:rPr lang="en-US" sz="4000" dirty="0">
                <a:solidFill>
                  <a:srgbClr val="3B6DA5"/>
                </a:solidFill>
                <a:latin typeface="Calibri" pitchFamily="34" charset="0"/>
                <a:cs typeface="Arial" pitchFamily="34" charset="0"/>
              </a:rPr>
              <a:t>Measures and Results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0480"/>
            <a:ext cx="1034814" cy="1005840"/>
          </a:xfrm>
          <a:prstGeom prst="rect">
            <a:avLst/>
          </a:prstGeom>
        </p:spPr>
      </p:pic>
      <p:pic>
        <p:nvPicPr>
          <p:cNvPr id="5" name="Picture 2" descr="F:\Documents\Documents\CSUDH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40" y="5768460"/>
            <a:ext cx="1127759" cy="1089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301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b="1" dirty="0">
                <a:latin typeface="Calibri" pitchFamily="34" charset="0"/>
              </a:rPr>
              <a:t>1 = Limited Experience/Education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Complete client progress notes.</a:t>
            </a:r>
          </a:p>
          <a:p>
            <a:r>
              <a:rPr lang="en-US" dirty="0">
                <a:latin typeface="Calibri" pitchFamily="34" charset="0"/>
              </a:rPr>
              <a:t>Experience completing Risk and Safety assessment at least __ times</a:t>
            </a:r>
          </a:p>
          <a:p>
            <a:r>
              <a:rPr lang="en-US" dirty="0">
                <a:latin typeface="Calibri" pitchFamily="34" charset="0"/>
              </a:rPr>
              <a:t>Identify child welfare and child protection programs and models and describe appropriate times for implementation</a:t>
            </a:r>
          </a:p>
          <a:p>
            <a:r>
              <a:rPr lang="en-US" dirty="0">
                <a:latin typeface="Calibri" pitchFamily="34" charset="0"/>
              </a:rPr>
              <a:t>Visit and meet providers of different types of out-of-home placement setting at least __ time(s): e.g., family foster </a:t>
            </a:r>
          </a:p>
          <a:p>
            <a:pPr marL="109728" indent="0">
              <a:buNone/>
            </a:pPr>
            <a:r>
              <a:rPr lang="en-US" dirty="0" smtClean="0">
                <a:latin typeface="Calibri" pitchFamily="34" charset="0"/>
              </a:rPr>
              <a:t>	care</a:t>
            </a:r>
            <a:r>
              <a:rPr lang="en-US" dirty="0">
                <a:latin typeface="Calibri" pitchFamily="34" charset="0"/>
              </a:rPr>
              <a:t>, kinship care, tribal placement, therapeutic foster care, </a:t>
            </a:r>
            <a:r>
              <a:rPr lang="en-US" dirty="0" smtClean="0">
                <a:latin typeface="Calibri" pitchFamily="34" charset="0"/>
              </a:rPr>
              <a:t>	group </a:t>
            </a:r>
            <a:r>
              <a:rPr lang="en-US" dirty="0">
                <a:latin typeface="Calibri" pitchFamily="34" charset="0"/>
              </a:rPr>
              <a:t>home, residential treatment center, THP-Plus foster </a:t>
            </a:r>
            <a:r>
              <a:rPr lang="en-US" dirty="0" smtClean="0">
                <a:latin typeface="Calibri" pitchFamily="34" charset="0"/>
              </a:rPr>
              <a:t>	care</a:t>
            </a:r>
            <a:r>
              <a:rPr lang="en-US" dirty="0">
                <a:latin typeface="Calibri" pitchFamily="34" charset="0"/>
              </a:rPr>
              <a:t>, Supported Independent Living Placement (SILP)</a:t>
            </a:r>
          </a:p>
          <a:p>
            <a:r>
              <a:rPr lang="en-US" dirty="0" smtClean="0">
                <a:latin typeface="Calibri" pitchFamily="34" charset="0"/>
              </a:rPr>
              <a:t>Shadow </a:t>
            </a:r>
            <a:r>
              <a:rPr lang="en-US" dirty="0">
                <a:latin typeface="Calibri" pitchFamily="34" charset="0"/>
              </a:rPr>
              <a:t>or implement (under supervision) crisis intervention services and strategies	</a:t>
            </a:r>
          </a:p>
          <a:p>
            <a:r>
              <a:rPr lang="en-US" dirty="0">
                <a:latin typeface="Calibri" pitchFamily="34" charset="0"/>
              </a:rPr>
              <a:t>Shadow or implement (under supervision) early intervention services and strategies</a:t>
            </a:r>
          </a:p>
          <a:p>
            <a:r>
              <a:rPr lang="en-US" dirty="0">
                <a:latin typeface="Calibri" pitchFamily="34" charset="0"/>
              </a:rPr>
              <a:t>Identify major relevant federal policies and describe impact on PCW practice</a:t>
            </a:r>
          </a:p>
          <a:p>
            <a:pPr marL="109728" indent="0">
              <a:buNone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3B6DA5"/>
                </a:solidFill>
                <a:latin typeface="Calibri" pitchFamily="34" charset="0"/>
                <a:cs typeface="Arial" pitchFamily="34" charset="0"/>
              </a:rPr>
              <a:t> Evaluation </a:t>
            </a:r>
            <a:r>
              <a:rPr lang="en-US" sz="3600" dirty="0">
                <a:solidFill>
                  <a:srgbClr val="3B6DA5"/>
                </a:solidFill>
                <a:latin typeface="Calibri" pitchFamily="34" charset="0"/>
                <a:cs typeface="Arial" pitchFamily="34" charset="0"/>
              </a:rPr>
              <a:t>Measures and Results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1034814" cy="1005840"/>
          </a:xfrm>
          <a:prstGeom prst="rect">
            <a:avLst/>
          </a:prstGeom>
        </p:spPr>
      </p:pic>
      <p:pic>
        <p:nvPicPr>
          <p:cNvPr id="5" name="Picture 2" descr="F:\Documents\Documents\CSUDH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39" y="152400"/>
            <a:ext cx="1127759" cy="1089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955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8094" y="10668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 marL="109728" lvl="0" indent="0">
              <a:buNone/>
            </a:pPr>
            <a:r>
              <a:rPr lang="en-US" sz="2900" b="1" dirty="0" err="1">
                <a:latin typeface="Calibri" pitchFamily="34" charset="0"/>
              </a:rPr>
              <a:t>CalSWEC</a:t>
            </a:r>
            <a:r>
              <a:rPr lang="en-US" sz="2900" b="1" dirty="0">
                <a:latin typeface="Calibri" pitchFamily="34" charset="0"/>
              </a:rPr>
              <a:t> Specialized Seminar</a:t>
            </a:r>
            <a:endParaRPr lang="en-US" sz="2900" dirty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sz="2900" dirty="0">
                <a:latin typeface="Calibri" pitchFamily="34" charset="0"/>
              </a:rPr>
              <a:t>Interns were asked to evaluate their experience within the specialized seminar.  Results were as follows</a:t>
            </a:r>
            <a:r>
              <a:rPr lang="en-US" sz="2900" dirty="0" smtClean="0">
                <a:latin typeface="Calibri" pitchFamily="34" charset="0"/>
              </a:rPr>
              <a:t>:</a:t>
            </a:r>
          </a:p>
          <a:p>
            <a:pPr marL="109728" indent="0">
              <a:buNone/>
            </a:pPr>
            <a:endParaRPr lang="en-US" sz="2900" dirty="0">
              <a:latin typeface="Calibri" pitchFamily="34" charset="0"/>
            </a:endParaRPr>
          </a:p>
          <a:p>
            <a:pPr marL="109728" lvl="0" indent="0">
              <a:buNone/>
            </a:pPr>
            <a:r>
              <a:rPr lang="en-US" sz="2900" b="1" dirty="0">
                <a:latin typeface="Calibri" pitchFamily="34" charset="0"/>
              </a:rPr>
              <a:t>Choosing the Profession of PCW</a:t>
            </a:r>
            <a:endParaRPr lang="en-US" sz="2900" dirty="0">
              <a:latin typeface="Calibri" pitchFamily="34" charset="0"/>
            </a:endParaRPr>
          </a:p>
          <a:p>
            <a:r>
              <a:rPr lang="en-US" sz="2900" dirty="0">
                <a:latin typeface="Calibri" pitchFamily="34" charset="0"/>
              </a:rPr>
              <a:t>100% described as helpful with </a:t>
            </a:r>
            <a:r>
              <a:rPr lang="en-US" sz="2900" u="sng" dirty="0">
                <a:latin typeface="Calibri" pitchFamily="34" charset="0"/>
              </a:rPr>
              <a:t>80% indicating it was very helpful</a:t>
            </a:r>
            <a:r>
              <a:rPr lang="en-US" sz="2900" dirty="0">
                <a:latin typeface="Calibri" pitchFamily="34" charset="0"/>
              </a:rPr>
              <a:t>, provided info and thought provoking.</a:t>
            </a:r>
          </a:p>
          <a:p>
            <a:pPr lvl="0"/>
            <a:endParaRPr lang="en-US" sz="2900" b="1" dirty="0" smtClean="0">
              <a:latin typeface="Calibri" pitchFamily="34" charset="0"/>
            </a:endParaRPr>
          </a:p>
          <a:p>
            <a:pPr marL="109728" lvl="0" indent="0">
              <a:buNone/>
            </a:pPr>
            <a:r>
              <a:rPr lang="en-US" sz="2900" b="1" dirty="0" smtClean="0">
                <a:latin typeface="Calibri" pitchFamily="34" charset="0"/>
              </a:rPr>
              <a:t>Exploring </a:t>
            </a:r>
            <a:r>
              <a:rPr lang="en-US" sz="2900" b="1" dirty="0">
                <a:latin typeface="Calibri" pitchFamily="34" charset="0"/>
              </a:rPr>
              <a:t>Professionalism in PCW (included the roles and dual mandate of the PCW SW)</a:t>
            </a:r>
            <a:endParaRPr lang="en-US" sz="2900" dirty="0">
              <a:latin typeface="Calibri" pitchFamily="34" charset="0"/>
            </a:endParaRPr>
          </a:p>
          <a:p>
            <a:r>
              <a:rPr lang="en-US" sz="2900" dirty="0">
                <a:latin typeface="Calibri" pitchFamily="34" charset="0"/>
              </a:rPr>
              <a:t>100% described as helpful </a:t>
            </a:r>
            <a:r>
              <a:rPr lang="en-US" sz="2900" u="sng" dirty="0">
                <a:latin typeface="Calibri" pitchFamily="34" charset="0"/>
              </a:rPr>
              <a:t>with 80% indicating it was very effective</a:t>
            </a:r>
            <a:r>
              <a:rPr lang="en-US" sz="2900" dirty="0">
                <a:latin typeface="Calibri" pitchFamily="34" charset="0"/>
              </a:rPr>
              <a:t> in providing insight re: what makes a professional PCW SW.</a:t>
            </a:r>
          </a:p>
          <a:p>
            <a:pPr lvl="0"/>
            <a:endParaRPr lang="en-US" sz="2900" b="1" dirty="0" smtClean="0">
              <a:latin typeface="Calibri" pitchFamily="34" charset="0"/>
            </a:endParaRPr>
          </a:p>
          <a:p>
            <a:pPr marL="109728" lvl="0" indent="0">
              <a:buNone/>
            </a:pPr>
            <a:r>
              <a:rPr lang="en-US" sz="2900" b="1" dirty="0" smtClean="0">
                <a:latin typeface="Calibri" pitchFamily="34" charset="0"/>
              </a:rPr>
              <a:t>The </a:t>
            </a:r>
            <a:r>
              <a:rPr lang="en-US" sz="2900" b="1" dirty="0">
                <a:latin typeface="Calibri" pitchFamily="34" charset="0"/>
              </a:rPr>
              <a:t>Influence of Culture on our Practice</a:t>
            </a:r>
            <a:endParaRPr lang="en-US" sz="2900" dirty="0">
              <a:latin typeface="Calibri" pitchFamily="34" charset="0"/>
            </a:endParaRPr>
          </a:p>
          <a:p>
            <a:r>
              <a:rPr lang="en-US" sz="2900" u="sng" dirty="0">
                <a:latin typeface="Calibri" pitchFamily="34" charset="0"/>
              </a:rPr>
              <a:t>100% described as very helpful </a:t>
            </a:r>
            <a:r>
              <a:rPr lang="en-US" sz="2900" dirty="0">
                <a:latin typeface="Calibri" pitchFamily="34" charset="0"/>
              </a:rPr>
              <a:t>and thought provoking </a:t>
            </a:r>
          </a:p>
          <a:p>
            <a:pPr lvl="0"/>
            <a:endParaRPr lang="en-US" sz="2900" b="1" dirty="0" smtClean="0">
              <a:latin typeface="Calibri" pitchFamily="34" charset="0"/>
            </a:endParaRPr>
          </a:p>
          <a:p>
            <a:pPr marL="109728" lvl="0" indent="0">
              <a:buNone/>
            </a:pPr>
            <a:r>
              <a:rPr lang="en-US" sz="2900" b="1" dirty="0" smtClean="0">
                <a:latin typeface="Calibri" pitchFamily="34" charset="0"/>
              </a:rPr>
              <a:t>Working </a:t>
            </a:r>
            <a:r>
              <a:rPr lang="en-US" sz="2900" b="1" dirty="0">
                <a:latin typeface="Calibri" pitchFamily="34" charset="0"/>
              </a:rPr>
              <a:t>with LGBTQ Youth and Families in PCW</a:t>
            </a:r>
            <a:endParaRPr lang="en-US" sz="2900" dirty="0">
              <a:latin typeface="Calibri" pitchFamily="34" charset="0"/>
            </a:endParaRPr>
          </a:p>
          <a:p>
            <a:r>
              <a:rPr lang="en-US" sz="2900" u="sng" dirty="0">
                <a:latin typeface="Calibri" pitchFamily="34" charset="0"/>
              </a:rPr>
              <a:t>100% found info and discussion to be very helpful</a:t>
            </a:r>
            <a:r>
              <a:rPr lang="en-US" sz="2900" dirty="0">
                <a:latin typeface="Calibri" pitchFamily="34" charset="0"/>
              </a:rPr>
              <a:t> and thought provoking as it relates to PCW practice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30480"/>
            <a:ext cx="86868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3B6DA5"/>
                </a:solidFill>
                <a:latin typeface="Calibri" pitchFamily="34" charset="0"/>
                <a:cs typeface="Arial" pitchFamily="34" charset="0"/>
              </a:rPr>
              <a:t>Evaluation Measures and Results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70"/>
            <a:ext cx="1034814" cy="1005840"/>
          </a:xfrm>
          <a:prstGeom prst="rect">
            <a:avLst/>
          </a:prstGeom>
        </p:spPr>
      </p:pic>
      <p:pic>
        <p:nvPicPr>
          <p:cNvPr id="5" name="Picture 2" descr="F:\Documents\Documents\CSUDH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39" y="80070"/>
            <a:ext cx="1127759" cy="1089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304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05840"/>
            <a:ext cx="8686800" cy="5321491"/>
          </a:xfrm>
        </p:spPr>
        <p:txBody>
          <a:bodyPr>
            <a:noAutofit/>
          </a:bodyPr>
          <a:lstStyle/>
          <a:p>
            <a:pPr marL="109728" lvl="0" indent="0">
              <a:buNone/>
            </a:pPr>
            <a:r>
              <a:rPr lang="en-US" sz="2000" b="1" dirty="0">
                <a:latin typeface="Calibri" pitchFamily="34" charset="0"/>
              </a:rPr>
              <a:t>Trauma Informed Care: Preventing and De-Escalating Problem Situations with Clients.</a:t>
            </a:r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u="sng" dirty="0">
                <a:latin typeface="Calibri" pitchFamily="34" charset="0"/>
              </a:rPr>
              <a:t>100% found info and discussion to be very helpful</a:t>
            </a:r>
            <a:r>
              <a:rPr lang="en-US" sz="2000" dirty="0">
                <a:latin typeface="Calibri" pitchFamily="34" charset="0"/>
              </a:rPr>
              <a:t> and thought provoking as it relates to PCW </a:t>
            </a:r>
            <a:r>
              <a:rPr lang="en-US" sz="2000" dirty="0" smtClean="0">
                <a:latin typeface="Calibri" pitchFamily="34" charset="0"/>
              </a:rPr>
              <a:t>practice</a:t>
            </a:r>
          </a:p>
          <a:p>
            <a:pPr marL="109728" indent="0">
              <a:buNone/>
            </a:pPr>
            <a:endParaRPr lang="en-US" sz="2000" dirty="0">
              <a:latin typeface="Calibri" pitchFamily="34" charset="0"/>
            </a:endParaRPr>
          </a:p>
          <a:p>
            <a:pPr marL="109728" lvl="0" indent="0">
              <a:buNone/>
            </a:pPr>
            <a:r>
              <a:rPr lang="en-US" sz="2000" b="1" dirty="0">
                <a:latin typeface="Calibri" pitchFamily="34" charset="0"/>
              </a:rPr>
              <a:t>AB-12: What is it and How Does it Impact PCW?</a:t>
            </a:r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100% found info to be helpful with </a:t>
            </a:r>
            <a:r>
              <a:rPr lang="en-US" sz="2000" u="sng" dirty="0">
                <a:latin typeface="Calibri" pitchFamily="34" charset="0"/>
              </a:rPr>
              <a:t>87.5% describing it as very helpful</a:t>
            </a:r>
            <a:r>
              <a:rPr lang="en-US" sz="2000" dirty="0">
                <a:latin typeface="Calibri" pitchFamily="34" charset="0"/>
              </a:rPr>
              <a:t>, providing clear and specific info related to the topic</a:t>
            </a:r>
          </a:p>
          <a:p>
            <a:pPr lvl="0"/>
            <a:endParaRPr lang="en-US" sz="2000" b="1" dirty="0" smtClean="0">
              <a:latin typeface="Calibri" pitchFamily="34" charset="0"/>
            </a:endParaRPr>
          </a:p>
          <a:p>
            <a:pPr marL="109728" lvl="0" indent="0">
              <a:buNone/>
            </a:pPr>
            <a:r>
              <a:rPr lang="en-US" sz="2000" b="1" dirty="0" smtClean="0">
                <a:latin typeface="Calibri" pitchFamily="34" charset="0"/>
              </a:rPr>
              <a:t>Beyond </a:t>
            </a:r>
            <a:r>
              <a:rPr lang="en-US" sz="2000" b="1" dirty="0">
                <a:latin typeface="Calibri" pitchFamily="34" charset="0"/>
              </a:rPr>
              <a:t>the Classroom: Lessons From the Line (Lessons learned by a seasoned DCFS Supervisor)</a:t>
            </a:r>
            <a:endParaRPr lang="en-US" sz="20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itchFamily="34" charset="0"/>
              </a:rPr>
              <a:t>87.5% found the information to be helpful with </a:t>
            </a:r>
            <a:r>
              <a:rPr lang="en-US" sz="2000" u="sng" dirty="0">
                <a:latin typeface="Calibri" pitchFamily="34" charset="0"/>
              </a:rPr>
              <a:t>75% describing it as very </a:t>
            </a:r>
            <a:r>
              <a:rPr lang="en-US" sz="2000" u="sng" dirty="0" smtClean="0">
                <a:latin typeface="Calibri" pitchFamily="34" charset="0"/>
              </a:rPr>
              <a:t>helpful</a:t>
            </a:r>
            <a:r>
              <a:rPr lang="en-US" sz="2000" dirty="0" smtClean="0">
                <a:latin typeface="Calibri" pitchFamily="34" charset="0"/>
              </a:rPr>
              <a:t> in further preparing them for work as PCW SW.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000" dirty="0" smtClean="0">
                <a:latin typeface="Calibri" pitchFamily="34" charset="0"/>
              </a:rPr>
              <a:t> </a:t>
            </a:r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</a:rPr>
              <a:t>Overall, 100% found the seminar to be helpful with </a:t>
            </a:r>
            <a:r>
              <a:rPr lang="en-US" sz="2000" u="sng" dirty="0" smtClean="0">
                <a:solidFill>
                  <a:srgbClr val="C00000"/>
                </a:solidFill>
                <a:latin typeface="Calibri" pitchFamily="34" charset="0"/>
              </a:rPr>
              <a:t>87.5% describing the              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</a:rPr>
              <a:t>                  </a:t>
            </a:r>
            <a:r>
              <a:rPr lang="en-US" sz="2000" u="sng" dirty="0" smtClean="0">
                <a:solidFill>
                  <a:srgbClr val="C00000"/>
                </a:solidFill>
                <a:latin typeface="Calibri" pitchFamily="34" charset="0"/>
              </a:rPr>
              <a:t>seminar </a:t>
            </a:r>
            <a:r>
              <a:rPr lang="en-US" sz="2000" u="sng" dirty="0">
                <a:solidFill>
                  <a:srgbClr val="C00000"/>
                </a:solidFill>
                <a:latin typeface="Calibri" pitchFamily="34" charset="0"/>
              </a:rPr>
              <a:t>as very helpful in further preparing me for practice in PCW by </a:t>
            </a:r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</a:rPr>
              <a:t>      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</a:rPr>
              <a:t>                                              </a:t>
            </a:r>
            <a:r>
              <a:rPr lang="en-US" sz="2000" u="sng" dirty="0" smtClean="0">
                <a:solidFill>
                  <a:srgbClr val="C00000"/>
                </a:solidFill>
                <a:latin typeface="Calibri" pitchFamily="34" charset="0"/>
              </a:rPr>
              <a:t>providing </a:t>
            </a:r>
            <a:r>
              <a:rPr lang="en-US" sz="2000" u="sng" dirty="0">
                <a:solidFill>
                  <a:srgbClr val="C00000"/>
                </a:solidFill>
                <a:latin typeface="Calibri" pitchFamily="34" charset="0"/>
              </a:rPr>
              <a:t>information, perspective and training.</a:t>
            </a:r>
            <a:endParaRPr lang="en-US" sz="2000" dirty="0">
              <a:solidFill>
                <a:srgbClr val="C00000"/>
              </a:solidFill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3B6DA5"/>
                </a:solidFill>
                <a:latin typeface="Calibri" pitchFamily="34" charset="0"/>
                <a:cs typeface="Arial" pitchFamily="34" charset="0"/>
              </a:rPr>
              <a:t>    Evaluation </a:t>
            </a:r>
            <a:r>
              <a:rPr lang="en-US" sz="3600" dirty="0">
                <a:solidFill>
                  <a:srgbClr val="3B6DA5"/>
                </a:solidFill>
                <a:latin typeface="Calibri" pitchFamily="34" charset="0"/>
                <a:cs typeface="Arial" pitchFamily="34" charset="0"/>
              </a:rPr>
              <a:t>Measures and Results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" y="0"/>
            <a:ext cx="1034814" cy="1005840"/>
          </a:xfrm>
          <a:prstGeom prst="rect">
            <a:avLst/>
          </a:prstGeom>
        </p:spPr>
      </p:pic>
      <p:pic>
        <p:nvPicPr>
          <p:cNvPr id="5" name="Picture 2" descr="F:\Documents\Documents\CSUDH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34350"/>
            <a:ext cx="1127759" cy="1089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326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8094" y="1371600"/>
            <a:ext cx="8229600" cy="4864291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b="1" dirty="0" smtClean="0">
                <a:latin typeface="Calibri" pitchFamily="34" charset="0"/>
              </a:rPr>
              <a:t>Other Measures included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marL="109728" indent="0">
              <a:buNone/>
            </a:pPr>
            <a:endParaRPr lang="en-US" dirty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alibri" pitchFamily="34" charset="0"/>
              </a:rPr>
              <a:t>- Pre and Post-Test (vignette) </a:t>
            </a:r>
          </a:p>
          <a:p>
            <a:pPr marL="109728" indent="0">
              <a:buNone/>
            </a:pPr>
            <a:endParaRPr lang="en-US" dirty="0" smtClean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alibri" pitchFamily="34" charset="0"/>
              </a:rPr>
              <a:t>- Development of Learning Agreement</a:t>
            </a:r>
          </a:p>
          <a:p>
            <a:pPr>
              <a:buFontTx/>
              <a:buChar char="-"/>
            </a:pPr>
            <a:endParaRPr lang="en-US" dirty="0" smtClean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alibri" pitchFamily="34" charset="0"/>
              </a:rPr>
              <a:t>- 1 site visit per semester from Field Liaison to assess   </a:t>
            </a:r>
          </a:p>
          <a:p>
            <a:pPr marL="109728" indent="0">
              <a:buNone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progress towards learning experiences, transfer of     </a:t>
            </a:r>
          </a:p>
          <a:p>
            <a:pPr marL="109728" indent="0">
              <a:buNone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classroom knowledge to 	field and skill development</a:t>
            </a:r>
          </a:p>
          <a:p>
            <a:pPr>
              <a:buFontTx/>
              <a:buChar char="-"/>
            </a:pPr>
            <a:endParaRPr lang="en-US" dirty="0" smtClean="0"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Calibri" pitchFamily="34" charset="0"/>
              </a:rPr>
              <a:t>End of Semester Evaluation (fall/spring)  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Calibri" pitchFamily="34" charset="0"/>
              </a:rPr>
              <a:t>Title IV-E have CW competencies/practice behaviors embedded in Evaluation</a:t>
            </a:r>
          </a:p>
          <a:p>
            <a:pPr lvl="1">
              <a:buFontTx/>
              <a:buChar char="-"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3B6DA5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3600" dirty="0">
                <a:solidFill>
                  <a:srgbClr val="3B6DA5"/>
                </a:solidFill>
                <a:latin typeface="Calibri" pitchFamily="34" charset="0"/>
                <a:cs typeface="Arial" pitchFamily="34" charset="0"/>
              </a:rPr>
              <a:t>Evaluation Measures and Results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7" y="152400"/>
            <a:ext cx="1034814" cy="1005840"/>
          </a:xfrm>
          <a:prstGeom prst="rect">
            <a:avLst/>
          </a:prstGeom>
        </p:spPr>
      </p:pic>
      <p:pic>
        <p:nvPicPr>
          <p:cNvPr id="5" name="Picture 2" descr="F:\Documents\Documents\CSUDH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40" y="5768460"/>
            <a:ext cx="1127759" cy="1089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54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273533"/>
              </p:ext>
            </p:extLst>
          </p:nvPr>
        </p:nvGraphicFramePr>
        <p:xfrm>
          <a:off x="381000" y="1474530"/>
          <a:ext cx="8382000" cy="4838700"/>
        </p:xfrm>
        <a:graphic>
          <a:graphicData uri="http://schemas.openxmlformats.org/drawingml/2006/table">
            <a:tbl>
              <a:tblPr firstRow="1" firstCol="1" bandRow="1"/>
              <a:tblGrid>
                <a:gridCol w="5217084"/>
                <a:gridCol w="1054972"/>
                <a:gridCol w="1054972"/>
                <a:gridCol w="1054972"/>
              </a:tblGrid>
              <a:tr h="570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QUESTION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FAIR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GOOD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VERY GOOD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550">
                <a:tc>
                  <a:txBody>
                    <a:bodyPr/>
                    <a:lstStyle/>
                    <a:p>
                      <a:pPr marL="0" marR="0">
                        <a:lnSpc>
                          <a:spcPts val="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 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290"/>
                        </a:spcAft>
                        <a:buFont typeface="+mj-lt"/>
                        <a:buAutoNum type="arabicPeriod"/>
                        <a:tabLst>
                          <a:tab pos="-835025" algn="l"/>
                          <a:tab pos="-457200" algn="l"/>
                          <a:tab pos="0" algn="l"/>
                          <a:tab pos="266700" algn="l"/>
                          <a:tab pos="495300" algn="l"/>
                        </a:tabLst>
                      </a:pPr>
                      <a:r>
                        <a:rPr lang="en-US" sz="200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Organization:  How orderly and well planned was the Event?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14%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82%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192">
                <a:tc>
                  <a:txBody>
                    <a:bodyPr/>
                    <a:lstStyle/>
                    <a:p>
                      <a:pPr marL="0" marR="0">
                        <a:lnSpc>
                          <a:spcPts val="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 </a:t>
                      </a: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290"/>
                        </a:spcAft>
                        <a:buFont typeface="+mj-lt"/>
                        <a:buNone/>
                        <a:tabLst>
                          <a:tab pos="-835025" algn="l"/>
                          <a:tab pos="-457200" algn="l"/>
                          <a:tab pos="0" algn="l"/>
                          <a:tab pos="266700" algn="l"/>
                          <a:tab pos="495300" algn="l"/>
                          <a:tab pos="838200" algn="l"/>
                          <a:tab pos="1181100" algn="l"/>
                          <a:tab pos="1524000" algn="l"/>
                          <a:tab pos="2286000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2.   Content</a:t>
                      </a:r>
                      <a:r>
                        <a:rPr lang="en-US" sz="2000" dirty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:  How relevant was the information </a:t>
                      </a:r>
                      <a:r>
                        <a:rPr lang="en-US" sz="2000" dirty="0" smtClean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    </a:t>
                      </a: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290"/>
                        </a:spcAft>
                        <a:buFont typeface="+mj-lt"/>
                        <a:buNone/>
                        <a:tabLst>
                          <a:tab pos="-835025" algn="l"/>
                          <a:tab pos="-457200" algn="l"/>
                          <a:tab pos="0" algn="l"/>
                          <a:tab pos="266700" algn="l"/>
                          <a:tab pos="495300" algn="l"/>
                          <a:tab pos="838200" algn="l"/>
                          <a:tab pos="1181100" algn="l"/>
                          <a:tab pos="1524000" algn="l"/>
                          <a:tab pos="2286000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       to </a:t>
                      </a:r>
                      <a:r>
                        <a:rPr lang="en-US" sz="2000" dirty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your life?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14%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82%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192">
                <a:tc>
                  <a:txBody>
                    <a:bodyPr/>
                    <a:lstStyle/>
                    <a:p>
                      <a:pPr marL="0" marR="0">
                        <a:lnSpc>
                          <a:spcPts val="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 </a:t>
                      </a: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290"/>
                        </a:spcAft>
                        <a:buFont typeface="+mj-lt"/>
                        <a:buNone/>
                        <a:tabLst>
                          <a:tab pos="-835025" algn="l"/>
                          <a:tab pos="-457200" algn="l"/>
                          <a:tab pos="0" algn="l"/>
                          <a:tab pos="266700" algn="l"/>
                          <a:tab pos="495300" algn="l"/>
                          <a:tab pos="838200" algn="l"/>
                          <a:tab pos="1181100" algn="l"/>
                          <a:tab pos="1524000" algn="l"/>
                          <a:tab pos="2286000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3.    Personal </a:t>
                      </a:r>
                      <a:r>
                        <a:rPr lang="en-US" sz="2000" dirty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Learning: How successful was the </a:t>
                      </a:r>
                      <a:endParaRPr lang="en-US" sz="2000" dirty="0" smtClean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290"/>
                        </a:spcAft>
                        <a:buFont typeface="+mj-lt"/>
                        <a:buNone/>
                        <a:tabLst>
                          <a:tab pos="-835025" algn="l"/>
                          <a:tab pos="-457200" algn="l"/>
                          <a:tab pos="0" algn="l"/>
                          <a:tab pos="266700" algn="l"/>
                          <a:tab pos="495300" algn="l"/>
                          <a:tab pos="838200" algn="l"/>
                          <a:tab pos="1181100" algn="l"/>
                          <a:tab pos="1524000" algn="l"/>
                          <a:tab pos="2286000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        event </a:t>
                      </a:r>
                      <a:r>
                        <a:rPr lang="en-US" sz="2000" dirty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in adding to your knowledge?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91%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7967">
                <a:tc>
                  <a:txBody>
                    <a:bodyPr/>
                    <a:lstStyle/>
                    <a:p>
                      <a:pPr marL="0" marR="0">
                        <a:lnSpc>
                          <a:spcPts val="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 </a:t>
                      </a:r>
                    </a:p>
                    <a:p>
                      <a:pPr marL="457200" marR="0" lvl="0" indent="-457200">
                        <a:spcBef>
                          <a:spcPts val="0"/>
                        </a:spcBef>
                        <a:spcAft>
                          <a:spcPts val="290"/>
                        </a:spcAft>
                        <a:buFont typeface="+mj-lt"/>
                        <a:buAutoNum type="arabicPeriod" startAt="4"/>
                        <a:tabLst>
                          <a:tab pos="-835025" algn="l"/>
                          <a:tab pos="-457200" algn="l"/>
                          <a:tab pos="0" algn="l"/>
                          <a:tab pos="266700" algn="l"/>
                          <a:tab pos="495300" algn="l"/>
                          <a:tab pos="838200" algn="l"/>
                          <a:tab pos="1181100" algn="l"/>
                          <a:tab pos="1524000" algn="l"/>
                          <a:tab pos="2286000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Presenter’s </a:t>
                      </a:r>
                      <a:r>
                        <a:rPr lang="en-US" sz="2000" dirty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Responsiveness: How well did </a:t>
                      </a:r>
                      <a:endParaRPr lang="en-US" sz="2000" dirty="0" smtClean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290"/>
                        </a:spcAft>
                        <a:buFont typeface="+mj-lt"/>
                        <a:buNone/>
                        <a:tabLst>
                          <a:tab pos="-835025" algn="l"/>
                          <a:tab pos="-457200" algn="l"/>
                          <a:tab pos="0" algn="l"/>
                          <a:tab pos="266700" algn="l"/>
                          <a:tab pos="495300" algn="l"/>
                          <a:tab pos="838200" algn="l"/>
                          <a:tab pos="1181100" algn="l"/>
                          <a:tab pos="1524000" algn="l"/>
                          <a:tab pos="2286000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        the </a:t>
                      </a:r>
                      <a:r>
                        <a:rPr lang="en-US" sz="2000" dirty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speakers respond to your interest and </a:t>
                      </a:r>
                      <a:r>
                        <a:rPr lang="en-US" sz="2000" dirty="0" smtClean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    </a:t>
                      </a: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290"/>
                        </a:spcAft>
                        <a:buFont typeface="+mj-lt"/>
                        <a:buNone/>
                        <a:tabLst>
                          <a:tab pos="-835025" algn="l"/>
                          <a:tab pos="-457200" algn="l"/>
                          <a:tab pos="0" algn="l"/>
                          <a:tab pos="266700" algn="l"/>
                          <a:tab pos="495300" algn="l"/>
                          <a:tab pos="838200" algn="l"/>
                          <a:tab pos="1181100" algn="l"/>
                          <a:tab pos="1524000" algn="l"/>
                          <a:tab pos="2286000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        questions</a:t>
                      </a:r>
                      <a:r>
                        <a:rPr lang="en-US" sz="2000" dirty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95%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999">
                <a:tc>
                  <a:txBody>
                    <a:bodyPr/>
                    <a:lstStyle/>
                    <a:p>
                      <a:pPr marL="0" marR="0">
                        <a:lnSpc>
                          <a:spcPts val="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 dirty="0" smtClean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  <a:p>
                      <a:pPr marL="483235" marR="0" indent="-216535">
                        <a:spcBef>
                          <a:spcPts val="0"/>
                        </a:spcBef>
                        <a:spcAft>
                          <a:spcPts val="290"/>
                        </a:spcAft>
                        <a:tabLst>
                          <a:tab pos="-835025" algn="l"/>
                          <a:tab pos="-457200" algn="l"/>
                          <a:tab pos="0" algn="l"/>
                          <a:tab pos="266700" algn="l"/>
                          <a:tab pos="495300" algn="l"/>
                          <a:tab pos="838200" algn="l"/>
                          <a:tab pos="1181100" algn="l"/>
                          <a:tab pos="1524000" algn="l"/>
                          <a:tab pos="2286000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 	</a:t>
                      </a:r>
                      <a:r>
                        <a:rPr lang="en-US" sz="2000" b="1" dirty="0" smtClean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Overall Rating: Overall, how would you rate the quality of the Event?</a:t>
                      </a:r>
                    </a:p>
                    <a:p>
                      <a:pPr marL="483235" marR="0" indent="-216535">
                        <a:spcBef>
                          <a:spcPts val="0"/>
                        </a:spcBef>
                        <a:spcAft>
                          <a:spcPts val="290"/>
                        </a:spcAft>
                        <a:tabLst>
                          <a:tab pos="-835025" algn="l"/>
                          <a:tab pos="-457200" algn="l"/>
                          <a:tab pos="0" algn="l"/>
                          <a:tab pos="266700" algn="l"/>
                          <a:tab pos="495300" algn="l"/>
                          <a:tab pos="838200" algn="l"/>
                          <a:tab pos="1181100" algn="l"/>
                          <a:tab pos="1524000" algn="l"/>
                          <a:tab pos="2286000" algn="l"/>
                        </a:tabLst>
                      </a:pPr>
                      <a:r>
                        <a:rPr lang="en-US" sz="2000" b="1" dirty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18%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82%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3B6DA5"/>
                </a:solidFill>
                <a:latin typeface="Calibri" pitchFamily="34" charset="0"/>
                <a:cs typeface="Arial" pitchFamily="34" charset="0"/>
              </a:rPr>
              <a:t>                          Evaluation </a:t>
            </a:r>
            <a:r>
              <a:rPr lang="en-US" sz="3600" dirty="0">
                <a:solidFill>
                  <a:srgbClr val="3B6DA5"/>
                </a:solidFill>
                <a:latin typeface="Calibri" pitchFamily="34" charset="0"/>
                <a:cs typeface="Arial" pitchFamily="34" charset="0"/>
              </a:rPr>
              <a:t>Measures and </a:t>
            </a:r>
            <a:r>
              <a:rPr lang="en-US" sz="3600" dirty="0" smtClean="0">
                <a:solidFill>
                  <a:srgbClr val="3B6DA5"/>
                </a:solidFill>
                <a:latin typeface="Calibri" pitchFamily="34" charset="0"/>
                <a:cs typeface="Arial" pitchFamily="34" charset="0"/>
              </a:rPr>
              <a:t>Results</a:t>
            </a:r>
            <a:br>
              <a:rPr lang="en-US" sz="3600" dirty="0" smtClean="0">
                <a:solidFill>
                  <a:srgbClr val="3B6DA5"/>
                </a:solidFill>
                <a:latin typeface="Calibri" pitchFamily="34" charset="0"/>
                <a:cs typeface="Arial" pitchFamily="34" charset="0"/>
              </a:rPr>
            </a:br>
            <a:r>
              <a:rPr lang="en-US" sz="3600" dirty="0" smtClean="0">
                <a:solidFill>
                  <a:srgbClr val="3B6DA5"/>
                </a:solidFill>
                <a:latin typeface="Calibri" pitchFamily="34" charset="0"/>
                <a:cs typeface="Arial" pitchFamily="34" charset="0"/>
              </a:rPr>
              <a:t>		             CFIT Foster Youth Conference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7" y="152400"/>
            <a:ext cx="1034814" cy="1005840"/>
          </a:xfrm>
          <a:prstGeom prst="rect">
            <a:avLst/>
          </a:prstGeom>
        </p:spPr>
      </p:pic>
      <p:pic>
        <p:nvPicPr>
          <p:cNvPr id="6" name="Picture 2" descr="F:\Documents\Documents\CSUDH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40" y="5768460"/>
            <a:ext cx="1127759" cy="1089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49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98" y="1497811"/>
            <a:ext cx="8001000" cy="4826789"/>
          </a:xfrm>
        </p:spPr>
        <p:txBody>
          <a:bodyPr>
            <a:noAutofit/>
          </a:bodyPr>
          <a:lstStyle/>
          <a:p>
            <a:pPr>
              <a:buClr>
                <a:srgbClr val="D14F2A"/>
              </a:buClr>
              <a:buSzPct val="100000"/>
            </a:pPr>
            <a:r>
              <a:rPr lang="en-US" sz="2400" dirty="0" smtClean="0">
                <a:latin typeface="Lucida Sans" pitchFamily="34" charset="0"/>
                <a:cs typeface="Lucida Sans" pitchFamily="34" charset="0"/>
              </a:rPr>
              <a:t>What was the identified need/problem?</a:t>
            </a:r>
          </a:p>
          <a:p>
            <a:pPr marL="109728" indent="0">
              <a:spcBef>
                <a:spcPts val="0"/>
              </a:spcBef>
              <a:buClr>
                <a:srgbClr val="D14F2A"/>
              </a:buClr>
              <a:buSzPct val="100000"/>
              <a:buNone/>
            </a:pPr>
            <a:r>
              <a:rPr lang="en-US" sz="2400" dirty="0" smtClean="0">
                <a:latin typeface="Lucida Sans" pitchFamily="34" charset="0"/>
                <a:cs typeface="Lucida Sans" pitchFamily="34" charset="0"/>
              </a:rPr>
              <a:t>	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</a:t>
            </a:r>
            <a:r>
              <a:rPr lang="en-US" sz="2400" dirty="0" smtClean="0">
                <a:latin typeface="Calibri" pitchFamily="34" charset="0"/>
              </a:rPr>
              <a:t>evelop a stronger foundation year field experience for 	interns that would better prepare them for their 	concentration field placement in PCW and as skilled 	MSW’s practicing in PCW upon graduation.</a:t>
            </a:r>
          </a:p>
          <a:p>
            <a:pPr>
              <a:buClr>
                <a:srgbClr val="D14F2A"/>
              </a:buClr>
              <a:buSzPct val="100000"/>
            </a:pPr>
            <a:r>
              <a:rPr lang="en-US" sz="2400" dirty="0" smtClean="0">
                <a:latin typeface="Lucida Sans" pitchFamily="34" charset="0"/>
                <a:cs typeface="Lucida Sans" pitchFamily="34" charset="0"/>
              </a:rPr>
              <a:t>How </a:t>
            </a:r>
            <a:r>
              <a:rPr lang="en-US" sz="2400" dirty="0" smtClean="0">
                <a:latin typeface="Lucida Sans" pitchFamily="34" charset="0"/>
                <a:cs typeface="Lucida Sans" pitchFamily="34" charset="0"/>
              </a:rPr>
              <a:t>does this project address the need/solve the problem?</a:t>
            </a:r>
          </a:p>
          <a:p>
            <a:pPr marL="109728" indent="0">
              <a:spcBef>
                <a:spcPts val="0"/>
              </a:spcBef>
              <a:buClr>
                <a:srgbClr val="D14F2A"/>
              </a:buClr>
              <a:buSzPct val="100000"/>
              <a:buNone/>
            </a:pPr>
            <a:r>
              <a:rPr lang="en-US" sz="2400" b="1" dirty="0" smtClean="0">
                <a:latin typeface="Lucida Sans" pitchFamily="34" charset="0"/>
                <a:cs typeface="Lucida Sans" pitchFamily="34" charset="0"/>
              </a:rPr>
              <a:t>	● </a:t>
            </a:r>
            <a:r>
              <a:rPr lang="en-US" sz="2400" dirty="0" smtClean="0">
                <a:latin typeface="Calibri" pitchFamily="34" charset="0"/>
                <a:cs typeface="Lucida Sans" pitchFamily="34" charset="0"/>
              </a:rPr>
              <a:t>Development of Field Sites for </a:t>
            </a:r>
            <a:r>
              <a:rPr lang="en-US" sz="2400" dirty="0" smtClean="0">
                <a:latin typeface="Calibri" pitchFamily="34" charset="0"/>
                <a:cs typeface="Lucida Sans" pitchFamily="34" charset="0"/>
              </a:rPr>
              <a:t>Project</a:t>
            </a:r>
          </a:p>
          <a:p>
            <a:pPr marL="109728" indent="0">
              <a:spcBef>
                <a:spcPts val="0"/>
              </a:spcBef>
              <a:buClr>
                <a:srgbClr val="D14F2A"/>
              </a:buClr>
              <a:buSzPct val="100000"/>
              <a:buNone/>
            </a:pPr>
            <a:r>
              <a:rPr lang="en-US" sz="2400" dirty="0">
                <a:latin typeface="Calibri" pitchFamily="34" charset="0"/>
                <a:cs typeface="Lucida Sans" pitchFamily="34" charset="0"/>
              </a:rPr>
              <a:t>	</a:t>
            </a:r>
            <a:r>
              <a:rPr lang="en-US" sz="2400" b="1" dirty="0" smtClean="0">
                <a:latin typeface="Calibri" pitchFamily="34" charset="0"/>
                <a:cs typeface="Lucida Sans" pitchFamily="34" charset="0"/>
              </a:rPr>
              <a:t>● </a:t>
            </a:r>
            <a:r>
              <a:rPr lang="en-US" sz="2400" dirty="0" smtClean="0">
                <a:latin typeface="Calibri" pitchFamily="34" charset="0"/>
                <a:cs typeface="Lucida Sans" pitchFamily="34" charset="0"/>
              </a:rPr>
              <a:t>Development of Intern skills (engagement – </a:t>
            </a:r>
            <a:r>
              <a:rPr lang="en-US" sz="2400" dirty="0" err="1" smtClean="0">
                <a:latin typeface="Calibri" pitchFamily="34" charset="0"/>
                <a:cs typeface="Lucida Sans" pitchFamily="34" charset="0"/>
              </a:rPr>
              <a:t>eval</a:t>
            </a:r>
            <a:r>
              <a:rPr lang="en-US" sz="2400" dirty="0" smtClean="0">
                <a:latin typeface="Calibri" pitchFamily="34" charset="0"/>
                <a:cs typeface="Lucida Sans" pitchFamily="34" charset="0"/>
              </a:rPr>
              <a:t>)</a:t>
            </a:r>
          </a:p>
          <a:p>
            <a:pPr marL="109728" indent="0">
              <a:spcBef>
                <a:spcPts val="0"/>
              </a:spcBef>
              <a:buClr>
                <a:srgbClr val="D14F2A"/>
              </a:buClr>
              <a:buSzPct val="100000"/>
              <a:buNone/>
            </a:pPr>
            <a:r>
              <a:rPr lang="en-US" sz="2400" dirty="0">
                <a:latin typeface="Calibri" pitchFamily="34" charset="0"/>
                <a:cs typeface="Lucida Sans" pitchFamily="34" charset="0"/>
              </a:rPr>
              <a:t>	</a:t>
            </a:r>
            <a:r>
              <a:rPr lang="en-US" sz="2400" b="1" dirty="0" smtClean="0">
                <a:latin typeface="Calibri" pitchFamily="34" charset="0"/>
                <a:cs typeface="Lucida Sans" pitchFamily="34" charset="0"/>
              </a:rPr>
              <a:t>● </a:t>
            </a:r>
            <a:r>
              <a:rPr lang="en-US" sz="2400" dirty="0" smtClean="0">
                <a:latin typeface="Calibri" pitchFamily="34" charset="0"/>
                <a:cs typeface="Lucida Sans" pitchFamily="34" charset="0"/>
              </a:rPr>
              <a:t>Micro – Macro experiences</a:t>
            </a:r>
            <a:endParaRPr lang="en-US" sz="2400" dirty="0" smtClean="0">
              <a:latin typeface="Calibri" pitchFamily="34" charset="0"/>
              <a:cs typeface="Lucida Sans" pitchFamily="34" charset="0"/>
            </a:endParaRPr>
          </a:p>
          <a:p>
            <a:pPr marL="109728" indent="0">
              <a:spcBef>
                <a:spcPts val="0"/>
              </a:spcBef>
              <a:buClr>
                <a:srgbClr val="D14F2A"/>
              </a:buClr>
              <a:buSzPct val="100000"/>
              <a:buNone/>
            </a:pPr>
            <a:r>
              <a:rPr lang="en-US" sz="2400" dirty="0">
                <a:latin typeface="Calibri" pitchFamily="34" charset="0"/>
                <a:cs typeface="Lucida Sans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Lucida Sans" pitchFamily="34" charset="0"/>
              </a:rPr>
              <a:t>● Provides specific experiences with an </a:t>
            </a:r>
            <a:r>
              <a:rPr lang="en-US" sz="2400" dirty="0">
                <a:latin typeface="Calibri" pitchFamily="34" charset="0"/>
                <a:cs typeface="Lucida Sans" pitchFamily="34" charset="0"/>
              </a:rPr>
              <a:t>identified </a:t>
            </a:r>
            <a:r>
              <a:rPr lang="en-US" sz="2400" dirty="0" smtClean="0">
                <a:latin typeface="Calibri" pitchFamily="34" charset="0"/>
                <a:cs typeface="Lucida Sans" pitchFamily="34" charset="0"/>
              </a:rPr>
              <a:t>			population </a:t>
            </a:r>
            <a:r>
              <a:rPr lang="en-US" sz="2400" dirty="0">
                <a:latin typeface="Calibri" pitchFamily="34" charset="0"/>
                <a:cs typeface="Lucida Sans" pitchFamily="34" charset="0"/>
              </a:rPr>
              <a:t>– Foster Youth</a:t>
            </a:r>
            <a:endParaRPr lang="en-US" sz="2400" dirty="0" smtClean="0">
              <a:latin typeface="Calibri" pitchFamily="34" charset="0"/>
              <a:cs typeface="Lucida Sans" pitchFamily="34" charset="0"/>
            </a:endParaRPr>
          </a:p>
          <a:p>
            <a:pPr marL="109728" indent="0">
              <a:spcBef>
                <a:spcPts val="0"/>
              </a:spcBef>
              <a:buClr>
                <a:srgbClr val="D14F2A"/>
              </a:buClr>
              <a:buSzPct val="100000"/>
              <a:buNone/>
            </a:pPr>
            <a:r>
              <a:rPr lang="en-US" sz="2400" dirty="0">
                <a:latin typeface="Calibri" pitchFamily="34" charset="0"/>
                <a:cs typeface="Lucida Sans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Lucida Sans" pitchFamily="34" charset="0"/>
              </a:rPr>
              <a:t>● </a:t>
            </a:r>
            <a:r>
              <a:rPr lang="en-US" sz="2400" dirty="0">
                <a:latin typeface="Calibri" pitchFamily="34" charset="0"/>
                <a:cs typeface="Lucida Sans" pitchFamily="34" charset="0"/>
              </a:rPr>
              <a:t>Development of Specialized Field Seminar 			</a:t>
            </a:r>
            <a:r>
              <a:rPr lang="en-US" sz="2400" dirty="0" smtClean="0">
                <a:latin typeface="Calibri" pitchFamily="34" charset="0"/>
                <a:cs typeface="Lucida Sans" pitchFamily="34" charset="0"/>
              </a:rPr>
              <a:t>                Curriculum</a:t>
            </a:r>
            <a:endParaRPr lang="en-US" sz="2400" dirty="0">
              <a:latin typeface="Calibri" pitchFamily="34" charset="0"/>
              <a:cs typeface="Lucida Sans" pitchFamily="34" charset="0"/>
            </a:endParaRPr>
          </a:p>
          <a:p>
            <a:pPr marL="109728" indent="0">
              <a:spcBef>
                <a:spcPts val="0"/>
              </a:spcBef>
              <a:buClr>
                <a:srgbClr val="D14F2A"/>
              </a:buClr>
              <a:buSzPct val="100000"/>
              <a:buNone/>
            </a:pPr>
            <a:r>
              <a:rPr lang="en-US" sz="2400" dirty="0" smtClean="0">
                <a:latin typeface="Calibri" pitchFamily="34" charset="0"/>
                <a:cs typeface="Lucida Sans" pitchFamily="34" charset="0"/>
              </a:rPr>
              <a:t>	</a:t>
            </a:r>
            <a:endParaRPr lang="en-US" sz="2400" dirty="0">
              <a:latin typeface="Calibri" pitchFamily="34" charset="0"/>
              <a:cs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871" y="304800"/>
            <a:ext cx="7405744" cy="95353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3B6DA5"/>
                </a:solidFill>
                <a:effectLst/>
                <a:latin typeface="Arial" pitchFamily="34" charset="0"/>
                <a:cs typeface="Arial" pitchFamily="34" charset="0"/>
              </a:rPr>
              <a:t>Problem Statement and Operating Theory of Change</a:t>
            </a:r>
            <a:endParaRPr lang="en-US" sz="36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1034814" cy="1005840"/>
          </a:xfrm>
          <a:prstGeom prst="rect">
            <a:avLst/>
          </a:prstGeom>
        </p:spPr>
      </p:pic>
      <p:pic>
        <p:nvPicPr>
          <p:cNvPr id="6" name="Picture 2" descr="F:\Documents\Documents\CSUDH\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40" y="5616060"/>
            <a:ext cx="1127759" cy="1089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85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smtClean="0">
                <a:latin typeface="Calibri" pitchFamily="34" charset="0"/>
              </a:rPr>
              <a:t>11-2-11: Community Partner’s Meeting #1</a:t>
            </a:r>
          </a:p>
          <a:p>
            <a:pPr marL="109728" indent="0">
              <a:buNone/>
            </a:pPr>
            <a:r>
              <a:rPr lang="en-US" dirty="0" smtClean="0">
                <a:latin typeface="Calibri" pitchFamily="34" charset="0"/>
              </a:rPr>
              <a:t>			51 Participants</a:t>
            </a:r>
          </a:p>
          <a:p>
            <a:pPr marL="109728" indent="0">
              <a:buNone/>
            </a:pPr>
            <a:endParaRPr lang="en-US" dirty="0" smtClean="0">
              <a:latin typeface="Calibri" pitchFamily="34" charset="0"/>
            </a:endParaRPr>
          </a:p>
          <a:p>
            <a:pPr marL="109728" indent="0">
              <a:buNone/>
            </a:pPr>
            <a:endParaRPr lang="en-US" dirty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alibri" pitchFamily="34" charset="0"/>
              </a:rPr>
              <a:t>3-21-12: Community Partner’s Meeting #2</a:t>
            </a:r>
          </a:p>
          <a:p>
            <a:pPr marL="109728" indent="0"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		44 Participants</a:t>
            </a:r>
          </a:p>
          <a:p>
            <a:pPr marL="109728" indent="0">
              <a:buNone/>
            </a:pPr>
            <a:endParaRPr lang="en-US" dirty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alibri" pitchFamily="34" charset="0"/>
              </a:rPr>
              <a:t>Evaluations completed at end of each meeting were very positive</a:t>
            </a:r>
            <a:endParaRPr lang="en-US" dirty="0">
              <a:latin typeface="Calibri" pitchFamily="34" charset="0"/>
            </a:endParaRPr>
          </a:p>
          <a:p>
            <a:pPr marL="109728" indent="0">
              <a:buNone/>
            </a:pPr>
            <a:endParaRPr lang="en-US" dirty="0" smtClean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3B6DA5"/>
                </a:solidFill>
                <a:latin typeface="Calibri" pitchFamily="34" charset="0"/>
                <a:cs typeface="Arial" pitchFamily="34" charset="0"/>
              </a:rPr>
              <a:t>                 Evaluation </a:t>
            </a:r>
            <a:r>
              <a:rPr lang="en-US" sz="3600" dirty="0">
                <a:solidFill>
                  <a:srgbClr val="3B6DA5"/>
                </a:solidFill>
                <a:latin typeface="Calibri" pitchFamily="34" charset="0"/>
                <a:cs typeface="Arial" pitchFamily="34" charset="0"/>
              </a:rPr>
              <a:t>Measures and Results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7" y="152400"/>
            <a:ext cx="1034814" cy="1005840"/>
          </a:xfrm>
          <a:prstGeom prst="rect">
            <a:avLst/>
          </a:prstGeom>
        </p:spPr>
      </p:pic>
      <p:pic>
        <p:nvPicPr>
          <p:cNvPr id="5" name="Picture 2" descr="F:\Documents\Documents\CSUDH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40" y="5768460"/>
            <a:ext cx="1127759" cy="1089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503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Need to allow for learning curve for field sites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Development of roles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Understanding of how to utilize interns</a:t>
            </a:r>
          </a:p>
          <a:p>
            <a:pPr lvl="1"/>
            <a:endParaRPr lang="en-US" sz="2400" dirty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Lots </a:t>
            </a:r>
            <a:r>
              <a:rPr lang="en-US" sz="2400" dirty="0">
                <a:latin typeface="Calibri" pitchFamily="34" charset="0"/>
              </a:rPr>
              <a:t>of Meetings – </a:t>
            </a:r>
            <a:r>
              <a:rPr lang="en-US" sz="2400" dirty="0" smtClean="0">
                <a:latin typeface="Calibri" pitchFamily="34" charset="0"/>
              </a:rPr>
              <a:t>Workgroups Helpful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Foundation </a:t>
            </a:r>
            <a:r>
              <a:rPr lang="en-US" sz="2400" dirty="0">
                <a:latin typeface="Calibri" pitchFamily="34" charset="0"/>
              </a:rPr>
              <a:t>needed </a:t>
            </a:r>
            <a:r>
              <a:rPr lang="en-US" sz="2400" dirty="0" smtClean="0">
                <a:latin typeface="Calibri" pitchFamily="34" charset="0"/>
              </a:rPr>
              <a:t>w/ field site to </a:t>
            </a:r>
            <a:r>
              <a:rPr lang="en-US" sz="2400" dirty="0">
                <a:latin typeface="Calibri" pitchFamily="34" charset="0"/>
              </a:rPr>
              <a:t>move to next step w/ community partners.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Seminars needed for Foundation and Concentration interns</a:t>
            </a:r>
          </a:p>
          <a:p>
            <a:endParaRPr lang="en-US" sz="2400" dirty="0">
              <a:latin typeface="Calibri" pitchFamily="34" charset="0"/>
            </a:endParaRPr>
          </a:p>
          <a:p>
            <a:pPr lvl="1"/>
            <a:endParaRPr lang="en-US" sz="2400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			</a:t>
            </a:r>
            <a:r>
              <a:rPr lang="en-US" sz="4000" dirty="0" smtClean="0">
                <a:solidFill>
                  <a:schemeClr val="accent1"/>
                </a:solidFill>
                <a:latin typeface="Calibri" pitchFamily="34" charset="0"/>
                <a:cs typeface="Arial" pitchFamily="34" charset="0"/>
              </a:rPr>
              <a:t>Lessons Learned</a:t>
            </a:r>
            <a:endParaRPr lang="en-US" sz="4000" dirty="0">
              <a:solidFill>
                <a:schemeClr val="accent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7" y="152400"/>
            <a:ext cx="1034814" cy="1005840"/>
          </a:xfrm>
          <a:prstGeom prst="rect">
            <a:avLst/>
          </a:prstGeom>
        </p:spPr>
      </p:pic>
      <p:pic>
        <p:nvPicPr>
          <p:cNvPr id="5" name="Picture 2" descr="F:\Documents\Documents\CSUDH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40" y="5768460"/>
            <a:ext cx="1127759" cy="1089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0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Calibri" pitchFamily="34" charset="0"/>
              </a:rPr>
              <a:t>Anita </a:t>
            </a:r>
            <a:r>
              <a:rPr lang="en-US" dirty="0" err="1" smtClean="0">
                <a:latin typeface="Calibri" pitchFamily="34" charset="0"/>
              </a:rPr>
              <a:t>Gibbins</a:t>
            </a:r>
            <a:r>
              <a:rPr lang="en-US" dirty="0" smtClean="0">
                <a:latin typeface="Calibri" pitchFamily="34" charset="0"/>
              </a:rPr>
              <a:t>, MSW</a:t>
            </a:r>
          </a:p>
          <a:p>
            <a:pPr marL="109728" indent="0"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Director of Student Life, Student Health 		and Psychological Services</a:t>
            </a:r>
          </a:p>
          <a:p>
            <a:pPr marL="109728" indent="0"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Long Beach City College</a:t>
            </a:r>
          </a:p>
          <a:p>
            <a:pPr marL="109728" indent="0">
              <a:buNone/>
            </a:pPr>
            <a:endParaRPr lang="en-US" dirty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alibri" pitchFamily="34" charset="0"/>
              </a:rPr>
              <a:t>Field Instructor 1993 – 2013</a:t>
            </a:r>
          </a:p>
          <a:p>
            <a:pPr marL="109728" indent="0">
              <a:buNone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B6DA5"/>
                </a:solidFill>
              </a:rPr>
              <a:t>			</a:t>
            </a:r>
            <a:r>
              <a:rPr lang="en-US" dirty="0" smtClean="0">
                <a:solidFill>
                  <a:srgbClr val="3B6DA5"/>
                </a:solidFill>
                <a:latin typeface="Calibri" pitchFamily="34" charset="0"/>
              </a:rPr>
              <a:t>Project Successes</a:t>
            </a:r>
            <a:endParaRPr lang="en-US" dirty="0">
              <a:solidFill>
                <a:srgbClr val="3B6DA5"/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7" y="152400"/>
            <a:ext cx="1034814" cy="1005840"/>
          </a:xfrm>
          <a:prstGeom prst="rect">
            <a:avLst/>
          </a:prstGeom>
        </p:spPr>
      </p:pic>
      <p:pic>
        <p:nvPicPr>
          <p:cNvPr id="5" name="Picture 2" descr="F:\Documents\Documents\CSUDH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40" y="5768460"/>
            <a:ext cx="1127759" cy="1089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7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libri" pitchFamily="34" charset="0"/>
              </a:rPr>
              <a:t>New </a:t>
            </a:r>
            <a:r>
              <a:rPr lang="en-US" dirty="0" err="1" smtClean="0">
                <a:latin typeface="Calibri" pitchFamily="34" charset="0"/>
              </a:rPr>
              <a:t>CalSWEC</a:t>
            </a:r>
            <a:r>
              <a:rPr lang="en-US" dirty="0" smtClean="0">
                <a:latin typeface="Calibri" pitchFamily="34" charset="0"/>
              </a:rPr>
              <a:t> CW Instructor @ CSUDH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Will provide field instruction at sites without FI’s</a:t>
            </a:r>
          </a:p>
          <a:p>
            <a:pPr lvl="1"/>
            <a:endParaRPr lang="en-US" dirty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Develop Concentration Specialized Seminar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Facilitate meetings with field sites and their DCFS ILP SW’s to better coordinate services for clients in common.</a:t>
            </a:r>
          </a:p>
          <a:p>
            <a:pPr marL="109728" indent="0">
              <a:buNone/>
            </a:pP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Collaborate with LA </a:t>
            </a:r>
            <a:r>
              <a:rPr lang="en-US" dirty="0" err="1" smtClean="0">
                <a:latin typeface="Calibri" pitchFamily="34" charset="0"/>
              </a:rPr>
              <a:t>CalSWEC</a:t>
            </a:r>
            <a:r>
              <a:rPr lang="en-US" dirty="0" smtClean="0">
                <a:latin typeface="Calibri" pitchFamily="34" charset="0"/>
              </a:rPr>
              <a:t> Consortium re: identification and training for FI’s within DCFS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Calibri" pitchFamily="34" charset="0"/>
                <a:cs typeface="Arial" pitchFamily="34" charset="0"/>
              </a:rPr>
              <a:t>						Next Steps</a:t>
            </a:r>
            <a:endParaRPr lang="en-US" dirty="0">
              <a:solidFill>
                <a:schemeClr val="accent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7" y="152400"/>
            <a:ext cx="1034814" cy="1005840"/>
          </a:xfrm>
          <a:prstGeom prst="rect">
            <a:avLst/>
          </a:prstGeom>
        </p:spPr>
      </p:pic>
      <p:pic>
        <p:nvPicPr>
          <p:cNvPr id="5" name="Picture 2" descr="F:\Documents\Documents\CSUDH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40" y="5768460"/>
            <a:ext cx="1127759" cy="1089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4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4" y="1158240"/>
            <a:ext cx="8153400" cy="4800600"/>
          </a:xfrm>
        </p:spPr>
        <p:txBody>
          <a:bodyPr>
            <a:normAutofit lnSpcReduction="1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● R</a:t>
            </a:r>
            <a:r>
              <a:rPr lang="en-US" sz="2400" dirty="0">
                <a:latin typeface="Calibri" pitchFamily="34" charset="0"/>
              </a:rPr>
              <a:t>esearch has reflected that the percentage of foster </a:t>
            </a:r>
            <a:r>
              <a:rPr lang="en-US" sz="2400" dirty="0" smtClean="0">
                <a:latin typeface="Calibri" pitchFamily="34" charset="0"/>
              </a:rPr>
              <a:t>youth </a:t>
            </a:r>
            <a:r>
              <a:rPr lang="en-US" sz="2400" dirty="0">
                <a:latin typeface="Calibri" pitchFamily="34" charset="0"/>
              </a:rPr>
              <a:t>who enter college and remain to the </a:t>
            </a:r>
            <a:r>
              <a:rPr lang="en-US" sz="2400" dirty="0" smtClean="0">
                <a:latin typeface="Calibri" pitchFamily="34" charset="0"/>
              </a:rPr>
              <a:t>point of </a:t>
            </a:r>
            <a:r>
              <a:rPr lang="en-US" sz="2400" dirty="0">
                <a:latin typeface="Calibri" pitchFamily="34" charset="0"/>
              </a:rPr>
              <a:t>certificate or degree attainment is </a:t>
            </a:r>
            <a:r>
              <a:rPr lang="en-US" sz="2400" dirty="0" smtClean="0">
                <a:latin typeface="Calibri" pitchFamily="34" charset="0"/>
              </a:rPr>
              <a:t>significantly lower </a:t>
            </a:r>
            <a:r>
              <a:rPr lang="en-US" sz="2400" dirty="0">
                <a:latin typeface="Calibri" pitchFamily="34" charset="0"/>
              </a:rPr>
              <a:t>when compared to non-foster care </a:t>
            </a:r>
            <a:r>
              <a:rPr lang="en-US" sz="2400" dirty="0" smtClean="0">
                <a:latin typeface="Calibri" pitchFamily="34" charset="0"/>
              </a:rPr>
              <a:t>youth.</a:t>
            </a:r>
          </a:p>
          <a:p>
            <a:pPr marL="0" indent="0">
              <a:buFont typeface="Wingdings 2" pitchFamily="18" charset="2"/>
              <a:buNone/>
            </a:pPr>
            <a:endParaRPr lang="en-US" sz="24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● </a:t>
            </a:r>
            <a:r>
              <a:rPr lang="en-US" sz="2400" dirty="0">
                <a:latin typeface="Calibri" pitchFamily="34" charset="0"/>
              </a:rPr>
              <a:t>Colleges and Universities who have committed </a:t>
            </a:r>
            <a:r>
              <a:rPr lang="en-US" sz="2400" dirty="0" smtClean="0">
                <a:latin typeface="Calibri" pitchFamily="34" charset="0"/>
              </a:rPr>
              <a:t>resources </a:t>
            </a:r>
            <a:r>
              <a:rPr lang="en-US" sz="2400" dirty="0">
                <a:latin typeface="Calibri" pitchFamily="34" charset="0"/>
              </a:rPr>
              <a:t>to serve Foster Youth transitioning into 	higher education are in need of additional </a:t>
            </a:r>
            <a:r>
              <a:rPr lang="en-US" sz="2400" dirty="0" smtClean="0">
                <a:latin typeface="Calibri" pitchFamily="34" charset="0"/>
              </a:rPr>
              <a:t>resources </a:t>
            </a:r>
            <a:r>
              <a:rPr lang="en-US" sz="2400" dirty="0">
                <a:latin typeface="Calibri" pitchFamily="34" charset="0"/>
              </a:rPr>
              <a:t>to better serve this population.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1-2 Foundation level MSW interns placed at participating community college to work specifically with foster/former foster youth in higher education.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"/>
            <a:ext cx="7329544" cy="7249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3B6DA5"/>
                </a:solidFill>
                <a:effectLst/>
                <a:latin typeface="Arial" pitchFamily="34" charset="0"/>
                <a:cs typeface="Arial" pitchFamily="34" charset="0"/>
              </a:rPr>
              <a:t>Core Components/Activities</a:t>
            </a:r>
            <a:endParaRPr lang="en-US" sz="36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7" y="152400"/>
            <a:ext cx="1034814" cy="1005840"/>
          </a:xfrm>
          <a:prstGeom prst="rect">
            <a:avLst/>
          </a:prstGeom>
        </p:spPr>
      </p:pic>
      <p:pic>
        <p:nvPicPr>
          <p:cNvPr id="5" name="Picture 2" descr="F:\Documents\Documents\CSUDH\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40" y="5616060"/>
            <a:ext cx="1127759" cy="1089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4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3B6DA5"/>
                </a:solidFill>
                <a:effectLst/>
                <a:latin typeface="Calibri" pitchFamily="34" charset="0"/>
                <a:cs typeface="Arial" pitchFamily="34" charset="0"/>
              </a:rPr>
              <a:t>		</a:t>
            </a:r>
            <a:r>
              <a:rPr lang="en-US" sz="4000" dirty="0" smtClean="0">
                <a:solidFill>
                  <a:srgbClr val="3B6DA5"/>
                </a:solidFill>
                <a:effectLst/>
                <a:latin typeface="Calibri" pitchFamily="34" charset="0"/>
                <a:cs typeface="Arial" pitchFamily="34" charset="0"/>
              </a:rPr>
              <a:t>Core </a:t>
            </a:r>
            <a:r>
              <a:rPr lang="en-US" sz="4000" dirty="0">
                <a:solidFill>
                  <a:srgbClr val="3B6DA5"/>
                </a:solidFill>
                <a:effectLst/>
                <a:latin typeface="Calibri" pitchFamily="34" charset="0"/>
                <a:cs typeface="Arial" pitchFamily="34" charset="0"/>
              </a:rPr>
              <a:t>Components/Activities</a:t>
            </a:r>
            <a:endParaRPr lang="en-US" sz="4000" dirty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7" y="152400"/>
            <a:ext cx="1034814" cy="100584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Calibri" pitchFamily="34" charset="0"/>
              </a:rPr>
              <a:t>Identify institutions of higher education serving foster/former foster youth who would like to partner with MSW Internship Program.</a:t>
            </a:r>
          </a:p>
          <a:p>
            <a:endParaRPr lang="en-US" sz="2800" dirty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2011: 4 sites were identified:</a:t>
            </a:r>
          </a:p>
          <a:p>
            <a:pPr marL="365760" lvl="1" indent="0">
              <a:buNone/>
            </a:pP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	Cerritos City College</a:t>
            </a:r>
          </a:p>
          <a:p>
            <a:pPr marL="109728" indent="0">
              <a:buNone/>
            </a:pP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	Long Beach City College</a:t>
            </a:r>
          </a:p>
          <a:p>
            <a:pPr marL="109728" indent="0">
              <a:buNone/>
            </a:pP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	Los Angeles City College</a:t>
            </a:r>
          </a:p>
          <a:p>
            <a:pPr marL="109728" indent="0">
              <a:buNone/>
            </a:pP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	Pasadena City College</a:t>
            </a:r>
          </a:p>
          <a:p>
            <a:pPr marL="109728" indent="0">
              <a:buNone/>
            </a:pPr>
            <a:endParaRPr lang="en-US" sz="2800" dirty="0" smtClean="0">
              <a:solidFill>
                <a:srgbClr val="C00000"/>
              </a:solidFill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Obtain Agreement Letter </a:t>
            </a:r>
          </a:p>
          <a:p>
            <a:pPr marL="109728" indent="0">
              <a:buNone/>
            </a:pP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Develop MOA between site and CSUDH</a:t>
            </a:r>
            <a:endParaRPr lang="en-US" sz="28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711891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● </a:t>
            </a:r>
            <a:r>
              <a:rPr lang="en-US" dirty="0" smtClean="0">
                <a:latin typeface="Calibri" pitchFamily="34" charset="0"/>
              </a:rPr>
              <a:t>Identify and Develop Field Instructors and Preceptors 	to support intern’s learning experience and use of 	intern within the field site.</a:t>
            </a:r>
          </a:p>
          <a:p>
            <a:pPr marL="109728" indent="0">
              <a:buNone/>
            </a:pPr>
            <a:r>
              <a:rPr lang="en-US" dirty="0" smtClean="0">
                <a:latin typeface="Calibri" pitchFamily="34" charset="0"/>
              </a:rPr>
              <a:t>- 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Contract with Field Instructors with background in PCW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Conducted Needs Assessment of newly identified FI’s 	and Preceptors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Provided overview and training for FI’s and Preceptors 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Provided ongoing support and consultation via University field liaison and </a:t>
            </a:r>
            <a:r>
              <a:rPr lang="en-US" dirty="0" err="1" smtClean="0">
                <a:solidFill>
                  <a:srgbClr val="C00000"/>
                </a:solidFill>
                <a:latin typeface="Calibri" pitchFamily="34" charset="0"/>
              </a:rPr>
              <a:t>CalSWEC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 PC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Monthly meeting/supervision of FI and Preceptor  </a:t>
            </a:r>
          </a:p>
          <a:p>
            <a:pPr marL="109728" indent="0">
              <a:buNone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w/ intern to strengthen cohesion/purpose/planning 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3B6DA5"/>
                </a:solidFill>
                <a:effectLst/>
                <a:latin typeface="Calibri" pitchFamily="34" charset="0"/>
                <a:cs typeface="Arial" pitchFamily="34" charset="0"/>
              </a:rPr>
              <a:t>              Core </a:t>
            </a:r>
            <a:r>
              <a:rPr lang="en-US" sz="4000" dirty="0">
                <a:solidFill>
                  <a:srgbClr val="3B6DA5"/>
                </a:solidFill>
                <a:effectLst/>
                <a:latin typeface="Calibri" pitchFamily="34" charset="0"/>
                <a:cs typeface="Arial" pitchFamily="34" charset="0"/>
              </a:rPr>
              <a:t>Components/Activities</a:t>
            </a:r>
            <a:endParaRPr lang="en-US" sz="4000" dirty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7" y="152400"/>
            <a:ext cx="1034814" cy="1005840"/>
          </a:xfrm>
          <a:prstGeom prst="rect">
            <a:avLst/>
          </a:prstGeom>
        </p:spPr>
      </p:pic>
      <p:pic>
        <p:nvPicPr>
          <p:cNvPr id="5" name="Picture 2" descr="F:\Documents\Documents\CSUDH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40" y="5768460"/>
            <a:ext cx="1127759" cy="1089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99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800" dirty="0" smtClean="0">
                <a:latin typeface="Calibri" pitchFamily="34" charset="0"/>
              </a:rPr>
              <a:t>Strengthen Relationships between field sites and DCFS and other community partners serving the same clients.</a:t>
            </a:r>
          </a:p>
          <a:p>
            <a:pPr marL="109728" indent="0">
              <a:buNone/>
            </a:pPr>
            <a:r>
              <a:rPr lang="en-US" sz="2800" b="1" dirty="0" smtClean="0">
                <a:latin typeface="Calibri" pitchFamily="34" charset="0"/>
              </a:rPr>
              <a:t>Year 1:  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2 Meetings that included community colleges, foster       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  youth and community partners</a:t>
            </a:r>
          </a:p>
          <a:p>
            <a:pPr marL="109728" indent="0">
              <a:buNone/>
            </a:pPr>
            <a:endParaRPr lang="en-US" sz="2800" dirty="0">
              <a:solidFill>
                <a:srgbClr val="C00000"/>
              </a:solidFill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alibri" pitchFamily="34" charset="0"/>
              </a:rPr>
              <a:t>Increase specific Services for Foster Youth</a:t>
            </a:r>
            <a:endParaRPr lang="en-US" sz="2800" dirty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sz="2800" b="1" dirty="0" smtClean="0">
                <a:latin typeface="Calibri" pitchFamily="34" charset="0"/>
              </a:rPr>
              <a:t>Year 2:</a:t>
            </a:r>
          </a:p>
          <a:p>
            <a:pPr marL="109728" indent="0">
              <a:buNone/>
            </a:pP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-  Foster Youth Conference at CSUDH</a:t>
            </a:r>
            <a:endParaRPr lang="en-US" sz="2800" dirty="0">
              <a:solidFill>
                <a:srgbClr val="C00000"/>
              </a:solidFill>
              <a:latin typeface="Calibri" pitchFamily="34" charset="0"/>
            </a:endParaRPr>
          </a:p>
          <a:p>
            <a:pPr marL="109728" indent="0">
              <a:buNone/>
            </a:pPr>
            <a:endParaRPr lang="en-US" sz="2800" dirty="0" smtClean="0">
              <a:solidFill>
                <a:srgbClr val="C00000"/>
              </a:solidFill>
              <a:latin typeface="Calibri" pitchFamily="34" charset="0"/>
            </a:endParaRPr>
          </a:p>
          <a:p>
            <a:pPr marL="109728" indent="0">
              <a:buNone/>
            </a:pPr>
            <a:endParaRPr lang="en-US" sz="2800" dirty="0">
              <a:latin typeface="Calibri" pitchFamily="34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3B6DA5"/>
                </a:solidFill>
                <a:effectLst/>
                <a:latin typeface="Calibri" pitchFamily="34" charset="0"/>
                <a:cs typeface="Arial" pitchFamily="34" charset="0"/>
              </a:rPr>
              <a:t>		Core </a:t>
            </a:r>
            <a:r>
              <a:rPr lang="en-US" sz="4400" dirty="0">
                <a:solidFill>
                  <a:srgbClr val="3B6DA5"/>
                </a:solidFill>
                <a:effectLst/>
                <a:latin typeface="Calibri" pitchFamily="34" charset="0"/>
                <a:cs typeface="Arial" pitchFamily="34" charset="0"/>
              </a:rPr>
              <a:t>Components/Activities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7" y="152400"/>
            <a:ext cx="1034814" cy="1005840"/>
          </a:xfrm>
          <a:prstGeom prst="rect">
            <a:avLst/>
          </a:prstGeom>
        </p:spPr>
      </p:pic>
      <p:pic>
        <p:nvPicPr>
          <p:cNvPr id="5" name="Picture 2" descr="F:\Documents\Documents\CSUDH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40" y="5768460"/>
            <a:ext cx="1127759" cy="1089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50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Development of Specialized Seminar for Foundation level MSW </a:t>
            </a:r>
            <a:r>
              <a:rPr lang="en-US" dirty="0" err="1" smtClean="0">
                <a:latin typeface="Calibri" pitchFamily="34" charset="0"/>
              </a:rPr>
              <a:t>CalSWEC</a:t>
            </a:r>
            <a:r>
              <a:rPr lang="en-US" dirty="0" smtClean="0">
                <a:latin typeface="Calibri" pitchFamily="34" charset="0"/>
              </a:rPr>
              <a:t> Interns to provide information/training and skill development re: CW competencies/practice behaviors.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8 seminars are held throughout the year re: a variety of topics that are tied to child welfare  Competencies/practice behaviors.</a:t>
            </a:r>
            <a:endParaRPr lang="en-US" dirty="0">
              <a:latin typeface="Calibri" pitchFamily="34" charset="0"/>
            </a:endParaRPr>
          </a:p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3B6DA5"/>
                </a:solidFill>
                <a:effectLst/>
                <a:latin typeface="Calibri" pitchFamily="34" charset="0"/>
                <a:cs typeface="Arial" pitchFamily="34" charset="0"/>
              </a:rPr>
              <a:t>		Core </a:t>
            </a:r>
            <a:r>
              <a:rPr lang="en-US" sz="4000" dirty="0">
                <a:solidFill>
                  <a:srgbClr val="3B6DA5"/>
                </a:solidFill>
                <a:effectLst/>
                <a:latin typeface="Calibri" pitchFamily="34" charset="0"/>
                <a:cs typeface="Arial" pitchFamily="34" charset="0"/>
              </a:rPr>
              <a:t>Components/Activities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7" y="152400"/>
            <a:ext cx="1034814" cy="1005840"/>
          </a:xfrm>
          <a:prstGeom prst="rect">
            <a:avLst/>
          </a:prstGeom>
        </p:spPr>
      </p:pic>
      <p:pic>
        <p:nvPicPr>
          <p:cNvPr id="5" name="Picture 2" descr="F:\Documents\Documents\CSUDH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40" y="5768460"/>
            <a:ext cx="1127759" cy="1089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16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Calibri" pitchFamily="34" charset="0"/>
              </a:rPr>
              <a:t>			Specialized Seminar Series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>
                <a:latin typeface="Calibri" pitchFamily="34" charset="0"/>
              </a:rPr>
              <a:t>Introduction to Specialized Seminar</a:t>
            </a:r>
            <a:endParaRPr lang="en-US" dirty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dirty="0">
                <a:latin typeface="Calibri" pitchFamily="34" charset="0"/>
              </a:rPr>
              <a:t>Choosing the Profession of Public Child Welfare</a:t>
            </a:r>
          </a:p>
          <a:p>
            <a:r>
              <a:rPr lang="en-US" dirty="0">
                <a:latin typeface="Calibri" pitchFamily="34" charset="0"/>
              </a:rPr>
              <a:t>VIDEO:  Multiple </a:t>
            </a:r>
            <a:r>
              <a:rPr lang="en-US" dirty="0" smtClean="0">
                <a:latin typeface="Calibri" pitchFamily="34" charset="0"/>
              </a:rPr>
              <a:t>Transitions</a:t>
            </a:r>
          </a:p>
          <a:p>
            <a:endParaRPr lang="en-US" dirty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b="1" dirty="0">
                <a:latin typeface="Calibri" pitchFamily="34" charset="0"/>
              </a:rPr>
              <a:t>Exploring Professionalism in Public Child Welfare</a:t>
            </a:r>
            <a:endParaRPr lang="en-US" dirty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dirty="0">
                <a:latin typeface="Calibri" pitchFamily="34" charset="0"/>
              </a:rPr>
              <a:t>Goals of </a:t>
            </a:r>
            <a:r>
              <a:rPr lang="en-US" dirty="0" err="1">
                <a:latin typeface="Calibri" pitchFamily="34" charset="0"/>
              </a:rPr>
              <a:t>CalSWEC</a:t>
            </a:r>
            <a:r>
              <a:rPr lang="en-US" dirty="0">
                <a:latin typeface="Calibri" pitchFamily="34" charset="0"/>
              </a:rPr>
              <a:t> Education and Training Program</a:t>
            </a:r>
          </a:p>
          <a:p>
            <a:pPr lvl="0"/>
            <a:r>
              <a:rPr lang="en-US" i="1" dirty="0">
                <a:latin typeface="Calibri" pitchFamily="34" charset="0"/>
              </a:rPr>
              <a:t>2.1.1 Identify as a professional social worker and conduct oneself accordingly</a:t>
            </a:r>
            <a:endParaRPr lang="en-US" dirty="0">
              <a:latin typeface="Calibri" pitchFamily="34" charset="0"/>
            </a:endParaRPr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7" y="152400"/>
            <a:ext cx="1034814" cy="1005840"/>
          </a:xfrm>
          <a:prstGeom prst="rect">
            <a:avLst/>
          </a:prstGeom>
        </p:spPr>
      </p:pic>
      <p:pic>
        <p:nvPicPr>
          <p:cNvPr id="7" name="Picture 2" descr="F:\Documents\Documents\CSUDH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40" y="5768460"/>
            <a:ext cx="1127759" cy="1089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15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9079" y="1211460"/>
            <a:ext cx="8763000" cy="6019800"/>
          </a:xfrm>
        </p:spPr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en-US" sz="4200" b="1" dirty="0">
                <a:latin typeface="Calibri" pitchFamily="34" charset="0"/>
              </a:rPr>
              <a:t>The Influence of Culture and Bias on Social Work Practice</a:t>
            </a:r>
            <a:endParaRPr lang="en-US" sz="4200" dirty="0">
              <a:latin typeface="Calibri" pitchFamily="34" charset="0"/>
            </a:endParaRPr>
          </a:p>
          <a:p>
            <a:pPr marL="109728" lvl="0" indent="0">
              <a:buNone/>
            </a:pPr>
            <a:r>
              <a:rPr lang="en-US" sz="4200" dirty="0">
                <a:latin typeface="Calibri" pitchFamily="34" charset="0"/>
              </a:rPr>
              <a:t>Discussing stereotypes, privilege and personal narratives</a:t>
            </a:r>
          </a:p>
          <a:p>
            <a:pPr lvl="0"/>
            <a:r>
              <a:rPr lang="en-US" sz="4200" i="1" dirty="0">
                <a:latin typeface="Calibri" pitchFamily="34" charset="0"/>
              </a:rPr>
              <a:t>2.1.4 Apply critical thinking to inform and communicate professional judgments</a:t>
            </a:r>
            <a:endParaRPr lang="en-US" sz="4200" dirty="0">
              <a:latin typeface="Calibri" pitchFamily="34" charset="0"/>
            </a:endParaRPr>
          </a:p>
          <a:p>
            <a:pPr lvl="0"/>
            <a:r>
              <a:rPr lang="en-US" sz="4200" i="1" dirty="0">
                <a:latin typeface="Calibri" pitchFamily="34" charset="0"/>
              </a:rPr>
              <a:t>2.1.5 Advocate human rights and social and economic justice</a:t>
            </a:r>
            <a:endParaRPr lang="en-US" sz="4200" dirty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sz="4200" i="1" dirty="0">
                <a:latin typeface="Calibri" pitchFamily="34" charset="0"/>
              </a:rPr>
              <a:t> </a:t>
            </a:r>
            <a:endParaRPr lang="en-US" sz="4200" dirty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sz="4200" b="1" dirty="0">
                <a:latin typeface="Calibri" pitchFamily="34" charset="0"/>
              </a:rPr>
              <a:t>Working with LGBTQ Youth and Families in Public Child Welfare</a:t>
            </a:r>
            <a:endParaRPr lang="en-US" sz="4200" dirty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sz="4200" b="1" dirty="0" smtClean="0">
                <a:latin typeface="Calibri" pitchFamily="34" charset="0"/>
              </a:rPr>
              <a:t>Guest </a:t>
            </a:r>
            <a:r>
              <a:rPr lang="en-US" sz="4200" b="1" dirty="0">
                <a:latin typeface="Calibri" pitchFamily="34" charset="0"/>
              </a:rPr>
              <a:t>Speakers: Barbara Martinez, Ph.D. &amp; Devon Ivey, M&amp;I Educational Consulting Network</a:t>
            </a:r>
            <a:endParaRPr lang="en-US" sz="4200" dirty="0">
              <a:latin typeface="Calibri" pitchFamily="34" charset="0"/>
            </a:endParaRPr>
          </a:p>
          <a:p>
            <a:pPr marL="109728" lvl="0" indent="0">
              <a:buNone/>
            </a:pPr>
            <a:r>
              <a:rPr lang="en-US" sz="4200" dirty="0" smtClean="0">
                <a:latin typeface="Calibri" pitchFamily="34" charset="0"/>
              </a:rPr>
              <a:t>Interviews</a:t>
            </a:r>
            <a:r>
              <a:rPr lang="en-US" sz="4200" dirty="0">
                <a:latin typeface="Calibri" pitchFamily="34" charset="0"/>
              </a:rPr>
              <a:t>, Assessments and Interventions</a:t>
            </a:r>
          </a:p>
          <a:p>
            <a:pPr lvl="0"/>
            <a:r>
              <a:rPr lang="en-US" sz="4200" i="1" dirty="0">
                <a:latin typeface="Calibri" pitchFamily="34" charset="0"/>
              </a:rPr>
              <a:t>2.1.4 Apply critical thinking to inform and communicate professional judgments</a:t>
            </a:r>
            <a:endParaRPr lang="en-US" sz="4200" dirty="0">
              <a:latin typeface="Calibri" pitchFamily="34" charset="0"/>
            </a:endParaRPr>
          </a:p>
          <a:p>
            <a:pPr lvl="0"/>
            <a:r>
              <a:rPr lang="en-US" sz="4200" i="1" dirty="0">
                <a:latin typeface="Calibri" pitchFamily="34" charset="0"/>
              </a:rPr>
              <a:t>2.1.5 Advocate human rights and social and economic justice</a:t>
            </a:r>
            <a:endParaRPr lang="en-US" sz="4200" dirty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sz="4200" dirty="0">
                <a:latin typeface="Calibri" pitchFamily="34" charset="0"/>
              </a:rPr>
              <a:t> </a:t>
            </a:r>
          </a:p>
          <a:p>
            <a:pPr marL="109728" indent="0">
              <a:buNone/>
            </a:pPr>
            <a:r>
              <a:rPr lang="en-US" sz="4200" b="1" dirty="0">
                <a:latin typeface="Calibri" pitchFamily="34" charset="0"/>
              </a:rPr>
              <a:t>Trauma Informed Care</a:t>
            </a:r>
            <a:endParaRPr lang="en-US" sz="4200" dirty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sz="4200" b="1" dirty="0" smtClean="0">
                <a:latin typeface="Calibri" pitchFamily="34" charset="0"/>
              </a:rPr>
              <a:t>Guest </a:t>
            </a:r>
            <a:r>
              <a:rPr lang="en-US" sz="4200" b="1" dirty="0">
                <a:latin typeface="Calibri" pitchFamily="34" charset="0"/>
              </a:rPr>
              <a:t>Speaker:  Anita </a:t>
            </a:r>
            <a:r>
              <a:rPr lang="en-US" sz="4200" b="1" dirty="0" err="1">
                <a:latin typeface="Calibri" pitchFamily="34" charset="0"/>
              </a:rPr>
              <a:t>Gibbins</a:t>
            </a:r>
            <a:r>
              <a:rPr lang="en-US" sz="4200" b="1" dirty="0">
                <a:latin typeface="Calibri" pitchFamily="34" charset="0"/>
              </a:rPr>
              <a:t>, MSW, Long Beach City College &amp; CSUDH</a:t>
            </a:r>
            <a:endParaRPr lang="en-US" sz="4200" dirty="0">
              <a:latin typeface="Calibri" pitchFamily="34" charset="0"/>
            </a:endParaRPr>
          </a:p>
          <a:p>
            <a:pPr marL="109728" lvl="0" indent="0">
              <a:buNone/>
            </a:pPr>
            <a:r>
              <a:rPr lang="en-US" sz="4200" dirty="0">
                <a:latin typeface="Calibri" pitchFamily="34" charset="0"/>
              </a:rPr>
              <a:t>Preventing and de-escalating Problem Situations with Clients; What’s Behind the Behavior</a:t>
            </a:r>
          </a:p>
          <a:p>
            <a:pPr lvl="0"/>
            <a:r>
              <a:rPr lang="en-US" sz="4200" i="1" dirty="0">
                <a:latin typeface="Calibri" pitchFamily="34" charset="0"/>
              </a:rPr>
              <a:t>2.1.4 Apply critical thinking to inform and communicate professional judgments</a:t>
            </a:r>
            <a:endParaRPr lang="en-US" sz="4200" dirty="0">
              <a:latin typeface="Calibri" pitchFamily="34" charset="0"/>
            </a:endParaRPr>
          </a:p>
          <a:p>
            <a:pPr lvl="0"/>
            <a:r>
              <a:rPr lang="en-US" sz="4200" i="1" dirty="0">
                <a:latin typeface="Calibri" pitchFamily="34" charset="0"/>
              </a:rPr>
              <a:t>2.1.10 Engage, assess, intervene, and evaluate with individuals, families, groups, organizations, and communities</a:t>
            </a:r>
            <a:endParaRPr lang="en-US" sz="4200" dirty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sz="3600" dirty="0">
                <a:latin typeface="Calibri" pitchFamily="34" charset="0"/>
              </a:rPr>
              <a:t> </a:t>
            </a:r>
          </a:p>
          <a:p>
            <a:pPr marL="109728" indent="0">
              <a:buNone/>
            </a:pPr>
            <a:endParaRPr lang="en-US" sz="3600" dirty="0">
              <a:latin typeface="Calibri" pitchFamily="34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</a:rPr>
              <a:t>		Specialized Seminar Series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034814" cy="1005840"/>
          </a:xfrm>
          <a:prstGeom prst="rect">
            <a:avLst/>
          </a:prstGeom>
        </p:spPr>
      </p:pic>
      <p:pic>
        <p:nvPicPr>
          <p:cNvPr id="5" name="Picture 2" descr="F:\Documents\Documents\CSUDH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60" y="152400"/>
            <a:ext cx="1127759" cy="1089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79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22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3B6DA5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1510</TotalTime>
  <Words>1058</Words>
  <Application>Microsoft Office PowerPoint</Application>
  <PresentationFormat>On-screen Show (4:3)</PresentationFormat>
  <Paragraphs>263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Collaborative Field Instruction and Training Project (CFIT)</vt:lpstr>
      <vt:lpstr>Problem Statement and Operating Theory of Change</vt:lpstr>
      <vt:lpstr>Core Components/Activities</vt:lpstr>
      <vt:lpstr>  Core Components/Activities</vt:lpstr>
      <vt:lpstr>              Core Components/Activities</vt:lpstr>
      <vt:lpstr>  Core Components/Activities</vt:lpstr>
      <vt:lpstr>  Core Components/Activities</vt:lpstr>
      <vt:lpstr>   Specialized Seminar Series</vt:lpstr>
      <vt:lpstr>  Specialized Seminar Series</vt:lpstr>
      <vt:lpstr>   Specialized Seminar Series</vt:lpstr>
      <vt:lpstr>  Key Implementers and Roles</vt:lpstr>
      <vt:lpstr>Evaluation Measures and Results</vt:lpstr>
      <vt:lpstr> Evaluation Measures and Results</vt:lpstr>
      <vt:lpstr> Evaluation Measures and Results</vt:lpstr>
      <vt:lpstr> Evaluation Measures and Results</vt:lpstr>
      <vt:lpstr>Evaluation Measures and Results</vt:lpstr>
      <vt:lpstr>    Evaluation Measures and Results</vt:lpstr>
      <vt:lpstr> Evaluation Measures and Results</vt:lpstr>
      <vt:lpstr>                          Evaluation Measures and Results                CFIT Foster Youth Conference</vt:lpstr>
      <vt:lpstr>                 Evaluation Measures and Results</vt:lpstr>
      <vt:lpstr>    Lessons Learned</vt:lpstr>
      <vt:lpstr>   Project Successes</vt:lpstr>
      <vt:lpstr>     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to the CalSWEC Board, Feb 2011</dc:title>
  <dc:creator>Leslie ZEITLER</dc:creator>
  <cp:lastModifiedBy>Carol Bittmann</cp:lastModifiedBy>
  <cp:revision>97</cp:revision>
  <cp:lastPrinted>2012-09-07T23:08:18Z</cp:lastPrinted>
  <dcterms:created xsi:type="dcterms:W3CDTF">2011-01-24T19:16:23Z</dcterms:created>
  <dcterms:modified xsi:type="dcterms:W3CDTF">2013-07-17T05:06:53Z</dcterms:modified>
</cp:coreProperties>
</file>