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2" r:id="rId5"/>
    <p:sldId id="272" r:id="rId6"/>
    <p:sldId id="263" r:id="rId7"/>
    <p:sldId id="264" r:id="rId8"/>
    <p:sldId id="270" r:id="rId9"/>
    <p:sldId id="266" r:id="rId10"/>
    <p:sldId id="271" r:id="rId11"/>
    <p:sldId id="268" r:id="rId12"/>
    <p:sldId id="269"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594" y="-39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7"/>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73BAD4B2-EEF6-4CE3-842C-0DDB4BA4F186}" type="datetimeFigureOut">
              <a:rPr lang="en-US"/>
              <a:pPr>
                <a:defRPr/>
              </a:pPr>
              <a:t>10/10/2011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F78EF2C-8850-4A51-962F-A71DAD5680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F62DFA5-4E53-4070-91B8-B34EF146271D}" type="datetimeFigureOut">
              <a:rPr lang="en-US"/>
              <a:pPr>
                <a:defRPr/>
              </a:pPr>
              <a:t>10/10/2011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A3247F8-DADA-484B-8697-2881793CBB7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33CDDB-98DF-42CF-AE23-697930F3C18B}" type="datetimeFigureOut">
              <a:rPr lang="en-US"/>
              <a:pPr>
                <a:defRPr/>
              </a:pPr>
              <a:t>10/10/2011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B1A6DFD-89AC-4212-BA97-3AE6ABAA6DB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B678951-0AF1-4A93-8F2C-D2BFE9A068C2}" type="datetimeFigureOut">
              <a:rPr lang="en-US"/>
              <a:pPr>
                <a:defRPr/>
              </a:pPr>
              <a:t>10/10/2011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3F657D-22A0-4969-A1AA-61BAD06C09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cxnSp>
        <p:nvCxnSpPr>
          <p:cNvPr id="4" name="Straight Connector 6"/>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1031345-0E11-4167-A1E2-0ACFA4C7A811}" type="datetimeFigureOut">
              <a:rPr lang="en-US"/>
              <a:pPr>
                <a:defRPr/>
              </a:pPr>
              <a:t>10/10/2011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B6D286D-2719-48FF-8DAE-9B6DEE68DC6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86E76502-0C1A-4D74-8C42-49119167A845}" type="datetimeFigureOut">
              <a:rPr lang="en-US"/>
              <a:pPr>
                <a:defRPr/>
              </a:pPr>
              <a:t>10/10/2011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8B59EE-E818-4561-9D2D-9A96A6F2B89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10"/>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041A7437-78AD-4541-A4F9-105BE2F041F7}" type="datetimeFigureOut">
              <a:rPr lang="en-US"/>
              <a:pPr>
                <a:defRPr/>
              </a:pPr>
              <a:t>10/10/2011</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C927285A-5B82-4A61-BD33-222E303DA8A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EDA1E3C-1CAD-429C-AFA2-62BE6D0D5B86}" type="datetimeFigureOut">
              <a:rPr lang="en-US"/>
              <a:pPr>
                <a:defRPr/>
              </a:pPr>
              <a:t>10/10/2011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D2EB438-778D-46CF-9513-316897896DF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9563AD6-8D9A-4958-A4F7-1E50E64EAD2F}" type="datetimeFigureOut">
              <a:rPr lang="en-US"/>
              <a:pPr>
                <a:defRPr/>
              </a:pPr>
              <a:t>10/10/2011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BF3A503-09CF-46BB-AAE4-E5AD316B618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1425CDF3-50E2-493F-ADE0-CD153E1CA2C0}" type="datetimeFigureOut">
              <a:rPr lang="en-US"/>
              <a:pPr>
                <a:defRPr/>
              </a:pPr>
              <a:t>10/10/2011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3CECD34-7AB3-425D-8DF7-C1CA3B9300B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80A4A44-8B25-4A1C-ADD1-5DFD44C03ED5}" type="datetimeFigureOut">
              <a:rPr lang="en-US"/>
              <a:pPr>
                <a:defRPr/>
              </a:pPr>
              <a:t>10/10/2011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FE1271-72EF-4003-A88A-6BACA6601F4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fontAlgn="auto">
              <a:spcBef>
                <a:spcPts val="0"/>
              </a:spcBef>
              <a:spcAft>
                <a:spcPts val="0"/>
              </a:spcAft>
              <a:defRPr sz="1200">
                <a:solidFill>
                  <a:srgbClr val="FFFFFF"/>
                </a:solidFill>
                <a:latin typeface="+mn-lt"/>
                <a:cs typeface="+mn-cs"/>
              </a:defRPr>
            </a:lvl1pPr>
          </a:lstStyle>
          <a:p>
            <a:pPr>
              <a:defRPr/>
            </a:pPr>
            <a:fld id="{E78F346F-9BA4-4A64-AEB4-9E26E47A0B6C}" type="datetimeFigureOut">
              <a:rPr lang="en-US"/>
              <a:pPr>
                <a:defRPr/>
              </a:pPr>
              <a:t>10/10/2011</a:t>
            </a:fld>
            <a:endParaRPr lang="en-US"/>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fontAlgn="auto">
              <a:spcBef>
                <a:spcPts val="0"/>
              </a:spcBef>
              <a:spcAft>
                <a:spcPts val="0"/>
              </a:spcAft>
              <a:defRPr sz="1200">
                <a:solidFill>
                  <a:srgbClr val="FFFFFF"/>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lIns="91440" tIns="45720" rIns="91440" bIns="45720" rtlCol="0" anchor="ctr"/>
          <a:lstStyle>
            <a:lvl1pPr algn="l" fontAlgn="auto">
              <a:spcBef>
                <a:spcPts val="0"/>
              </a:spcBef>
              <a:spcAft>
                <a:spcPts val="0"/>
              </a:spcAft>
              <a:defRPr sz="1400" b="1">
                <a:solidFill>
                  <a:srgbClr val="FFFFFF"/>
                </a:solidFill>
                <a:latin typeface="+mn-lt"/>
                <a:cs typeface="+mn-cs"/>
              </a:defRPr>
            </a:lvl1pPr>
          </a:lstStyle>
          <a:p>
            <a:pPr>
              <a:defRPr/>
            </a:pPr>
            <a:fld id="{C4E58FF3-54E4-4A41-B5B7-1178F4935CF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10" r:id="rId2"/>
    <p:sldLayoutId id="2147483712" r:id="rId3"/>
    <p:sldLayoutId id="2147483709" r:id="rId4"/>
    <p:sldLayoutId id="2147483713" r:id="rId5"/>
    <p:sldLayoutId id="2147483708" r:id="rId6"/>
    <p:sldLayoutId id="2147483707" r:id="rId7"/>
    <p:sldLayoutId id="2147483714" r:id="rId8"/>
    <p:sldLayoutId id="2147483706" r:id="rId9"/>
    <p:sldLayoutId id="2147483705" r:id="rId10"/>
    <p:sldLayoutId id="2147483704" r:id="rId11"/>
  </p:sldLayoutIdLst>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182563" indent="-182563" algn="l" rtl="0" eaLnBrk="0" fontAlgn="base" hangingPunct="0">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848600" cy="2308225"/>
          </a:xfrm>
        </p:spPr>
        <p:txBody>
          <a:bodyPr/>
          <a:lstStyle/>
          <a:p>
            <a:pPr algn="ctr" eaLnBrk="1" fontAlgn="auto" hangingPunct="1">
              <a:spcAft>
                <a:spcPts val="0"/>
              </a:spcAft>
              <a:defRPr/>
            </a:pPr>
            <a:r>
              <a:rPr lang="en-US" sz="3200" dirty="0" smtClean="0"/>
              <a:t>San Jose State University </a:t>
            </a:r>
            <a:br>
              <a:rPr lang="en-US" sz="3200" dirty="0" smtClean="0"/>
            </a:br>
            <a:r>
              <a:rPr lang="en-US" sz="3200" dirty="0" smtClean="0"/>
              <a:t>School of Social Work </a:t>
            </a:r>
            <a:br>
              <a:rPr lang="en-US" sz="3200" dirty="0" smtClean="0"/>
            </a:br>
            <a:r>
              <a:rPr lang="en-US" sz="3200" dirty="0" smtClean="0"/>
              <a:t>Field instruction initiative Partnered Research Project </a:t>
            </a:r>
            <a:endParaRPr lang="en-US" sz="3200" dirty="0"/>
          </a:p>
        </p:txBody>
      </p:sp>
      <p:sp>
        <p:nvSpPr>
          <p:cNvPr id="3" name="Subtitle 2"/>
          <p:cNvSpPr>
            <a:spLocks noGrp="1"/>
          </p:cNvSpPr>
          <p:nvPr>
            <p:ph type="subTitle" idx="1"/>
          </p:nvPr>
        </p:nvSpPr>
        <p:spPr>
          <a:xfrm>
            <a:off x="685800" y="3733800"/>
            <a:ext cx="7696200" cy="2438400"/>
          </a:xfrm>
        </p:spPr>
        <p:txBody>
          <a:bodyPr rtlCol="0">
            <a:normAutofit/>
          </a:bodyPr>
          <a:lstStyle/>
          <a:p>
            <a:pPr algn="ctr" eaLnBrk="1" fontAlgn="auto" hangingPunct="1">
              <a:spcAft>
                <a:spcPts val="0"/>
              </a:spcAft>
              <a:buFont typeface="Arial" pitchFamily="34" charset="0"/>
              <a:buNone/>
              <a:defRPr/>
            </a:pPr>
            <a:r>
              <a:rPr lang="en-US" dirty="0" smtClean="0"/>
              <a:t>Laurie Drabble, Ph.D., MSW, MPH</a:t>
            </a:r>
          </a:p>
          <a:p>
            <a:pPr algn="ctr" eaLnBrk="1" fontAlgn="auto" hangingPunct="1">
              <a:spcAft>
                <a:spcPts val="0"/>
              </a:spcAft>
              <a:buFont typeface="Arial" pitchFamily="34" charset="0"/>
              <a:buNone/>
              <a:defRPr/>
            </a:pPr>
            <a:r>
              <a:rPr lang="en-US" dirty="0" smtClean="0"/>
              <a:t>Kathy Lemon </a:t>
            </a:r>
            <a:r>
              <a:rPr lang="en-US" dirty="0" err="1" smtClean="0"/>
              <a:t>Osterling</a:t>
            </a:r>
            <a:r>
              <a:rPr lang="en-US" dirty="0" smtClean="0"/>
              <a:t>, Ph.D., MSW</a:t>
            </a:r>
          </a:p>
          <a:p>
            <a:pPr algn="ctr" eaLnBrk="1" fontAlgn="auto" hangingPunct="1">
              <a:spcAft>
                <a:spcPts val="0"/>
              </a:spcAft>
              <a:buFont typeface="Arial" pitchFamily="34" charset="0"/>
              <a:buNone/>
              <a:defRPr/>
            </a:pPr>
            <a:r>
              <a:rPr lang="en-US" dirty="0" smtClean="0"/>
              <a:t>San Jose State University</a:t>
            </a:r>
          </a:p>
          <a:p>
            <a:pPr algn="ctr" eaLnBrk="1" fontAlgn="auto" hangingPunct="1">
              <a:spcAft>
                <a:spcPts val="0"/>
              </a:spcAft>
              <a:buFont typeface="Arial" pitchFamily="34" charset="0"/>
              <a:buNone/>
              <a:defRPr/>
            </a:pPr>
            <a:r>
              <a:rPr lang="en-US" dirty="0" err="1" smtClean="0"/>
              <a:t>CalSWEC</a:t>
            </a:r>
            <a:r>
              <a:rPr lang="en-US" dirty="0" smtClean="0"/>
              <a:t> Field Instruction Initiative Meeting</a:t>
            </a:r>
          </a:p>
          <a:p>
            <a:pPr algn="ctr" eaLnBrk="1" fontAlgn="auto" hangingPunct="1">
              <a:spcAft>
                <a:spcPts val="0"/>
              </a:spcAft>
              <a:buFont typeface="Arial" pitchFamily="34" charset="0"/>
              <a:buNone/>
              <a:defRPr/>
            </a:pPr>
            <a:r>
              <a:rPr lang="en-US" dirty="0" smtClean="0"/>
              <a:t>September 21, 2011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90000"/>
          </a:bodyPr>
          <a:lstStyle/>
          <a:p>
            <a:pPr eaLnBrk="1" hangingPunct="1">
              <a:defRPr/>
            </a:pPr>
            <a:r>
              <a:rPr lang="en-US" sz="3600" dirty="0" smtClean="0"/>
              <a:t>Examples of Partnered Research Project Topics</a:t>
            </a:r>
          </a:p>
        </p:txBody>
      </p:sp>
      <p:sp>
        <p:nvSpPr>
          <p:cNvPr id="15363" name="Rectangle 3"/>
          <p:cNvSpPr>
            <a:spLocks noGrp="1"/>
          </p:cNvSpPr>
          <p:nvPr>
            <p:ph type="body" idx="1"/>
          </p:nvPr>
        </p:nvSpPr>
        <p:spPr/>
        <p:txBody>
          <a:bodyPr/>
          <a:lstStyle/>
          <a:p>
            <a:pPr eaLnBrk="1" hangingPunct="1"/>
            <a:r>
              <a:rPr lang="en-US" sz="2800" u="sng" smtClean="0"/>
              <a:t>Child welfare and education </a:t>
            </a:r>
          </a:p>
          <a:p>
            <a:pPr lvl="1" eaLnBrk="1" hangingPunct="1"/>
            <a:r>
              <a:rPr lang="en-US" sz="2400" smtClean="0"/>
              <a:t>Project examines educational issues among children affected by domestic violence </a:t>
            </a:r>
          </a:p>
          <a:p>
            <a:pPr eaLnBrk="1" hangingPunct="1"/>
            <a:r>
              <a:rPr lang="en-US" sz="2800" u="sng" smtClean="0"/>
              <a:t>The role of fathers in reunification </a:t>
            </a:r>
          </a:p>
          <a:p>
            <a:pPr lvl="1" eaLnBrk="1" hangingPunct="1"/>
            <a:r>
              <a:rPr lang="en-US" sz="2400" smtClean="0"/>
              <a:t>Project examines how father involvement affects reunification outcomes</a:t>
            </a:r>
            <a:r>
              <a:rPr lang="en-US" sz="2800" smtClean="0"/>
              <a:t> </a:t>
            </a:r>
          </a:p>
          <a:p>
            <a:pPr eaLnBrk="1" hangingPunct="1"/>
            <a:r>
              <a:rPr lang="en-US" sz="2800" u="sng" smtClean="0"/>
              <a:t>Front-end child welfare processes/Differential Response</a:t>
            </a:r>
          </a:p>
          <a:p>
            <a:pPr lvl="1" eaLnBrk="1" hangingPunct="1"/>
            <a:r>
              <a:rPr lang="en-US" sz="2400" smtClean="0"/>
              <a:t>Project examines use of differential response services and outcomes such as re-referral or child removal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fontAlgn="auto" hangingPunct="1">
              <a:spcAft>
                <a:spcPts val="0"/>
              </a:spcAft>
              <a:defRPr/>
            </a:pPr>
            <a:r>
              <a:rPr lang="en-US" dirty="0" smtClean="0"/>
              <a:t>Timeline</a:t>
            </a:r>
            <a:endParaRPr lang="en-US" dirty="0"/>
          </a:p>
        </p:txBody>
      </p:sp>
      <p:sp>
        <p:nvSpPr>
          <p:cNvPr id="3" name="Content Placeholder 2"/>
          <p:cNvSpPr>
            <a:spLocks noGrp="1"/>
          </p:cNvSpPr>
          <p:nvPr>
            <p:ph idx="1"/>
          </p:nvPr>
        </p:nvSpPr>
        <p:spPr/>
        <p:txBody>
          <a:bodyPr rtlCol="0">
            <a:normAutofit lnSpcReduction="10000"/>
          </a:bodyPr>
          <a:lstStyle/>
          <a:p>
            <a:pPr marL="182880" indent="-182880" eaLnBrk="1" fontAlgn="auto" hangingPunct="1">
              <a:spcAft>
                <a:spcPts val="0"/>
              </a:spcAft>
              <a:buFont typeface="Arial" pitchFamily="34" charset="0"/>
              <a:buChar char="•"/>
              <a:defRPr/>
            </a:pPr>
            <a:r>
              <a:rPr lang="en-US" dirty="0" smtClean="0"/>
              <a:t>Sept, Oct, Nov: </a:t>
            </a:r>
          </a:p>
          <a:p>
            <a:pPr lvl="1" indent="-182880" eaLnBrk="1" fontAlgn="auto" hangingPunct="1">
              <a:spcAft>
                <a:spcPts val="0"/>
              </a:spcAft>
              <a:buFont typeface="Arial" pitchFamily="34" charset="0"/>
              <a:buChar char="•"/>
              <a:defRPr/>
            </a:pPr>
            <a:r>
              <a:rPr lang="en-US" dirty="0" smtClean="0"/>
              <a:t>Form collaborative research teams, identify topics and methods, conduct seminar for students on using the CSSR Performance Indicator website, have FI Orientation, obtain IRB approval for evaluation of the Partnered Research Project, begin development of resource materials</a:t>
            </a:r>
          </a:p>
          <a:p>
            <a:pPr marL="182880" indent="-182880" eaLnBrk="1" fontAlgn="auto" hangingPunct="1">
              <a:spcAft>
                <a:spcPts val="0"/>
              </a:spcAft>
              <a:buFont typeface="Arial" pitchFamily="34" charset="0"/>
              <a:buChar char="•"/>
              <a:defRPr/>
            </a:pPr>
            <a:r>
              <a:rPr lang="en-US" dirty="0" smtClean="0"/>
              <a:t>Dec, Jan, Feb: </a:t>
            </a:r>
          </a:p>
          <a:p>
            <a:pPr lvl="1" indent="-182880" eaLnBrk="1" fontAlgn="auto" hangingPunct="1">
              <a:spcAft>
                <a:spcPts val="0"/>
              </a:spcAft>
              <a:buFont typeface="Arial" pitchFamily="34" charset="0"/>
              <a:buChar char="•"/>
              <a:defRPr/>
            </a:pPr>
            <a:r>
              <a:rPr lang="en-US" dirty="0" smtClean="0"/>
              <a:t>Obtain IRB approval for collaborative research team studies, begin data collection, have FI meeting</a:t>
            </a:r>
          </a:p>
          <a:p>
            <a:pPr marL="182880" indent="-182880" eaLnBrk="1" fontAlgn="auto" hangingPunct="1">
              <a:spcAft>
                <a:spcPts val="0"/>
              </a:spcAft>
              <a:buFont typeface="Arial" pitchFamily="34" charset="0"/>
              <a:buChar char="•"/>
              <a:defRPr/>
            </a:pPr>
            <a:r>
              <a:rPr lang="en-US" dirty="0" smtClean="0"/>
              <a:t>March, April, May: </a:t>
            </a:r>
          </a:p>
          <a:p>
            <a:pPr lvl="1" indent="-182880" eaLnBrk="1" fontAlgn="auto" hangingPunct="1">
              <a:spcAft>
                <a:spcPts val="0"/>
              </a:spcAft>
              <a:buFont typeface="Arial" pitchFamily="34" charset="0"/>
              <a:buChar char="•"/>
              <a:defRPr/>
            </a:pPr>
            <a:r>
              <a:rPr lang="en-US" dirty="0" smtClean="0"/>
              <a:t>Complete collaborative research team studies, present findings to county partners</a:t>
            </a:r>
          </a:p>
          <a:p>
            <a:pPr marL="182880" indent="-182880" eaLnBrk="1" fontAlgn="auto" hangingPunct="1">
              <a:spcAft>
                <a:spcPts val="0"/>
              </a:spcAft>
              <a:buFont typeface="Arial" pitchFamily="34" charset="0"/>
              <a:buChar char="•"/>
              <a:defRPr/>
            </a:pPr>
            <a:r>
              <a:rPr lang="en-US" dirty="0" smtClean="0"/>
              <a:t>June, July: </a:t>
            </a:r>
            <a:endParaRPr lang="en-US" dirty="0"/>
          </a:p>
          <a:p>
            <a:pPr lvl="1" indent="-182880" eaLnBrk="1" fontAlgn="auto" hangingPunct="1">
              <a:spcAft>
                <a:spcPts val="0"/>
              </a:spcAft>
              <a:buFont typeface="Arial" pitchFamily="34" charset="0"/>
              <a:buChar char="•"/>
              <a:defRPr/>
            </a:pPr>
            <a:r>
              <a:rPr lang="en-US" dirty="0" smtClean="0"/>
              <a:t>Complete evaluation of project, complete resource materials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pPr algn="ctr" eaLnBrk="1" fontAlgn="auto" hangingPunct="1">
              <a:spcAft>
                <a:spcPts val="0"/>
              </a:spcAft>
              <a:defRPr/>
            </a:pPr>
            <a:r>
              <a:rPr lang="en-US" dirty="0" smtClean="0"/>
              <a:t>Evaluation Plan </a:t>
            </a:r>
            <a:endParaRPr lang="en-US" dirty="0"/>
          </a:p>
        </p:txBody>
      </p:sp>
      <p:sp>
        <p:nvSpPr>
          <p:cNvPr id="3" name="Content Placeholder 2"/>
          <p:cNvSpPr>
            <a:spLocks noGrp="1"/>
          </p:cNvSpPr>
          <p:nvPr>
            <p:ph idx="1"/>
          </p:nvPr>
        </p:nvSpPr>
        <p:spPr/>
        <p:txBody>
          <a:bodyPr>
            <a:normAutofit lnSpcReduction="10000"/>
          </a:bodyPr>
          <a:lstStyle/>
          <a:p>
            <a:pPr eaLnBrk="1" hangingPunct="1">
              <a:lnSpc>
                <a:spcPct val="90000"/>
              </a:lnSpc>
              <a:defRPr/>
            </a:pPr>
            <a:r>
              <a:rPr lang="en-US" dirty="0" smtClean="0"/>
              <a:t>Process Evaluation:</a:t>
            </a:r>
          </a:p>
          <a:p>
            <a:pPr lvl="1" eaLnBrk="1" hangingPunct="1">
              <a:lnSpc>
                <a:spcPct val="90000"/>
              </a:lnSpc>
              <a:spcBef>
                <a:spcPct val="45000"/>
              </a:spcBef>
              <a:defRPr/>
            </a:pPr>
            <a:r>
              <a:rPr lang="en-US" dirty="0" smtClean="0"/>
              <a:t>Document the implementation process of the new model – including  challenges and successes, key elements of implementation, and lessons learned for adaptation/replication in other counties</a:t>
            </a:r>
          </a:p>
          <a:p>
            <a:pPr lvl="1" eaLnBrk="1" hangingPunct="1">
              <a:lnSpc>
                <a:spcPct val="90000"/>
              </a:lnSpc>
              <a:spcBef>
                <a:spcPct val="45000"/>
              </a:spcBef>
              <a:defRPr/>
            </a:pPr>
            <a:r>
              <a:rPr lang="en-US" dirty="0" smtClean="0"/>
              <a:t>Data will include focus groups with students, Field Instructors and key project staff, review of leadership team minutes, and review of partnered research project descriptions </a:t>
            </a:r>
          </a:p>
          <a:p>
            <a:pPr eaLnBrk="1" hangingPunct="1">
              <a:lnSpc>
                <a:spcPct val="90000"/>
              </a:lnSpc>
              <a:spcBef>
                <a:spcPct val="50000"/>
              </a:spcBef>
              <a:defRPr/>
            </a:pPr>
            <a:r>
              <a:rPr lang="en-US" dirty="0" smtClean="0"/>
              <a:t>Outcome Evaluation:</a:t>
            </a:r>
          </a:p>
          <a:p>
            <a:pPr lvl="1" eaLnBrk="1" hangingPunct="1">
              <a:lnSpc>
                <a:spcPct val="90000"/>
              </a:lnSpc>
              <a:spcBef>
                <a:spcPct val="50000"/>
              </a:spcBef>
              <a:defRPr/>
            </a:pPr>
            <a:r>
              <a:rPr lang="en-US" dirty="0" smtClean="0"/>
              <a:t>Assess the impact of the new model on outcomes related to curriculum development, partnership development and students’ preparation for practice-based research and ability to use research to inform program development. </a:t>
            </a:r>
          </a:p>
          <a:p>
            <a:pPr lvl="1" eaLnBrk="1" hangingPunct="1">
              <a:lnSpc>
                <a:spcPct val="90000"/>
              </a:lnSpc>
              <a:spcBef>
                <a:spcPct val="50000"/>
              </a:spcBef>
              <a:defRPr/>
            </a:pPr>
            <a:r>
              <a:rPr lang="en-US" dirty="0" smtClean="0"/>
              <a:t>Data will include satisfaction surveys, pre- and post-tests for trainings, and secondary student data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763000" cy="990600"/>
          </a:xfrm>
        </p:spPr>
        <p:txBody>
          <a:bodyPr wrap="square" numCol="1" anchorCtr="0" compatLnSpc="1">
            <a:prstTxWarp prst="textNoShape">
              <a:avLst/>
            </a:prstTxWarp>
          </a:bodyPr>
          <a:lstStyle/>
          <a:p>
            <a:pPr algn="ctr" eaLnBrk="1" hangingPunct="1">
              <a:defRPr/>
            </a:pPr>
            <a:r>
              <a:rPr lang="en-US" sz="3600" smtClean="0"/>
              <a:t>Overview: FII Partnered Research Project</a:t>
            </a:r>
          </a:p>
        </p:txBody>
      </p:sp>
      <p:sp>
        <p:nvSpPr>
          <p:cNvPr id="7171" name="Content Placeholder 2"/>
          <p:cNvSpPr>
            <a:spLocks noGrp="1"/>
          </p:cNvSpPr>
          <p:nvPr>
            <p:ph idx="1"/>
          </p:nvPr>
        </p:nvSpPr>
        <p:spPr>
          <a:xfrm>
            <a:off x="457200" y="1295400"/>
            <a:ext cx="8229600" cy="5334000"/>
          </a:xfrm>
        </p:spPr>
        <p:txBody>
          <a:bodyPr/>
          <a:lstStyle/>
          <a:p>
            <a:pPr eaLnBrk="1" hangingPunct="1">
              <a:lnSpc>
                <a:spcPct val="90000"/>
              </a:lnSpc>
              <a:spcBef>
                <a:spcPct val="50000"/>
              </a:spcBef>
            </a:pPr>
            <a:r>
              <a:rPr lang="en-US" sz="2800" smtClean="0"/>
              <a:t>This project augments the SJSU existing field instruction model of individual supervision</a:t>
            </a:r>
          </a:p>
          <a:p>
            <a:pPr eaLnBrk="1" hangingPunct="1">
              <a:lnSpc>
                <a:spcPct val="90000"/>
              </a:lnSpc>
              <a:spcBef>
                <a:spcPct val="50000"/>
              </a:spcBef>
            </a:pPr>
            <a:r>
              <a:rPr lang="en-US" sz="2800" smtClean="0"/>
              <a:t>Creates collaborative research teams comprised of IV-E students, Field Instructors, and university faculty in Santa Clara County intended to:</a:t>
            </a:r>
          </a:p>
          <a:p>
            <a:pPr lvl="1" eaLnBrk="1" hangingPunct="1">
              <a:lnSpc>
                <a:spcPct val="90000"/>
              </a:lnSpc>
              <a:spcBef>
                <a:spcPct val="50000"/>
              </a:spcBef>
            </a:pPr>
            <a:r>
              <a:rPr lang="en-US" sz="2400" i="1" smtClean="0"/>
              <a:t>Increase students’ capacity for practice-based research</a:t>
            </a:r>
            <a:r>
              <a:rPr lang="en-US" sz="2400" smtClean="0"/>
              <a:t> by providing students with training in applied research skills within a collaborative team environment </a:t>
            </a:r>
          </a:p>
          <a:p>
            <a:pPr lvl="1" eaLnBrk="1" hangingPunct="1">
              <a:lnSpc>
                <a:spcPct val="90000"/>
              </a:lnSpc>
              <a:spcBef>
                <a:spcPct val="50000"/>
              </a:spcBef>
            </a:pPr>
            <a:r>
              <a:rPr lang="en-US" sz="2400" i="1" smtClean="0"/>
              <a:t>Work on research questions defined as priorities by the county</a:t>
            </a:r>
            <a:r>
              <a:rPr lang="en-US" sz="2400" smtClean="0"/>
              <a:t> managers and representatives across units and provide timely results to priority questions with the intent of increasing evidence-based decisions for policy and practice</a:t>
            </a:r>
          </a:p>
          <a:p>
            <a:pPr eaLnBrk="1" hangingPunct="1">
              <a:lnSpc>
                <a:spcPct val="90000"/>
              </a:lnSpc>
              <a:buFont typeface="Arial" charset="0"/>
              <a:buNone/>
            </a:pPr>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990600"/>
          </a:xfrm>
        </p:spPr>
        <p:txBody>
          <a:bodyPr/>
          <a:lstStyle/>
          <a:p>
            <a:pPr algn="ctr" eaLnBrk="1" fontAlgn="auto" hangingPunct="1">
              <a:spcAft>
                <a:spcPts val="0"/>
              </a:spcAft>
              <a:defRPr/>
            </a:pPr>
            <a:r>
              <a:rPr lang="en-US" dirty="0" smtClean="0"/>
              <a:t>Rationale for Model Selection </a:t>
            </a:r>
            <a:endParaRPr lang="en-US" dirty="0"/>
          </a:p>
        </p:txBody>
      </p:sp>
      <p:sp>
        <p:nvSpPr>
          <p:cNvPr id="8195" name="Content Placeholder 2"/>
          <p:cNvSpPr>
            <a:spLocks noGrp="1"/>
          </p:cNvSpPr>
          <p:nvPr>
            <p:ph idx="1"/>
          </p:nvPr>
        </p:nvSpPr>
        <p:spPr>
          <a:xfrm>
            <a:off x="381000" y="1371600"/>
            <a:ext cx="8382000" cy="5334000"/>
          </a:xfrm>
        </p:spPr>
        <p:txBody>
          <a:bodyPr/>
          <a:lstStyle/>
          <a:p>
            <a:pPr lvl="1" eaLnBrk="1" hangingPunct="1">
              <a:lnSpc>
                <a:spcPct val="80000"/>
              </a:lnSpc>
            </a:pPr>
            <a:r>
              <a:rPr lang="en-US" sz="2600" i="1" smtClean="0"/>
              <a:t>Strengthen capacity for practice-based research and use of research to inform program development through: </a:t>
            </a:r>
          </a:p>
          <a:p>
            <a:pPr lvl="2" eaLnBrk="1" hangingPunct="1">
              <a:lnSpc>
                <a:spcPct val="80000"/>
              </a:lnSpc>
              <a:spcBef>
                <a:spcPct val="50000"/>
              </a:spcBef>
            </a:pPr>
            <a:r>
              <a:rPr lang="en-US" sz="2600" smtClean="0"/>
              <a:t>An individualized supervision model that includes increased support of students and FIs in the research project process</a:t>
            </a:r>
          </a:p>
          <a:p>
            <a:pPr lvl="1" eaLnBrk="1" hangingPunct="1">
              <a:lnSpc>
                <a:spcPct val="80000"/>
              </a:lnSpc>
              <a:spcBef>
                <a:spcPct val="50000"/>
              </a:spcBef>
            </a:pPr>
            <a:r>
              <a:rPr lang="en-US" sz="2600" i="1" smtClean="0"/>
              <a:t>Create sustainable partnerships:</a:t>
            </a:r>
            <a:endParaRPr lang="en-US" sz="2600" smtClean="0"/>
          </a:p>
          <a:p>
            <a:pPr lvl="2" eaLnBrk="1" hangingPunct="1">
              <a:lnSpc>
                <a:spcPct val="80000"/>
              </a:lnSpc>
              <a:spcBef>
                <a:spcPct val="50000"/>
              </a:spcBef>
            </a:pPr>
            <a:r>
              <a:rPr lang="en-US" sz="2600" smtClean="0"/>
              <a:t>Improved practice-based research training incorporating the involvement of FIs requires a clear and productive working partnership with county child welfare agencies. We plan to pilot our model in Santa Clara county, and develop processes and procedures for working collaboratively with agency personnel</a:t>
            </a:r>
          </a:p>
          <a:p>
            <a:pPr lvl="1" eaLnBrk="1" hangingPunct="1">
              <a:lnSpc>
                <a:spcPct val="80000"/>
              </a:lnSpc>
              <a:buFont typeface="Arial" charset="0"/>
              <a:buNone/>
            </a:pPr>
            <a:endParaRPr lang="en-US" sz="2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pPr algn="ctr" eaLnBrk="1" fontAlgn="auto" hangingPunct="1">
              <a:spcAft>
                <a:spcPts val="0"/>
              </a:spcAft>
              <a:defRPr/>
            </a:pPr>
            <a:r>
              <a:rPr lang="en-US" dirty="0" smtClean="0"/>
              <a:t>Project Partnership &amp; Development</a:t>
            </a:r>
            <a:endParaRPr lang="en-US" dirty="0"/>
          </a:p>
        </p:txBody>
      </p:sp>
      <p:sp>
        <p:nvSpPr>
          <p:cNvPr id="9219" name="Content Placeholder 2"/>
          <p:cNvSpPr>
            <a:spLocks noGrp="1"/>
          </p:cNvSpPr>
          <p:nvPr>
            <p:ph idx="1"/>
          </p:nvPr>
        </p:nvSpPr>
        <p:spPr/>
        <p:txBody>
          <a:bodyPr/>
          <a:lstStyle/>
          <a:p>
            <a:pPr eaLnBrk="1" hangingPunct="1">
              <a:lnSpc>
                <a:spcPct val="90000"/>
              </a:lnSpc>
            </a:pPr>
            <a:r>
              <a:rPr lang="en-US" sz="2800" i="1" smtClean="0"/>
              <a:t>Organizational partnerships</a:t>
            </a:r>
            <a:r>
              <a:rPr lang="en-US" sz="2800" smtClean="0"/>
              <a:t> between the SJSU School of Social Work and Santa Clara County’s Department of Family and Children’s Services</a:t>
            </a:r>
          </a:p>
          <a:p>
            <a:pPr eaLnBrk="1" hangingPunct="1">
              <a:lnSpc>
                <a:spcPct val="90000"/>
              </a:lnSpc>
              <a:spcBef>
                <a:spcPct val="50000"/>
              </a:spcBef>
            </a:pPr>
            <a:r>
              <a:rPr lang="en-US" sz="2800" i="1" smtClean="0"/>
              <a:t>Team partnerships</a:t>
            </a:r>
            <a:r>
              <a:rPr lang="en-US" sz="2800" smtClean="0"/>
              <a:t> between students, faculty, Field Instructors, and county representatives</a:t>
            </a:r>
          </a:p>
          <a:p>
            <a:pPr eaLnBrk="1" hangingPunct="1">
              <a:lnSpc>
                <a:spcPct val="90000"/>
              </a:lnSpc>
              <a:spcBef>
                <a:spcPct val="50000"/>
              </a:spcBef>
            </a:pPr>
            <a:r>
              <a:rPr lang="en-US" sz="2800" smtClean="0"/>
              <a:t>Collaborative research teams strengthen relational capacity of students and build on cross-systems relationships by “closing the gap” between student/FI, student/faculty, and FFL/faculty/DFCS researcher relationships</a:t>
            </a:r>
          </a:p>
          <a:p>
            <a:pPr eaLnBrk="1" hangingPunct="1">
              <a:lnSpc>
                <a:spcPct val="90000"/>
              </a:lnSpc>
            </a:pPr>
            <a:endParaRPr lang="en-US" sz="2800" smtClean="0"/>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algn="ctr" eaLnBrk="1" hangingPunct="1"/>
            <a:r>
              <a:rPr lang="en-US" sz="4800" smtClean="0"/>
              <a:t>Role of Field Instructors</a:t>
            </a:r>
          </a:p>
        </p:txBody>
      </p:sp>
      <p:sp>
        <p:nvSpPr>
          <p:cNvPr id="3" name="Content Placeholder 2"/>
          <p:cNvSpPr>
            <a:spLocks noGrp="1"/>
          </p:cNvSpPr>
          <p:nvPr>
            <p:ph idx="1"/>
          </p:nvPr>
        </p:nvSpPr>
        <p:spPr/>
        <p:txBody>
          <a:bodyPr/>
          <a:lstStyle/>
          <a:p>
            <a:pPr eaLnBrk="1" hangingPunct="1">
              <a:buFont typeface="Arial" charset="0"/>
              <a:buNone/>
            </a:pPr>
            <a:endParaRPr lang="en-US" sz="900" smtClean="0"/>
          </a:p>
          <a:p>
            <a:pPr marL="273050" lvl="1" indent="0" eaLnBrk="1" hangingPunct="1"/>
            <a:r>
              <a:rPr lang="en-US" sz="2800" smtClean="0"/>
              <a:t>Consultation: Initial planning for implementation, interpretation of results, and dissemination.</a:t>
            </a:r>
          </a:p>
          <a:p>
            <a:pPr marL="273050" lvl="1" indent="0" eaLnBrk="1" hangingPunct="1">
              <a:buFont typeface="Arial" charset="0"/>
              <a:buNone/>
            </a:pPr>
            <a:endParaRPr lang="en-US" sz="800" smtClean="0"/>
          </a:p>
          <a:p>
            <a:pPr marL="273050" lvl="1" indent="0" eaLnBrk="1" hangingPunct="1"/>
            <a:r>
              <a:rPr lang="en-US" sz="2800" smtClean="0"/>
              <a:t>Co-learner: Participant in roundtables and other capacity building activities.</a:t>
            </a:r>
          </a:p>
          <a:p>
            <a:pPr marL="273050" lvl="1" indent="0" eaLnBrk="1" hangingPunct="1">
              <a:buFont typeface="Arial" charset="0"/>
              <a:buNone/>
            </a:pPr>
            <a:endParaRPr lang="en-US" sz="800" smtClean="0"/>
          </a:p>
          <a:p>
            <a:pPr marL="273050" lvl="1" indent="0" eaLnBrk="1" hangingPunct="1"/>
            <a:r>
              <a:rPr lang="en-US" sz="2800" smtClean="0"/>
              <a:t>Collaborative Instruction: Partner in supervising students, with access to faculty support as needed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pPr algn="ctr" eaLnBrk="1" fontAlgn="auto" hangingPunct="1">
              <a:spcAft>
                <a:spcPts val="0"/>
              </a:spcAft>
              <a:defRPr/>
            </a:pPr>
            <a:r>
              <a:rPr lang="en-US" dirty="0" smtClean="0"/>
              <a:t>Core Activities </a:t>
            </a:r>
            <a:endParaRPr lang="en-US" dirty="0"/>
          </a:p>
        </p:txBody>
      </p:sp>
      <p:sp>
        <p:nvSpPr>
          <p:cNvPr id="10243" name="Content Placeholder 2"/>
          <p:cNvSpPr>
            <a:spLocks noGrp="1"/>
          </p:cNvSpPr>
          <p:nvPr>
            <p:ph idx="1"/>
          </p:nvPr>
        </p:nvSpPr>
        <p:spPr>
          <a:xfrm>
            <a:off x="457200" y="1600200"/>
            <a:ext cx="8229600" cy="5105400"/>
          </a:xfrm>
        </p:spPr>
        <p:txBody>
          <a:bodyPr/>
          <a:lstStyle/>
          <a:p>
            <a:pPr eaLnBrk="1" hangingPunct="1">
              <a:spcBef>
                <a:spcPct val="50000"/>
              </a:spcBef>
            </a:pPr>
            <a:r>
              <a:rPr lang="en-US" sz="2800" smtClean="0"/>
              <a:t>Formation of collaborative research teams</a:t>
            </a:r>
          </a:p>
          <a:p>
            <a:pPr eaLnBrk="1" hangingPunct="1">
              <a:spcBef>
                <a:spcPct val="50000"/>
              </a:spcBef>
            </a:pPr>
            <a:r>
              <a:rPr lang="en-US" sz="2800" smtClean="0"/>
              <a:t>Implementation of partnered research projects</a:t>
            </a:r>
          </a:p>
          <a:p>
            <a:pPr eaLnBrk="1" hangingPunct="1">
              <a:spcBef>
                <a:spcPct val="50000"/>
              </a:spcBef>
            </a:pPr>
            <a:r>
              <a:rPr lang="en-US" sz="2800" smtClean="0"/>
              <a:t>Provide orientation/supervision training for FIs related to supporting/participating in collaborative practice-based research projects</a:t>
            </a:r>
          </a:p>
          <a:p>
            <a:pPr eaLnBrk="1" hangingPunct="1">
              <a:spcBef>
                <a:spcPct val="50000"/>
              </a:spcBef>
            </a:pPr>
            <a:r>
              <a:rPr lang="en-US" sz="2800" smtClean="0"/>
              <a:t>Provide special seminar/training for students about using CWS/CMS data for research and evaluation</a:t>
            </a:r>
          </a:p>
          <a:p>
            <a:pPr eaLnBrk="1" hangingPunct="1">
              <a:buFont typeface="Arial" charset="0"/>
              <a:buNone/>
            </a:pPr>
            <a:endParaRPr lang="en-US" sz="28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pPr algn="ctr" eaLnBrk="1" fontAlgn="auto" hangingPunct="1">
              <a:spcAft>
                <a:spcPts val="0"/>
              </a:spcAft>
              <a:defRPr/>
            </a:pPr>
            <a:r>
              <a:rPr lang="en-US" dirty="0" smtClean="0"/>
              <a:t>Core Activities </a:t>
            </a:r>
            <a:endParaRPr lang="en-US" dirty="0"/>
          </a:p>
        </p:txBody>
      </p:sp>
      <p:sp>
        <p:nvSpPr>
          <p:cNvPr id="3" name="Content Placeholder 2"/>
          <p:cNvSpPr>
            <a:spLocks noGrp="1"/>
          </p:cNvSpPr>
          <p:nvPr>
            <p:ph idx="1"/>
          </p:nvPr>
        </p:nvSpPr>
        <p:spPr>
          <a:xfrm>
            <a:off x="457200" y="1371600"/>
            <a:ext cx="8305800" cy="5257800"/>
          </a:xfrm>
        </p:spPr>
        <p:txBody>
          <a:bodyPr>
            <a:normAutofit lnSpcReduction="10000"/>
          </a:bodyPr>
          <a:lstStyle/>
          <a:p>
            <a:pPr eaLnBrk="1" hangingPunct="1">
              <a:defRPr/>
            </a:pPr>
            <a:r>
              <a:rPr lang="en-US" sz="2600" dirty="0" smtClean="0"/>
              <a:t>Round-table presentations/discussions showcasing current research projects</a:t>
            </a:r>
          </a:p>
          <a:p>
            <a:pPr marL="0" indent="0" eaLnBrk="1" hangingPunct="1">
              <a:buFont typeface="Arial" charset="0"/>
              <a:buNone/>
              <a:defRPr/>
            </a:pPr>
            <a:endParaRPr lang="en-US" sz="800" dirty="0"/>
          </a:p>
          <a:p>
            <a:pPr eaLnBrk="1" hangingPunct="1">
              <a:defRPr/>
            </a:pPr>
            <a:r>
              <a:rPr lang="en-US" sz="2600" dirty="0" smtClean="0"/>
              <a:t>Introduce the model to County Intern Coordinators in other counties and identify benefits and barriers to extending the model </a:t>
            </a:r>
          </a:p>
          <a:p>
            <a:pPr marL="0" indent="0" eaLnBrk="1" hangingPunct="1">
              <a:buFont typeface="Arial" charset="0"/>
              <a:buNone/>
              <a:defRPr/>
            </a:pPr>
            <a:endParaRPr lang="en-US" sz="800" dirty="0" smtClean="0"/>
          </a:p>
          <a:p>
            <a:pPr eaLnBrk="1" hangingPunct="1">
              <a:defRPr/>
            </a:pPr>
            <a:r>
              <a:rPr lang="en-US" sz="2600" dirty="0" smtClean="0"/>
              <a:t>Final showcase of research projects completed by students with engagement from a wide cross-section of stakeholders from SJSU, the County, and community</a:t>
            </a:r>
          </a:p>
          <a:p>
            <a:pPr marL="0" indent="0" eaLnBrk="1" hangingPunct="1">
              <a:buFont typeface="Arial" charset="0"/>
              <a:buNone/>
              <a:defRPr/>
            </a:pPr>
            <a:endParaRPr lang="en-US" sz="900" dirty="0" smtClean="0"/>
          </a:p>
          <a:p>
            <a:pPr eaLnBrk="1" hangingPunct="1">
              <a:defRPr/>
            </a:pPr>
            <a:r>
              <a:rPr lang="en-US" sz="2600" dirty="0" smtClean="0"/>
              <a:t>Development of final report/Executive Summary of research to be presented by student team members to key county stakeholders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75" y="457200"/>
            <a:ext cx="8229600" cy="990600"/>
          </a:xfrm>
        </p:spPr>
        <p:txBody>
          <a:bodyPr/>
          <a:lstStyle/>
          <a:p>
            <a:pPr algn="ctr" eaLnBrk="1" fontAlgn="auto" hangingPunct="1">
              <a:spcAft>
                <a:spcPts val="0"/>
              </a:spcAft>
              <a:defRPr/>
            </a:pPr>
            <a:r>
              <a:rPr lang="en-US" dirty="0" smtClean="0"/>
              <a:t>Core Activities </a:t>
            </a:r>
            <a:endParaRPr lang="en-US" dirty="0"/>
          </a:p>
        </p:txBody>
      </p:sp>
      <p:sp>
        <p:nvSpPr>
          <p:cNvPr id="5" name="Rectangle 4"/>
          <p:cNvSpPr/>
          <p:nvPr/>
        </p:nvSpPr>
        <p:spPr>
          <a:xfrm>
            <a:off x="304800" y="1600200"/>
            <a:ext cx="8610600" cy="5108575"/>
          </a:xfrm>
          <a:prstGeom prst="rect">
            <a:avLst/>
          </a:prstGeom>
        </p:spPr>
        <p:txBody>
          <a:bodyPr>
            <a:spAutoFit/>
          </a:bodyPr>
          <a:lstStyle/>
          <a:p>
            <a:pPr marL="285750" indent="-285750" fontAlgn="t">
              <a:buFont typeface="Arial" charset="0"/>
              <a:buNone/>
              <a:defRPr/>
            </a:pPr>
            <a:r>
              <a:rPr lang="en-US" sz="2600" dirty="0"/>
              <a:t>Development of Resource Materials/Protocols:</a:t>
            </a:r>
          </a:p>
          <a:p>
            <a:pPr marL="285750" indent="-285750" fontAlgn="t">
              <a:buFont typeface="Arial" charset="0"/>
              <a:buNone/>
              <a:defRPr/>
            </a:pPr>
            <a:endParaRPr lang="en-US" sz="800" dirty="0"/>
          </a:p>
          <a:p>
            <a:pPr marL="742950" lvl="1" indent="-285750" fontAlgn="t">
              <a:buFont typeface="Arial" charset="0"/>
              <a:buChar char="•"/>
              <a:defRPr/>
            </a:pPr>
            <a:r>
              <a:rPr lang="en-US" sz="2600" dirty="0"/>
              <a:t>Written seminar module for teaching students about CWS/CMS data (adapted from </a:t>
            </a:r>
            <a:r>
              <a:rPr lang="en-US" sz="2600" dirty="0" err="1"/>
              <a:t>CalSWEC</a:t>
            </a:r>
            <a:r>
              <a:rPr lang="en-US" sz="2600" dirty="0"/>
              <a:t> materials)</a:t>
            </a:r>
          </a:p>
          <a:p>
            <a:pPr lvl="1" fontAlgn="t">
              <a:defRPr/>
            </a:pPr>
            <a:endParaRPr lang="en-US" sz="800" dirty="0"/>
          </a:p>
          <a:p>
            <a:pPr marL="742950" lvl="1" indent="-285750" fontAlgn="t">
              <a:buFont typeface="Arial" charset="0"/>
              <a:buChar char="•"/>
              <a:defRPr/>
            </a:pPr>
            <a:r>
              <a:rPr lang="en-US" sz="2600" dirty="0"/>
              <a:t>Tip sheet for FI's for supervision/participation in research projects</a:t>
            </a:r>
          </a:p>
          <a:p>
            <a:pPr lvl="1" fontAlgn="t">
              <a:defRPr/>
            </a:pPr>
            <a:endParaRPr lang="en-US" sz="800" dirty="0"/>
          </a:p>
          <a:p>
            <a:pPr marL="742950" lvl="1" indent="-285750" fontAlgn="t">
              <a:buFont typeface="Arial" charset="0"/>
              <a:buChar char="•"/>
              <a:defRPr/>
            </a:pPr>
            <a:r>
              <a:rPr lang="en-US" sz="2600" dirty="0"/>
              <a:t>Written description of FI consultation role</a:t>
            </a:r>
          </a:p>
          <a:p>
            <a:pPr lvl="1" fontAlgn="t">
              <a:defRPr/>
            </a:pPr>
            <a:endParaRPr lang="en-US" sz="800" dirty="0"/>
          </a:p>
          <a:p>
            <a:pPr marL="742950" lvl="1" indent="-285750" fontAlgn="t">
              <a:buFont typeface="Arial" charset="0"/>
              <a:buChar char="•"/>
              <a:defRPr/>
            </a:pPr>
            <a:r>
              <a:rPr lang="en-US" sz="2600" dirty="0"/>
              <a:t>Descriptions of partnered research projects</a:t>
            </a:r>
          </a:p>
          <a:p>
            <a:pPr lvl="1" fontAlgn="t">
              <a:defRPr/>
            </a:pPr>
            <a:endParaRPr lang="en-US" sz="800" dirty="0"/>
          </a:p>
          <a:p>
            <a:pPr marL="742950" lvl="1" indent="-285750" fontAlgn="t">
              <a:buFont typeface="Arial" charset="0"/>
              <a:buChar char="•"/>
              <a:defRPr/>
            </a:pPr>
            <a:r>
              <a:rPr lang="en-US" sz="2600" dirty="0"/>
              <a:t>Summary of "lessons learned" from project</a:t>
            </a:r>
          </a:p>
          <a:p>
            <a:pPr lvl="1" fontAlgn="t">
              <a:defRPr/>
            </a:pPr>
            <a:endParaRPr lang="en-US" sz="800" dirty="0"/>
          </a:p>
          <a:p>
            <a:pPr marL="742950" lvl="1" indent="-285750" fontAlgn="t">
              <a:buFont typeface="Arial" charset="0"/>
              <a:buChar char="•"/>
              <a:defRPr/>
            </a:pPr>
            <a:r>
              <a:rPr lang="en-US" sz="2600" dirty="0"/>
              <a:t>Executive summary of practice-based partnered research projects</a:t>
            </a:r>
            <a:endParaRPr lang="en-US" dirty="0"/>
          </a:p>
          <a:p>
            <a:pPr marL="285750" indent="-285750" fontAlgn="t">
              <a:defRPr/>
            </a:pP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pPr algn="ctr" eaLnBrk="1" fontAlgn="auto" hangingPunct="1">
              <a:spcAft>
                <a:spcPts val="0"/>
              </a:spcAft>
              <a:defRPr/>
            </a:pPr>
            <a:r>
              <a:rPr lang="en-US" dirty="0" smtClean="0"/>
              <a:t>Staffing &amp; Program Set-Up</a:t>
            </a:r>
            <a:endParaRPr lang="en-US" dirty="0"/>
          </a:p>
        </p:txBody>
      </p:sp>
      <p:sp>
        <p:nvSpPr>
          <p:cNvPr id="14339" name="Content Placeholder 2"/>
          <p:cNvSpPr>
            <a:spLocks noGrp="1"/>
          </p:cNvSpPr>
          <p:nvPr>
            <p:ph idx="1"/>
          </p:nvPr>
        </p:nvSpPr>
        <p:spPr>
          <a:xfrm>
            <a:off x="457200" y="1447800"/>
            <a:ext cx="8382000" cy="5181600"/>
          </a:xfrm>
        </p:spPr>
        <p:txBody>
          <a:bodyPr/>
          <a:lstStyle/>
          <a:p>
            <a:pPr eaLnBrk="1" hangingPunct="1">
              <a:lnSpc>
                <a:spcPct val="90000"/>
              </a:lnSpc>
            </a:pPr>
            <a:r>
              <a:rPr lang="en-US" sz="2100" smtClean="0"/>
              <a:t>Dr. Laurie Drabble and Dr. Amy D’Andrade: </a:t>
            </a:r>
          </a:p>
          <a:p>
            <a:pPr lvl="1" eaLnBrk="1" hangingPunct="1">
              <a:lnSpc>
                <a:spcPct val="90000"/>
              </a:lnSpc>
            </a:pPr>
            <a:r>
              <a:rPr lang="en-US" sz="1900" smtClean="0"/>
              <a:t>Coordinate Initiative activities with IV-E Project Coordinator and County Intern Coordinator. </a:t>
            </a:r>
          </a:p>
          <a:p>
            <a:pPr eaLnBrk="1" hangingPunct="1">
              <a:lnSpc>
                <a:spcPct val="90000"/>
              </a:lnSpc>
            </a:pPr>
            <a:r>
              <a:rPr lang="en-US" sz="2100" smtClean="0"/>
              <a:t>Dr. Kathy Lemon Osterling: </a:t>
            </a:r>
          </a:p>
          <a:p>
            <a:pPr lvl="1" eaLnBrk="1" hangingPunct="1">
              <a:lnSpc>
                <a:spcPct val="90000"/>
              </a:lnSpc>
            </a:pPr>
            <a:r>
              <a:rPr lang="en-US" sz="1900" smtClean="0"/>
              <a:t>Curriculum development, </a:t>
            </a:r>
          </a:p>
          <a:p>
            <a:pPr lvl="1" eaLnBrk="1" hangingPunct="1">
              <a:lnSpc>
                <a:spcPct val="90000"/>
              </a:lnSpc>
            </a:pPr>
            <a:r>
              <a:rPr lang="en-US" sz="1900" smtClean="0"/>
              <a:t>Coordinating special workshops for students and Field Instructors, </a:t>
            </a:r>
          </a:p>
          <a:p>
            <a:pPr lvl="1" eaLnBrk="1" hangingPunct="1">
              <a:lnSpc>
                <a:spcPct val="90000"/>
              </a:lnSpc>
            </a:pPr>
            <a:r>
              <a:rPr lang="en-US" sz="1900" smtClean="0"/>
              <a:t>Written resource materials development, </a:t>
            </a:r>
          </a:p>
          <a:p>
            <a:pPr lvl="1" eaLnBrk="1" hangingPunct="1">
              <a:lnSpc>
                <a:spcPct val="90000"/>
              </a:lnSpc>
            </a:pPr>
            <a:r>
              <a:rPr lang="en-US" sz="1900" smtClean="0"/>
              <a:t>Coordination of the evaluation, </a:t>
            </a:r>
          </a:p>
          <a:p>
            <a:pPr lvl="1" eaLnBrk="1" hangingPunct="1">
              <a:lnSpc>
                <a:spcPct val="90000"/>
              </a:lnSpc>
            </a:pPr>
            <a:r>
              <a:rPr lang="en-US" sz="1900" smtClean="0"/>
              <a:t>Coordination of the initial orientation of Field Instructors.</a:t>
            </a:r>
          </a:p>
          <a:p>
            <a:pPr eaLnBrk="1" hangingPunct="1">
              <a:lnSpc>
                <a:spcPct val="90000"/>
              </a:lnSpc>
            </a:pPr>
            <a:r>
              <a:rPr lang="en-US" sz="2100" smtClean="0"/>
              <a:t>All </a:t>
            </a:r>
          </a:p>
          <a:p>
            <a:pPr lvl="1" eaLnBrk="1" hangingPunct="1">
              <a:lnSpc>
                <a:spcPct val="90000"/>
              </a:lnSpc>
            </a:pPr>
            <a:r>
              <a:rPr lang="en-US" sz="1900" smtClean="0"/>
              <a:t>Provide leadership for at least one partnered research project,</a:t>
            </a:r>
          </a:p>
          <a:p>
            <a:pPr lvl="1" eaLnBrk="1" hangingPunct="1">
              <a:lnSpc>
                <a:spcPct val="90000"/>
              </a:lnSpc>
            </a:pPr>
            <a:r>
              <a:rPr lang="en-US" sz="1900" smtClean="0"/>
              <a:t>Present roundtable sessions, </a:t>
            </a:r>
          </a:p>
          <a:p>
            <a:pPr lvl="1" eaLnBrk="1" hangingPunct="1">
              <a:lnSpc>
                <a:spcPct val="90000"/>
              </a:lnSpc>
            </a:pPr>
            <a:r>
              <a:rPr lang="en-US" sz="1900" smtClean="0"/>
              <a:t>Develop partnered research project descriptions,</a:t>
            </a:r>
          </a:p>
          <a:p>
            <a:pPr lvl="1" eaLnBrk="1" hangingPunct="1">
              <a:lnSpc>
                <a:spcPct val="90000"/>
              </a:lnSpc>
            </a:pPr>
            <a:r>
              <a:rPr lang="en-US" sz="1900" smtClean="0"/>
              <a:t>Participate in evaluation activities and evaluation findings document</a:t>
            </a:r>
          </a:p>
          <a:p>
            <a:pPr lvl="1" eaLnBrk="1" hangingPunct="1">
              <a:lnSpc>
                <a:spcPct val="90000"/>
              </a:lnSpc>
            </a:pPr>
            <a:r>
              <a:rPr lang="en-US" sz="1900" smtClean="0"/>
              <a:t>Contribute to the final Executive Summary</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Clarity</Template>
  <TotalTime>264</TotalTime>
  <Words>846</Words>
  <Application>Microsoft Office PowerPoint</Application>
  <PresentationFormat>On-screen Show (4:3)</PresentationFormat>
  <Paragraphs>92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Clarity</vt:lpstr>
      <vt:lpstr>San Jose State University  School of Social Work  Field instruction initiative Partnered Research Project </vt:lpstr>
      <vt:lpstr>Overview: FII Partnered Research Project</vt:lpstr>
      <vt:lpstr>Rationale for Model Selection </vt:lpstr>
      <vt:lpstr>Project Partnership &amp; Development</vt:lpstr>
      <vt:lpstr>Role of Field Instructors</vt:lpstr>
      <vt:lpstr>Core Activities </vt:lpstr>
      <vt:lpstr>Core Activities </vt:lpstr>
      <vt:lpstr>Core Activities </vt:lpstr>
      <vt:lpstr>Staffing &amp; Program Set-Up</vt:lpstr>
      <vt:lpstr>Examples of Partnered Research Project Topics</vt:lpstr>
      <vt:lpstr>Timeline</vt:lpstr>
      <vt:lpstr>Evaluation Plan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Kathy LemonOsterling</dc:creator>
  <cp:lastModifiedBy>Jenny Ventura</cp:lastModifiedBy>
  <cp:revision>76</cp:revision>
  <dcterms:created xsi:type="dcterms:W3CDTF">2011-09-19T20:41:10Z</dcterms:created>
  <dcterms:modified xsi:type="dcterms:W3CDTF">2011-10-10T16:08:11Z</dcterms:modified>
</cp:coreProperties>
</file>