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4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5198FD-95A2-492A-9C18-CE85FBA7D151}" type="datetimeFigureOut">
              <a:rPr lang="en-US" smtClean="0"/>
              <a:t>7/18/2013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E8A2B-A43B-432E-9A4E-A46EAFA45BD2}" type="slidenum">
              <a:rPr lang="en-US" smtClean="0"/>
              <a:t>‹#›</a:t>
            </a:fld>
            <a:endParaRPr lang="en-US"/>
          </a:p>
        </p:txBody>
      </p:sp>
    </p:spTree>
    <p:extLst>
      <p:ext uri="{BB962C8B-B14F-4D97-AF65-F5344CB8AC3E}">
        <p14:creationId xmlns:p14="http://schemas.microsoft.com/office/powerpoint/2010/main" val="21299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18135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AE95A3-7610-4B92-BC0C-18E28551C50D}"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Clr>
                <a:srgbClr val="D14F2A"/>
              </a:buClr>
              <a:buSzPct val="100000"/>
            </a:pPr>
            <a:r>
              <a:rPr lang="en-US" sz="2000" dirty="0">
                <a:solidFill>
                  <a:schemeClr val="accent1"/>
                </a:solidFill>
              </a:rPr>
              <a:t>It was perceived that there is a lack of consistency in addressing the CALSWEC competencies field instruction provided to our CALSWEC students.</a:t>
            </a:r>
          </a:p>
          <a:p>
            <a:pPr lvl="2">
              <a:buClr>
                <a:srgbClr val="D14F2A"/>
              </a:buClr>
            </a:pPr>
            <a:r>
              <a:rPr lang="en-US" sz="1800" dirty="0">
                <a:solidFill>
                  <a:schemeClr val="tx1">
                    <a:lumMod val="65000"/>
                    <a:lumOff val="35000"/>
                  </a:schemeClr>
                </a:solidFill>
              </a:rPr>
              <a:t>Field Instruction was only focused on case supervision</a:t>
            </a:r>
          </a:p>
          <a:p>
            <a:pPr lvl="2">
              <a:buClr>
                <a:srgbClr val="D14F2A"/>
              </a:buClr>
            </a:pPr>
            <a:r>
              <a:rPr lang="en-US" sz="1800" dirty="0">
                <a:solidFill>
                  <a:schemeClr val="accent3"/>
                </a:solidFill>
              </a:rPr>
              <a:t>DCFS field instructors (FI) are not given release time to supervisor students so the amount of time the FI can spend in field instructing the student is limited to 1 hour per week</a:t>
            </a:r>
          </a:p>
          <a:p>
            <a:pPr lvl="2">
              <a:buClr>
                <a:srgbClr val="D14F2A"/>
              </a:buClr>
            </a:pPr>
            <a:r>
              <a:rPr lang="en-US" sz="1800" dirty="0">
                <a:solidFill>
                  <a:schemeClr val="tx1">
                    <a:lumMod val="65000"/>
                    <a:lumOff val="35000"/>
                  </a:schemeClr>
                </a:solidFill>
              </a:rPr>
              <a:t>CALSWEC students stated they did not feel connected to the CALSWEC program through their MSW program experience</a:t>
            </a:r>
          </a:p>
          <a:p>
            <a:pPr lvl="2">
              <a:buClr>
                <a:srgbClr val="D14F2A"/>
              </a:buClr>
            </a:pPr>
            <a:r>
              <a:rPr lang="en-US" sz="1800" dirty="0">
                <a:solidFill>
                  <a:schemeClr val="accent3"/>
                </a:solidFill>
              </a:rPr>
              <a:t>CALSWEC students did not feel that they had sufficient time to interact with other CALSWEC students in the program</a:t>
            </a:r>
          </a:p>
          <a:p>
            <a:pPr lvl="2">
              <a:buClr>
                <a:srgbClr val="D14F2A"/>
              </a:buClr>
            </a:pPr>
            <a:r>
              <a:rPr lang="en-US" sz="1800" dirty="0">
                <a:solidFill>
                  <a:schemeClr val="tx1">
                    <a:lumMod val="65000"/>
                    <a:lumOff val="35000"/>
                  </a:schemeClr>
                </a:solidFill>
              </a:rPr>
              <a:t>USC CALSWEC field faculty wanted to establish a stronger working relationship including providing additional support and better collaboration with CALSWEC field instructors (foundation/concentration year)</a:t>
            </a:r>
          </a:p>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881156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Clr>
                <a:srgbClr val="FC8004"/>
              </a:buClr>
              <a:buFont typeface="Wingdings" charset="2"/>
              <a:buChar char="ü"/>
            </a:pPr>
            <a:r>
              <a:rPr lang="en-US" sz="2600" dirty="0">
                <a:solidFill>
                  <a:schemeClr val="accent1"/>
                </a:solidFill>
              </a:rPr>
              <a:t>We believe through the development of a group field instruction model and the development of curricula that incorporate both the EPAS standards and the CALSWEC competencies we could enhance the learning experience to help students better integrate theory and practice in child welfare. </a:t>
            </a:r>
          </a:p>
          <a:p>
            <a:pPr lvl="1">
              <a:buClr>
                <a:srgbClr val="FC8004"/>
              </a:buClr>
              <a:buFont typeface="Wingdings" charset="2"/>
              <a:buChar char="ü"/>
            </a:pPr>
            <a:r>
              <a:rPr lang="en-US" sz="2600" dirty="0"/>
              <a:t>These seminars will provide the students with an opportunity to interact in a small group setting with the same group members and instructors throughout the MSW program, creating a strong support network. 3. In working with CALSWEC field instructions in the development of the circular collaboration with and support to these field instructors will be enhanced. </a:t>
            </a:r>
          </a:p>
          <a:p>
            <a:pPr lvl="1">
              <a:buClr>
                <a:srgbClr val="FC8004"/>
              </a:buClr>
              <a:buFont typeface="Wingdings" charset="2"/>
              <a:buChar char="ü"/>
            </a:pPr>
            <a:r>
              <a:rPr lang="en-US" sz="2600" dirty="0">
                <a:solidFill>
                  <a:schemeClr val="accent1"/>
                </a:solidFill>
              </a:rPr>
              <a:t>Increased interactions with USC CALSWEC field faculty will strengthen connections with the students. </a:t>
            </a:r>
          </a:p>
          <a:p>
            <a:pPr lvl="1">
              <a:buClr>
                <a:srgbClr val="FC8004"/>
              </a:buClr>
              <a:buFont typeface="Wingdings" charset="2"/>
              <a:buChar char="ü"/>
            </a:pPr>
            <a:r>
              <a:rPr lang="en-US" sz="2600" dirty="0"/>
              <a:t>These seminars will provide opportunity for the students to integrate their practice in the field placement with the EPAS standards and CALSWEC competencies. </a:t>
            </a:r>
          </a:p>
          <a:p>
            <a:pPr lvl="1">
              <a:buClr>
                <a:srgbClr val="FC8004"/>
              </a:buClr>
              <a:buFont typeface="Wingdings" charset="2"/>
              <a:buChar char="ü"/>
            </a:pPr>
            <a:r>
              <a:rPr lang="en-US" sz="2600" dirty="0">
                <a:solidFill>
                  <a:schemeClr val="accent1"/>
                </a:solidFill>
              </a:rPr>
              <a:t>These seminars will allow students to learn and practice skills in a group supportive group setting; providing rich professional coaching opportunities.</a:t>
            </a:r>
          </a:p>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Clr>
                <a:srgbClr val="FC8004"/>
              </a:buClr>
              <a:buFont typeface="Wingdings" charset="2"/>
              <a:buChar char="ü"/>
            </a:pPr>
            <a:r>
              <a:rPr lang="en-US" dirty="0" smtClean="0"/>
              <a:t>It reinforces students’ commitment to the CALSWEC mission, and centralizes the importance of CALSWEC in the MSW program. </a:t>
            </a:r>
          </a:p>
          <a:p>
            <a:pPr lvl="1">
              <a:buClr>
                <a:srgbClr val="FC8004"/>
              </a:buClr>
              <a:buFont typeface="Wingdings" charset="2"/>
              <a:buChar char="ü"/>
            </a:pPr>
            <a:r>
              <a:rPr lang="en-US" dirty="0" smtClean="0">
                <a:solidFill>
                  <a:schemeClr val="accent1"/>
                </a:solidFill>
              </a:rPr>
              <a:t>Student learning will be enhanced through the integration of community providers and consumers as guest lecturers in the classroom. </a:t>
            </a:r>
          </a:p>
          <a:p>
            <a:pPr lvl="1">
              <a:buClr>
                <a:srgbClr val="FC8004"/>
              </a:buClr>
              <a:buFont typeface="Wingdings" charset="2"/>
              <a:buChar char="ü"/>
            </a:pPr>
            <a:r>
              <a:rPr lang="en-US" dirty="0" smtClean="0"/>
              <a:t>The use of multi media presentations greatly enhances student learning. </a:t>
            </a:r>
          </a:p>
          <a:p>
            <a:pPr lvl="1">
              <a:buClr>
                <a:srgbClr val="FC8004"/>
              </a:buClr>
              <a:buFont typeface="Wingdings" charset="2"/>
              <a:buChar char="ü"/>
            </a:pPr>
            <a:r>
              <a:rPr lang="en-US" dirty="0" smtClean="0">
                <a:solidFill>
                  <a:schemeClr val="accent1"/>
                </a:solidFill>
              </a:rPr>
              <a:t>It is important to educate field instructors regarding the group seminar content, in order for them to integrate this content and allow students to complete seminar assignments in the field placement. </a:t>
            </a:r>
          </a:p>
          <a:p>
            <a:pPr lvl="1">
              <a:buClr>
                <a:srgbClr val="FC8004"/>
              </a:buClr>
              <a:buFont typeface="Wingdings" charset="2"/>
              <a:buChar char="ü"/>
            </a:pPr>
            <a:r>
              <a:rPr lang="en-US" dirty="0" smtClean="0"/>
              <a:t>It is a critical component to the student’s learning that the seminar instructors act as mentors and role models and have extensive backgrounds in child welfare. </a:t>
            </a:r>
          </a:p>
          <a:p>
            <a:pPr lvl="1">
              <a:buClr>
                <a:srgbClr val="FC8004"/>
              </a:buClr>
              <a:buFont typeface="Wingdings" charset="2"/>
              <a:buChar char="ü"/>
            </a:pPr>
            <a:r>
              <a:rPr lang="en-US" dirty="0" smtClean="0">
                <a:solidFill>
                  <a:schemeClr val="accent1"/>
                </a:solidFill>
              </a:rPr>
              <a:t>The seminar instructor’s participation in the process exercises models the ability to risk in the classroom and enhances student learning. </a:t>
            </a:r>
          </a:p>
          <a:p>
            <a:pPr lvl="1">
              <a:buClr>
                <a:srgbClr val="FC8004"/>
              </a:buClr>
              <a:buFont typeface="Wingdings" charset="2"/>
              <a:buChar char="ü"/>
            </a:pPr>
            <a:r>
              <a:rPr lang="en-US" dirty="0" smtClean="0"/>
              <a:t>High ratio of number of instructors to students allows for rich coaching opportunities in learning new skills.  </a:t>
            </a:r>
          </a:p>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7557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Clr>
                <a:srgbClr val="FC8004"/>
              </a:buClr>
              <a:buFont typeface="Wingdings" charset="2"/>
              <a:buChar char="ü"/>
            </a:pPr>
            <a:r>
              <a:rPr lang="en-US" sz="2600" dirty="0">
                <a:solidFill>
                  <a:schemeClr val="accent1"/>
                </a:solidFill>
              </a:rPr>
              <a:t>This project developed two integrated seminars; one delivered to foundation year students and one to concentration year students</a:t>
            </a:r>
          </a:p>
          <a:p>
            <a:pPr lvl="1">
              <a:buClr>
                <a:srgbClr val="FC8004"/>
              </a:buClr>
              <a:buFont typeface="Wingdings" charset="2"/>
              <a:buChar char="ü"/>
            </a:pPr>
            <a:r>
              <a:rPr lang="en-US" sz="2600" dirty="0"/>
              <a:t>All CALSWEC Field Instructors were introduced to the curriculum by the CALSWEC field faculty and gave input into its development. </a:t>
            </a:r>
          </a:p>
          <a:p>
            <a:pPr lvl="1">
              <a:buClr>
                <a:srgbClr val="FC8004"/>
              </a:buClr>
              <a:buFont typeface="Wingdings" charset="2"/>
              <a:buChar char="ü"/>
            </a:pPr>
            <a:r>
              <a:rPr lang="en-US" sz="2600" dirty="0">
                <a:solidFill>
                  <a:schemeClr val="accent1"/>
                </a:solidFill>
              </a:rPr>
              <a:t>Field Instructors agreed to facilitate students completing group seminar assignments in their field placements. </a:t>
            </a:r>
          </a:p>
          <a:p>
            <a:pPr lvl="1">
              <a:buClr>
                <a:srgbClr val="FC8004"/>
              </a:buClr>
              <a:buFont typeface="Wingdings" charset="2"/>
              <a:buChar char="ü"/>
            </a:pPr>
            <a:r>
              <a:rPr lang="en-US" sz="2600" dirty="0"/>
              <a:t>Field Instructors trainings/meetings were facilitated by CALSWEC field faculty four times a semester. All concentration year students were placed in two DCFS student field unit (pilot project initiated by DCFS in response to USC’s FII). Four foundation year students were placed in a pilot student field unit in a community based child welfare agency.  </a:t>
            </a:r>
          </a:p>
          <a:p>
            <a:pPr lvl="1">
              <a:buClr>
                <a:srgbClr val="FC8004"/>
              </a:buClr>
              <a:buFont typeface="Wingdings" charset="2"/>
              <a:buChar char="ü"/>
            </a:pPr>
            <a:r>
              <a:rPr lang="en-US" sz="2600" dirty="0">
                <a:solidFill>
                  <a:schemeClr val="accent1"/>
                </a:solidFill>
              </a:rPr>
              <a:t>These seminars were designed to prepare students to provide appropriate social work services to clients in public child welfare, to analyze the strengths and barriers in the clients’ social systems and communities that are significant to helping clients achieve their goals, to think critically, to be self aware, to understand the impact of culture on behavior, and to integrate evidence based best practices in child welfare into their work with clients. This is accomplished through didactic, multi-media, case presentations, role play, and other experiential exercise as well sharing with consumers and public child welfare social workers.  </a:t>
            </a:r>
          </a:p>
          <a:p>
            <a:pPr lvl="1">
              <a:buClr>
                <a:srgbClr val="FC8004"/>
              </a:buClr>
              <a:buFont typeface="Wingdings" charset="2"/>
              <a:buChar char="ü"/>
            </a:pPr>
            <a:endParaRPr lang="en-US" sz="2600" dirty="0">
              <a:solidFill>
                <a:schemeClr val="accent1"/>
              </a:solidFill>
            </a:endParaRPr>
          </a:p>
        </p:txBody>
      </p:sp>
      <p:sp>
        <p:nvSpPr>
          <p:cNvPr id="4" name="Slide Number Placeholder 3"/>
          <p:cNvSpPr>
            <a:spLocks noGrp="1"/>
          </p:cNvSpPr>
          <p:nvPr>
            <p:ph type="sldNum" sz="quarter" idx="10"/>
          </p:nvPr>
        </p:nvSpPr>
        <p:spPr/>
        <p:txBody>
          <a:bodyPr/>
          <a:lstStyle/>
          <a:p>
            <a:fld id="{86AE95A3-7610-4B92-BC0C-18E28551C50D}"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656666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Clr>
                <a:srgbClr val="FC8004"/>
              </a:buClr>
              <a:buFont typeface="Wingdings" charset="2"/>
              <a:buChar char="ü"/>
            </a:pPr>
            <a:r>
              <a:rPr lang="en-US" dirty="0"/>
              <a:t>CALSWEC Project Coordinator, Jolene </a:t>
            </a:r>
            <a:r>
              <a:rPr lang="en-US" dirty="0" err="1"/>
              <a:t>Swain,MSW</a:t>
            </a:r>
            <a:r>
              <a:rPr lang="en-US" dirty="0"/>
              <a:t> and the CALSWEC Research Consultant, Dr. Micki Gress developed the curriculum for the two group supervision seminars and for the field instructors trainings.  They also delivered the curriculum to both students and field instructors. They collaborated with a local community-based agency and local county child welfare agency to develop field education units and to integrate agency field instruction and university- based group student supervision. </a:t>
            </a:r>
          </a:p>
          <a:p>
            <a:pPr>
              <a:buClr>
                <a:srgbClr val="FC8004"/>
              </a:buClr>
              <a:buFont typeface="Wingdings" charset="2"/>
              <a:buChar char="ü"/>
            </a:pPr>
            <a:r>
              <a:rPr lang="en-US" dirty="0">
                <a:solidFill>
                  <a:schemeClr val="accent1"/>
                </a:solidFill>
              </a:rPr>
              <a:t>Nancy Flax-Plaza, LCSW, CALSWEC Field Education Field Faculty co-taught the Foundation Field Education Group Supervision Seminar and liaised the Foundation year students. Rafael </a:t>
            </a:r>
            <a:r>
              <a:rPr lang="en-US" dirty="0" err="1">
                <a:solidFill>
                  <a:schemeClr val="accent1"/>
                </a:solidFill>
              </a:rPr>
              <a:t>Angluo</a:t>
            </a:r>
            <a:r>
              <a:rPr lang="en-US" dirty="0">
                <a:solidFill>
                  <a:schemeClr val="accent1"/>
                </a:solidFill>
              </a:rPr>
              <a:t>, LCSW CALSWEC Field Education Faculty liaised the concentration year students. </a:t>
            </a:r>
          </a:p>
          <a:p>
            <a:pPr>
              <a:buClr>
                <a:srgbClr val="FC8004"/>
              </a:buClr>
              <a:buFont typeface="Wingdings" charset="2"/>
              <a:buChar char="ü"/>
            </a:pPr>
            <a:r>
              <a:rPr lang="en-US" dirty="0"/>
              <a:t>Stephanie Carter, MSW,  Foundation Community Based Agency Intern Coordinator supported the development of the student unit and coordinated/delivered the intern training and supervised the student’s field instructors.  </a:t>
            </a:r>
          </a:p>
          <a:p>
            <a:pPr>
              <a:buClr>
                <a:srgbClr val="FC8004"/>
              </a:buClr>
              <a:buFont typeface="Wingdings" charset="2"/>
              <a:buChar char="ü"/>
            </a:pPr>
            <a:r>
              <a:rPr lang="en-US" dirty="0">
                <a:solidFill>
                  <a:schemeClr val="accent1"/>
                </a:solidFill>
              </a:rPr>
              <a:t> Maria  Camarillo, MSW, LA County DCFS Manager of Education and Licensure Elizabeth Romero, LCSW, LA County DCFS CALSWEC Intern Coordinator/Field Instructor and Robin Sims MSW, LA County DCFS CALSWEC Intern Coordinator/Field Instructor collaborated with the university's CALSWEC Program to develop and implement the concentration year field units. They supported and helped integrate the agency based field instruction and the university based group supervision.   </a:t>
            </a:r>
          </a:p>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AE95A3-7610-4B92-BC0C-18E28551C50D}"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AE95A3-7610-4B92-BC0C-18E28551C50D}"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49748" indent="-449748">
              <a:buClr>
                <a:srgbClr val="FC8004"/>
              </a:buClr>
              <a:buFont typeface="Wingdings" charset="2"/>
              <a:buChar char="ü"/>
            </a:pPr>
            <a:r>
              <a:rPr lang="en-US" dirty="0"/>
              <a:t>Important to have strong relationships with agency partners and to involve them in the development/delivery of the curriculum</a:t>
            </a:r>
          </a:p>
          <a:p>
            <a:pPr marL="449748" indent="-449748">
              <a:buClr>
                <a:srgbClr val="FC8004"/>
              </a:buClr>
              <a:buFont typeface="Wingdings" charset="2"/>
              <a:buChar char="ü"/>
            </a:pPr>
            <a:r>
              <a:rPr lang="en-US" dirty="0"/>
              <a:t>Important to have agency social workers come in to be guest lectures to present on specialized topics in the group supervision seminar</a:t>
            </a:r>
          </a:p>
          <a:p>
            <a:pPr marL="449748" indent="-449748">
              <a:buClr>
                <a:srgbClr val="FC8004"/>
              </a:buClr>
              <a:buFont typeface="Wingdings" charset="2"/>
              <a:buChar char="ü"/>
            </a:pPr>
            <a:r>
              <a:rPr lang="en-US" dirty="0"/>
              <a:t>Important to allow students adequate time to process issues in class and to practice skills development through role play, case presentations, experiential exercises and class discussions.</a:t>
            </a:r>
          </a:p>
          <a:p>
            <a:pPr marL="449748" indent="-449748">
              <a:buClr>
                <a:srgbClr val="FC8004"/>
              </a:buClr>
              <a:buFont typeface="Wingdings" charset="2"/>
              <a:buChar char="ü"/>
            </a:pPr>
            <a:r>
              <a:rPr lang="en-US" dirty="0"/>
              <a:t>Important to conceptually address the cores practice strategies (engagement, assessment, intervention, planning, and evaluation) in a team based strength- based approach including the consumer, the agency, the workers, the family, and the community. </a:t>
            </a:r>
          </a:p>
          <a:p>
            <a:pPr marL="449748" indent="-449748">
              <a:buClr>
                <a:srgbClr val="FC8004"/>
              </a:buClr>
              <a:buFont typeface="Wingdings" charset="2"/>
              <a:buChar char="ü"/>
            </a:pPr>
            <a:r>
              <a:rPr lang="en-US" dirty="0"/>
              <a:t>Critical to integrate the examination for professional values and ethics in classroom discussion particularly as it relates to the development of professional self and the ability to strategize on how best to advocate for your client. </a:t>
            </a:r>
          </a:p>
          <a:p>
            <a:pPr marL="449748" indent="-449748">
              <a:buClr>
                <a:srgbClr val="FC8004"/>
              </a:buClr>
              <a:buFont typeface="Wingdings" charset="2"/>
              <a:buChar char="ü"/>
            </a:pPr>
            <a:r>
              <a:rPr lang="en-US" dirty="0"/>
              <a:t>Continuously building cultural competency through self examination of one’s own cultural beliefs, values, and practices and the exposure to the histories of different racial and cultural groups. </a:t>
            </a:r>
          </a:p>
          <a:p>
            <a:pPr marL="449748" indent="-449748">
              <a:buClr>
                <a:srgbClr val="FC8004"/>
              </a:buClr>
              <a:buFont typeface="Wingdings" charset="2"/>
              <a:buChar char="ü"/>
            </a:pPr>
            <a:r>
              <a:rPr lang="en-US" dirty="0"/>
              <a:t>Important to introduce students to the social, economic , and political constructs of this country and the institutional racism and the impact of these on the public child welfare systems policies and practices.  </a:t>
            </a:r>
          </a:p>
          <a:p>
            <a:pPr marL="449748" indent="-449748">
              <a:buClr>
                <a:srgbClr val="FC8004"/>
              </a:buClr>
              <a:buFont typeface="Wingdings" charset="2"/>
              <a:buChar char="ü"/>
            </a:pPr>
            <a:r>
              <a:rPr lang="en-US" dirty="0"/>
              <a:t>Importance of introducing best practices and evidence based interventions in public child welfare</a:t>
            </a:r>
          </a:p>
          <a:p>
            <a:pPr marL="449748" indent="-449748">
              <a:buClr>
                <a:srgbClr val="FC8004"/>
              </a:buClr>
              <a:buFont typeface="Wingdings" charset="2"/>
              <a:buChar char="ü"/>
            </a:pPr>
            <a:r>
              <a:rPr lang="en-US" dirty="0"/>
              <a:t> Importance of nurturing the development of a support network among the CALSWEC students and CALSWEC faculty. </a:t>
            </a:r>
          </a:p>
          <a:p>
            <a:pPr marL="449748" indent="-449748">
              <a:buClr>
                <a:srgbClr val="FC8004"/>
              </a:buClr>
              <a:buFont typeface="Wingdings" charset="2"/>
              <a:buChar char="ü"/>
            </a:pPr>
            <a:r>
              <a:rPr lang="en-US" dirty="0"/>
              <a:t>Importance of recognizing that the co-teaching model allows for intensive coaching/mentoring, modeling for collaboration and conflict resolution, and demonstration of different styles and view points on the same issues. </a:t>
            </a:r>
          </a:p>
          <a:p>
            <a:endParaRPr lang="en-US" dirty="0"/>
          </a:p>
        </p:txBody>
      </p:sp>
      <p:sp>
        <p:nvSpPr>
          <p:cNvPr id="4" name="Slide Number Placeholder 3"/>
          <p:cNvSpPr>
            <a:spLocks noGrp="1"/>
          </p:cNvSpPr>
          <p:nvPr>
            <p:ph type="sldNum" sz="quarter" idx="10"/>
          </p:nvPr>
        </p:nvSpPr>
        <p:spPr/>
        <p:txBody>
          <a:bodyPr/>
          <a:lstStyle/>
          <a:p>
            <a:fld id="{86AE95A3-7610-4B92-BC0C-18E28551C50D}"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3477D92-7D92-4DE2-9F90-5B82F8C5BD4C}" type="datetimeFigureOut">
              <a:rPr lang="en-US" smtClean="0"/>
              <a:pPr/>
              <a:t>7/18/2013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solidFill>
                <a:srgbClr val="3B6DA5">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2716A60-0FEF-4608-83B2-AE84F07AD593}" type="slidenum">
              <a:rPr lang="en-US" smtClean="0"/>
              <a:pPr/>
              <a:t>‹#›</a:t>
            </a:fld>
            <a:endParaRPr lang="en-US" dirty="0"/>
          </a:p>
        </p:txBody>
      </p:sp>
    </p:spTree>
    <p:extLst>
      <p:ext uri="{BB962C8B-B14F-4D97-AF65-F5344CB8AC3E}">
        <p14:creationId xmlns:p14="http://schemas.microsoft.com/office/powerpoint/2010/main" val="44514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5" name="Footer Placeholder 4"/>
          <p:cNvSpPr>
            <a:spLocks noGrp="1"/>
          </p:cNvSpPr>
          <p:nvPr>
            <p:ph type="ftr" sz="quarter" idx="11"/>
          </p:nvPr>
        </p:nvSpPr>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97821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5" name="Footer Placeholder 4"/>
          <p:cNvSpPr>
            <a:spLocks noGrp="1"/>
          </p:cNvSpPr>
          <p:nvPr>
            <p:ph type="ftr" sz="quarter" idx="11"/>
          </p:nvPr>
        </p:nvSpPr>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81432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5" name="Footer Placeholder 4"/>
          <p:cNvSpPr>
            <a:spLocks noGrp="1"/>
          </p:cNvSpPr>
          <p:nvPr>
            <p:ph type="ftr" sz="quarter" idx="11"/>
          </p:nvPr>
        </p:nvSpPr>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solidFill>
                  <a:prstClr val="black"/>
                </a:solidFill>
              </a:rPr>
              <a:pPr/>
              <a:t>‹#›</a:t>
            </a:fld>
            <a:endParaRPr lang="en-US" dirty="0">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53296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5" name="Footer Placeholder 4"/>
          <p:cNvSpPr>
            <a:spLocks noGrp="1"/>
          </p:cNvSpPr>
          <p:nvPr>
            <p:ph type="ftr" sz="quarter" idx="11"/>
          </p:nvPr>
        </p:nvSpPr>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C2716A60-0FEF-4608-83B2-AE84F07AD593}" type="slidenum">
              <a:rPr lang="en-US" smtClean="0">
                <a:solidFill>
                  <a:prstClr val="black"/>
                </a:solidFill>
              </a:rPr>
              <a:pPr/>
              <a:t>‹#›</a:t>
            </a:fld>
            <a:endParaRPr lang="en-US" dirty="0">
              <a:solidFill>
                <a:prstClr val="black"/>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258524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6" name="Footer Placeholder 5"/>
          <p:cNvSpPr>
            <a:spLocks noGrp="1"/>
          </p:cNvSpPr>
          <p:nvPr>
            <p:ph type="ftr" sz="quarter" idx="11"/>
          </p:nvPr>
        </p:nvSpPr>
        <p:spPr/>
        <p:txBody>
          <a:bodyPr/>
          <a:lstStyle>
            <a:extLst/>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extLst/>
          </a:lstStyle>
          <a:p>
            <a:fld id="{C2716A60-0FEF-4608-83B2-AE84F07AD593}" type="slidenum">
              <a:rPr lang="en-US" smtClean="0">
                <a:solidFill>
                  <a:prstClr val="black"/>
                </a:solidFill>
              </a:rPr>
              <a:pPr/>
              <a:t>‹#›</a:t>
            </a:fld>
            <a:endParaRPr lang="en-US" dirty="0">
              <a:solidFill>
                <a:prstClr val="black"/>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92518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8" name="Footer Placeholder 7"/>
          <p:cNvSpPr>
            <a:spLocks noGrp="1"/>
          </p:cNvSpPr>
          <p:nvPr>
            <p:ph type="ftr" sz="quarter" idx="11"/>
          </p:nvPr>
        </p:nvSpPr>
        <p:spPr/>
        <p:txBody>
          <a:bodyPr/>
          <a:lstStyle>
            <a:extLst/>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extLst/>
          </a:lstStyle>
          <a:p>
            <a:fld id="{C2716A60-0FEF-4608-83B2-AE84F07AD59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4785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4" name="Footer Placeholder 3"/>
          <p:cNvSpPr>
            <a:spLocks noGrp="1"/>
          </p:cNvSpPr>
          <p:nvPr>
            <p:ph type="ftr" sz="quarter" idx="11"/>
          </p:nvPr>
        </p:nvSpPr>
        <p:spPr/>
        <p:txBody>
          <a:bodyPr/>
          <a:lstStyle>
            <a:extLst/>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extLst/>
          </a:lstStyle>
          <a:p>
            <a:fld id="{C2716A60-0FEF-4608-83B2-AE84F07AD593}" type="slidenum">
              <a:rPr lang="en-US" smtClean="0">
                <a:solidFill>
                  <a:prstClr val="black"/>
                </a:solidFill>
              </a:rPr>
              <a:pPr/>
              <a:t>‹#›</a:t>
            </a:fld>
            <a:endParaRPr lang="en-US" dirty="0">
              <a:solidFill>
                <a:prstClr val="black"/>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69941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3" name="Footer Placeholder 2"/>
          <p:cNvSpPr>
            <a:spLocks noGrp="1"/>
          </p:cNvSpPr>
          <p:nvPr>
            <p:ph type="ftr" sz="quarter" idx="11"/>
          </p:nvPr>
        </p:nvSpPr>
        <p:spPr/>
        <p:txBody>
          <a:bodyPr/>
          <a:lstStyle>
            <a:extLst/>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extLst/>
          </a:lstStyle>
          <a:p>
            <a:fld id="{C2716A60-0FEF-4608-83B2-AE84F07AD59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82272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6" name="Footer Placeholder 5"/>
          <p:cNvSpPr>
            <a:spLocks noGrp="1"/>
          </p:cNvSpPr>
          <p:nvPr>
            <p:ph type="ftr" sz="quarter" idx="11"/>
          </p:nvPr>
        </p:nvSpPr>
        <p:spPr/>
        <p:txBody>
          <a:bodyPr/>
          <a:lstStyle>
            <a:extLst/>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extLst/>
          </a:lstStyle>
          <a:p>
            <a:fld id="{C2716A60-0FEF-4608-83B2-AE84F07AD59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3591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2716A60-0FEF-4608-83B2-AE84F07AD593}" type="slidenum">
              <a:rPr lang="en-US" smtClean="0">
                <a:solidFill>
                  <a:prstClr val="black"/>
                </a:solidFill>
              </a:rPr>
              <a:pPr/>
              <a:t>‹#›</a:t>
            </a:fld>
            <a:endParaRPr lang="en-US" dirty="0">
              <a:solidFill>
                <a:prstClr val="black"/>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172815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477D92-7D92-4DE2-9F90-5B82F8C5BD4C}" type="datetimeFigureOut">
              <a:rPr lang="en-US" smtClean="0">
                <a:solidFill>
                  <a:prstClr val="black"/>
                </a:solidFill>
              </a:rPr>
              <a:pPr/>
              <a:t>7/18/2013</a:t>
            </a:fld>
            <a:endParaRPr lang="en-US" dirty="0">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2716A60-0FEF-4608-83B2-AE84F07AD59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77282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Instruction Initiative Group Supervision Model</a:t>
            </a:r>
            <a:endParaRPr lang="en-US" dirty="0"/>
          </a:p>
        </p:txBody>
      </p:sp>
      <p:sp>
        <p:nvSpPr>
          <p:cNvPr id="3" name="Text Placeholder 2"/>
          <p:cNvSpPr>
            <a:spLocks noGrp="1"/>
          </p:cNvSpPr>
          <p:nvPr>
            <p:ph type="body" idx="1"/>
          </p:nvPr>
        </p:nvSpPr>
        <p:spPr>
          <a:xfrm>
            <a:off x="3922712" y="2931712"/>
            <a:ext cx="4840287" cy="2859488"/>
          </a:xfrm>
        </p:spPr>
        <p:txBody>
          <a:bodyPr>
            <a:normAutofit fontScale="92500" lnSpcReduction="20000"/>
          </a:bodyPr>
          <a:lstStyle/>
          <a:p>
            <a:r>
              <a:rPr lang="en-US" dirty="0" smtClean="0">
                <a:solidFill>
                  <a:schemeClr val="accent1"/>
                </a:solidFill>
              </a:rPr>
              <a:t>University of Southern California School of Social Work </a:t>
            </a:r>
          </a:p>
          <a:p>
            <a:r>
              <a:rPr lang="en-US" dirty="0" smtClean="0">
                <a:solidFill>
                  <a:schemeClr val="accent3"/>
                </a:solidFill>
              </a:rPr>
              <a:t>Three Years of Implementation /2010-2013</a:t>
            </a:r>
          </a:p>
          <a:p>
            <a:r>
              <a:rPr lang="en-US" dirty="0" smtClean="0">
                <a:solidFill>
                  <a:schemeClr val="accent1"/>
                </a:solidFill>
              </a:rPr>
              <a:t>Model Components</a:t>
            </a:r>
          </a:p>
          <a:p>
            <a:pPr marL="342900" indent="-342900">
              <a:buFont typeface="Arial" pitchFamily="34" charset="0"/>
              <a:buChar char="•"/>
            </a:pPr>
            <a:r>
              <a:rPr lang="en-US" dirty="0" smtClean="0">
                <a:solidFill>
                  <a:schemeClr val="accent1"/>
                </a:solidFill>
              </a:rPr>
              <a:t>Mutual Partnership Activities</a:t>
            </a:r>
          </a:p>
          <a:p>
            <a:pPr marL="342900" indent="-342900">
              <a:buFont typeface="Arial" pitchFamily="34" charset="0"/>
              <a:buChar char="•"/>
            </a:pPr>
            <a:r>
              <a:rPr lang="en-US" dirty="0" smtClean="0">
                <a:solidFill>
                  <a:schemeClr val="accent1"/>
                </a:solidFill>
              </a:rPr>
              <a:t>Field Curriculum  </a:t>
            </a:r>
          </a:p>
          <a:p>
            <a:r>
              <a:rPr lang="en-US" dirty="0" smtClean="0">
                <a:solidFill>
                  <a:schemeClr val="accent3"/>
                </a:solidFill>
              </a:rPr>
              <a:t>Presenters: Micki Gress, Ph.D. and Jolene Swain, MSW</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1" y="5638800"/>
            <a:ext cx="1034814" cy="1005840"/>
          </a:xfrm>
          <a:prstGeom prst="rect">
            <a:avLst/>
          </a:prstGeom>
        </p:spPr>
      </p:pic>
      <p:pic>
        <p:nvPicPr>
          <p:cNvPr id="7" name="Picture 6"/>
          <p:cNvPicPr>
            <a:picLocks noChangeAspect="1"/>
          </p:cNvPicPr>
          <p:nvPr/>
        </p:nvPicPr>
        <p:blipFill>
          <a:blip r:embed="rId4" cstate="print"/>
          <a:stretch>
            <a:fillRect/>
          </a:stretch>
        </p:blipFill>
        <p:spPr>
          <a:xfrm>
            <a:off x="30962" y="5029200"/>
            <a:ext cx="3873500" cy="1549400"/>
          </a:xfrm>
          <a:prstGeom prst="rect">
            <a:avLst/>
          </a:prstGeom>
        </p:spPr>
      </p:pic>
    </p:spTree>
    <p:extLst>
      <p:ext uri="{BB962C8B-B14F-4D97-AF65-F5344CB8AC3E}">
        <p14:creationId xmlns:p14="http://schemas.microsoft.com/office/powerpoint/2010/main" val="206631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rgbClr val="FC8004"/>
              </a:buClr>
              <a:buFont typeface="Wingdings" charset="2"/>
              <a:buChar char="ü"/>
            </a:pPr>
            <a:r>
              <a:rPr lang="en-US" dirty="0" smtClean="0"/>
              <a:t>CALSWEC students (Foundation/Concentration)</a:t>
            </a:r>
          </a:p>
          <a:p>
            <a:pPr>
              <a:buClr>
                <a:srgbClr val="FC8004"/>
              </a:buClr>
              <a:buFont typeface="Wingdings" charset="2"/>
              <a:buChar char="ü"/>
            </a:pPr>
            <a:r>
              <a:rPr lang="en-US" dirty="0" smtClean="0"/>
              <a:t>Elizabeth Romero, MSW</a:t>
            </a:r>
          </a:p>
          <a:p>
            <a:pPr>
              <a:buClr>
                <a:srgbClr val="FC8004"/>
              </a:buClr>
              <a:buFont typeface="Wingdings" charset="2"/>
              <a:buChar char="ü"/>
            </a:pPr>
            <a:r>
              <a:rPr lang="en-US" dirty="0" smtClean="0"/>
              <a:t>Nina Powell-McCall, MSW</a:t>
            </a:r>
          </a:p>
          <a:p>
            <a:pPr>
              <a:buClr>
                <a:srgbClr val="FC8004"/>
              </a:buClr>
              <a:buFont typeface="Wingdings" charset="2"/>
              <a:buChar char="ü"/>
            </a:pPr>
            <a:r>
              <a:rPr lang="en-US" dirty="0" smtClean="0"/>
              <a:t>Maria Camarillo, MSW</a:t>
            </a:r>
            <a:endParaRPr lang="en-US" dirty="0"/>
          </a:p>
        </p:txBody>
      </p:sp>
      <p:sp>
        <p:nvSpPr>
          <p:cNvPr id="3" name="Title 2"/>
          <p:cNvSpPr>
            <a:spLocks noGrp="1"/>
          </p:cNvSpPr>
          <p:nvPr>
            <p:ph type="title"/>
          </p:nvPr>
        </p:nvSpPr>
        <p:spPr/>
        <p:txBody>
          <a:bodyPr/>
          <a:lstStyle/>
          <a:p>
            <a:r>
              <a:rPr lang="en-US" dirty="0" smtClean="0">
                <a:solidFill>
                  <a:schemeClr val="accent3"/>
                </a:solidFill>
              </a:rPr>
              <a:t>Project Successes</a:t>
            </a:r>
            <a:endParaRPr lang="en-US" dirty="0">
              <a:solidFill>
                <a:schemeClr val="accent3"/>
              </a:solidFill>
            </a:endParaRPr>
          </a:p>
        </p:txBody>
      </p:sp>
    </p:spTree>
    <p:extLst>
      <p:ext uri="{BB962C8B-B14F-4D97-AF65-F5344CB8AC3E}">
        <p14:creationId xmlns:p14="http://schemas.microsoft.com/office/powerpoint/2010/main" val="857157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208" y="1542812"/>
            <a:ext cx="8001000" cy="4191000"/>
          </a:xfrm>
        </p:spPr>
        <p:txBody>
          <a:bodyPr wrap="square">
            <a:normAutofit fontScale="92500" lnSpcReduction="20000"/>
          </a:bodyPr>
          <a:lstStyle/>
          <a:p>
            <a:pPr>
              <a:buClr>
                <a:srgbClr val="D14F2A"/>
              </a:buClr>
              <a:buSzPct val="100000"/>
            </a:pPr>
            <a:r>
              <a:rPr lang="en-US" sz="2800" dirty="0" smtClean="0">
                <a:solidFill>
                  <a:schemeClr val="accent1"/>
                </a:solidFill>
              </a:rPr>
              <a:t>Lack of consistency in addressing the CALSWEC competencies in the field</a:t>
            </a:r>
          </a:p>
          <a:p>
            <a:pPr>
              <a:buClr>
                <a:srgbClr val="D14F2A"/>
              </a:buClr>
            </a:pPr>
            <a:r>
              <a:rPr lang="en-US" sz="2800" dirty="0" smtClean="0">
                <a:solidFill>
                  <a:schemeClr val="tx1">
                    <a:lumMod val="65000"/>
                    <a:lumOff val="35000"/>
                  </a:schemeClr>
                </a:solidFill>
              </a:rPr>
              <a:t>Field Instruction focused only on case supervision</a:t>
            </a:r>
          </a:p>
          <a:p>
            <a:pPr>
              <a:buClr>
                <a:srgbClr val="D14F2A"/>
              </a:buClr>
            </a:pPr>
            <a:r>
              <a:rPr lang="en-US" sz="2800" dirty="0" smtClean="0">
                <a:solidFill>
                  <a:schemeClr val="accent1"/>
                </a:solidFill>
              </a:rPr>
              <a:t>Lack of Field Instructor (FI) time to supervise students</a:t>
            </a:r>
          </a:p>
          <a:p>
            <a:pPr>
              <a:buClr>
                <a:srgbClr val="D14F2A"/>
              </a:buClr>
            </a:pPr>
            <a:r>
              <a:rPr lang="en-US" sz="2800" dirty="0" smtClean="0">
                <a:solidFill>
                  <a:schemeClr val="tx1">
                    <a:lumMod val="65000"/>
                    <a:lumOff val="35000"/>
                  </a:schemeClr>
                </a:solidFill>
              </a:rPr>
              <a:t>Student feelings of disconnect from the CalSWEC program and other CalSWEC students</a:t>
            </a:r>
          </a:p>
          <a:p>
            <a:pPr>
              <a:buClr>
                <a:srgbClr val="D14F2A"/>
              </a:buClr>
            </a:pPr>
            <a:r>
              <a:rPr lang="en-US" sz="2800" dirty="0" smtClean="0">
                <a:solidFill>
                  <a:schemeClr val="accent1"/>
                </a:solidFill>
              </a:rPr>
              <a:t>USC CALSWEC field faculty desire to increase collaboration and support to FIs</a:t>
            </a:r>
          </a:p>
        </p:txBody>
      </p:sp>
      <p:sp>
        <p:nvSpPr>
          <p:cNvPr id="2" name="Title 1"/>
          <p:cNvSpPr>
            <a:spLocks noGrp="1"/>
          </p:cNvSpPr>
          <p:nvPr>
            <p:ph type="title"/>
          </p:nvPr>
        </p:nvSpPr>
        <p:spPr>
          <a:xfrm>
            <a:off x="685800" y="381000"/>
            <a:ext cx="7405744" cy="953536"/>
          </a:xfrm>
        </p:spPr>
        <p:txBody>
          <a:bodyPr>
            <a:normAutofit/>
          </a:bodyPr>
          <a:lstStyle/>
          <a:p>
            <a:r>
              <a:rPr lang="en-US" sz="3600" b="1" dirty="0" smtClean="0">
                <a:solidFill>
                  <a:srgbClr val="EB641B"/>
                </a:solidFill>
                <a:effectLst/>
                <a:latin typeface="Arial" pitchFamily="34" charset="0"/>
                <a:cs typeface="Arial" pitchFamily="34" charset="0"/>
              </a:rPr>
              <a:t>Problem Statement</a:t>
            </a:r>
            <a:endParaRPr lang="en-US" sz="3600" b="1" dirty="0">
              <a:solidFill>
                <a:srgbClr val="EB641B"/>
              </a:solidFill>
              <a:effectLst/>
              <a:latin typeface="Arial" pitchFamily="34" charset="0"/>
              <a:cs typeface="Arial"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1" y="5638800"/>
            <a:ext cx="1034814" cy="1005840"/>
          </a:xfrm>
          <a:prstGeom prst="rect">
            <a:avLst/>
          </a:prstGeom>
        </p:spPr>
      </p:pic>
      <p:sp>
        <p:nvSpPr>
          <p:cNvPr id="6" name="TextBox 5"/>
          <p:cNvSpPr txBox="1"/>
          <p:nvPr/>
        </p:nvSpPr>
        <p:spPr>
          <a:xfrm>
            <a:off x="4724400" y="1524000"/>
            <a:ext cx="184731" cy="369332"/>
          </a:xfrm>
          <a:prstGeom prst="rect">
            <a:avLst/>
          </a:prstGeom>
          <a:noFill/>
        </p:spPr>
        <p:txBody>
          <a:bodyPr wrap="none" rtlCol="0">
            <a:spAutoFit/>
          </a:bodyPr>
          <a:lstStyle/>
          <a:p>
            <a:endParaRPr lang="en-US" dirty="0">
              <a:solidFill>
                <a:prstClr val="black"/>
              </a:solidFill>
            </a:endParaRPr>
          </a:p>
        </p:txBody>
      </p:sp>
    </p:spTree>
    <p:extLst>
      <p:ext uri="{BB962C8B-B14F-4D97-AF65-F5344CB8AC3E}">
        <p14:creationId xmlns:p14="http://schemas.microsoft.com/office/powerpoint/2010/main" val="2864854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953000"/>
          </a:xfrm>
        </p:spPr>
        <p:txBody>
          <a:bodyPr>
            <a:normAutofit fontScale="85000" lnSpcReduction="10000"/>
          </a:bodyPr>
          <a:lstStyle/>
          <a:p>
            <a:pPr>
              <a:buClr>
                <a:srgbClr val="FC8004"/>
              </a:buClr>
              <a:buFont typeface="Wingdings" charset="2"/>
              <a:buChar char="ü"/>
            </a:pPr>
            <a:r>
              <a:rPr lang="en-US" sz="3000" dirty="0" smtClean="0">
                <a:solidFill>
                  <a:schemeClr val="accent1"/>
                </a:solidFill>
              </a:rPr>
              <a:t>Development </a:t>
            </a:r>
            <a:r>
              <a:rPr lang="en-US" sz="3000" dirty="0">
                <a:solidFill>
                  <a:schemeClr val="accent1"/>
                </a:solidFill>
              </a:rPr>
              <a:t>of a group field instruction model and </a:t>
            </a:r>
            <a:r>
              <a:rPr lang="en-US" sz="3000" dirty="0" smtClean="0">
                <a:solidFill>
                  <a:schemeClr val="accent1"/>
                </a:solidFill>
              </a:rPr>
              <a:t>curricula </a:t>
            </a:r>
            <a:r>
              <a:rPr lang="en-US" sz="3000" dirty="0">
                <a:solidFill>
                  <a:schemeClr val="accent1"/>
                </a:solidFill>
              </a:rPr>
              <a:t>that </a:t>
            </a:r>
            <a:r>
              <a:rPr lang="en-US" sz="3000" dirty="0" smtClean="0">
                <a:solidFill>
                  <a:schemeClr val="accent1"/>
                </a:solidFill>
              </a:rPr>
              <a:t>incorporate </a:t>
            </a:r>
            <a:r>
              <a:rPr lang="en-US" sz="3000" dirty="0">
                <a:solidFill>
                  <a:schemeClr val="accent1"/>
                </a:solidFill>
              </a:rPr>
              <a:t>EPAS standards </a:t>
            </a:r>
            <a:r>
              <a:rPr lang="en-US" sz="3000" dirty="0" smtClean="0">
                <a:solidFill>
                  <a:schemeClr val="accent1"/>
                </a:solidFill>
              </a:rPr>
              <a:t>and CALSWEC </a:t>
            </a:r>
            <a:r>
              <a:rPr lang="en-US" sz="3000" dirty="0">
                <a:solidFill>
                  <a:schemeClr val="accent1"/>
                </a:solidFill>
              </a:rPr>
              <a:t>competencies </a:t>
            </a:r>
            <a:r>
              <a:rPr lang="en-US" sz="3000" dirty="0" smtClean="0">
                <a:solidFill>
                  <a:schemeClr val="accent1"/>
                </a:solidFill>
              </a:rPr>
              <a:t>enhances learning </a:t>
            </a:r>
            <a:r>
              <a:rPr lang="en-US" sz="3000" dirty="0">
                <a:solidFill>
                  <a:schemeClr val="accent1"/>
                </a:solidFill>
              </a:rPr>
              <a:t>experience to help students </a:t>
            </a:r>
            <a:r>
              <a:rPr lang="en-US" sz="3000" dirty="0" smtClean="0">
                <a:solidFill>
                  <a:schemeClr val="accent1"/>
                </a:solidFill>
              </a:rPr>
              <a:t>integrate </a:t>
            </a:r>
            <a:r>
              <a:rPr lang="en-US" sz="3000" dirty="0">
                <a:solidFill>
                  <a:schemeClr val="accent1"/>
                </a:solidFill>
              </a:rPr>
              <a:t>theory and practice in child </a:t>
            </a:r>
            <a:r>
              <a:rPr lang="en-US" sz="3000" dirty="0" smtClean="0">
                <a:solidFill>
                  <a:schemeClr val="accent1"/>
                </a:solidFill>
              </a:rPr>
              <a:t>welfare</a:t>
            </a:r>
          </a:p>
          <a:p>
            <a:pPr>
              <a:buClr>
                <a:srgbClr val="FC8004"/>
              </a:buClr>
              <a:buFont typeface="Wingdings" charset="2"/>
              <a:buChar char="ü"/>
            </a:pPr>
            <a:r>
              <a:rPr lang="en-US" sz="3000" dirty="0" smtClean="0"/>
              <a:t>Integrative IV-E Field Seminars provide connection and support for students to each other and to the CalSWEC program, and opportunities to integrate theory and practice</a:t>
            </a:r>
            <a:endParaRPr lang="en-US" sz="3000" dirty="0"/>
          </a:p>
          <a:p>
            <a:pPr>
              <a:buClr>
                <a:srgbClr val="FC8004"/>
              </a:buClr>
              <a:buFont typeface="Wingdings" charset="2"/>
              <a:buChar char="ü"/>
            </a:pPr>
            <a:r>
              <a:rPr lang="en-US" sz="3000" dirty="0" smtClean="0">
                <a:solidFill>
                  <a:schemeClr val="accent1"/>
                </a:solidFill>
              </a:rPr>
              <a:t>Increased </a:t>
            </a:r>
            <a:r>
              <a:rPr lang="en-US" sz="3000" dirty="0">
                <a:solidFill>
                  <a:schemeClr val="accent1"/>
                </a:solidFill>
              </a:rPr>
              <a:t>interactions with USC CALSWEC field faculty </a:t>
            </a:r>
            <a:r>
              <a:rPr lang="en-US" sz="3000" dirty="0" smtClean="0">
                <a:solidFill>
                  <a:schemeClr val="accent1"/>
                </a:solidFill>
              </a:rPr>
              <a:t>strengthen </a:t>
            </a:r>
            <a:r>
              <a:rPr lang="en-US" sz="3000" dirty="0">
                <a:solidFill>
                  <a:schemeClr val="accent1"/>
                </a:solidFill>
              </a:rPr>
              <a:t>connections with the </a:t>
            </a:r>
            <a:r>
              <a:rPr lang="en-US" sz="3000" dirty="0" smtClean="0">
                <a:solidFill>
                  <a:schemeClr val="accent1"/>
                </a:solidFill>
              </a:rPr>
              <a:t>students</a:t>
            </a:r>
            <a:endParaRPr lang="en-US" sz="3000" dirty="0">
              <a:solidFill>
                <a:schemeClr val="accent1"/>
              </a:solidFill>
            </a:endParaRPr>
          </a:p>
          <a:p>
            <a:pPr>
              <a:buClr>
                <a:srgbClr val="FC8004"/>
              </a:buClr>
              <a:buFont typeface="Wingdings" charset="2"/>
              <a:buChar char="ü"/>
            </a:pPr>
            <a:endParaRPr lang="en-US" dirty="0"/>
          </a:p>
        </p:txBody>
      </p:sp>
      <p:sp>
        <p:nvSpPr>
          <p:cNvPr id="3" name="Title 2"/>
          <p:cNvSpPr>
            <a:spLocks noGrp="1"/>
          </p:cNvSpPr>
          <p:nvPr>
            <p:ph type="title"/>
          </p:nvPr>
        </p:nvSpPr>
        <p:spPr>
          <a:xfrm>
            <a:off x="381000" y="304800"/>
            <a:ext cx="8229600" cy="914400"/>
          </a:xfrm>
        </p:spPr>
        <p:txBody>
          <a:bodyPr>
            <a:normAutofit/>
          </a:bodyPr>
          <a:lstStyle/>
          <a:p>
            <a:r>
              <a:rPr lang="en-US" dirty="0" smtClean="0">
                <a:solidFill>
                  <a:srgbClr val="EB641B"/>
                </a:solidFill>
              </a:rPr>
              <a:t>Operating Theory of Change</a:t>
            </a:r>
            <a:endParaRPr lang="en-US" dirty="0">
              <a:solidFill>
                <a:srgbClr val="EB641B"/>
              </a:solidFill>
            </a:endParaRPr>
          </a:p>
        </p:txBody>
      </p:sp>
    </p:spTree>
    <p:extLst>
      <p:ext uri="{BB962C8B-B14F-4D97-AF65-F5344CB8AC3E}">
        <p14:creationId xmlns:p14="http://schemas.microsoft.com/office/powerpoint/2010/main" val="2737990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534400" cy="4648200"/>
          </a:xfrm>
        </p:spPr>
        <p:txBody>
          <a:bodyPr>
            <a:normAutofit/>
          </a:bodyPr>
          <a:lstStyle/>
          <a:p>
            <a:pPr>
              <a:buClr>
                <a:srgbClr val="FC8004"/>
              </a:buClr>
              <a:buFont typeface="Wingdings" charset="2"/>
              <a:buChar char="ü"/>
            </a:pPr>
            <a:r>
              <a:rPr lang="en-US" dirty="0" smtClean="0">
                <a:solidFill>
                  <a:schemeClr val="accent1"/>
                </a:solidFill>
              </a:rPr>
              <a:t>Integration of: community providers/ consumers </a:t>
            </a:r>
            <a:r>
              <a:rPr lang="en-US" dirty="0">
                <a:solidFill>
                  <a:schemeClr val="accent1"/>
                </a:solidFill>
              </a:rPr>
              <a:t>as guest </a:t>
            </a:r>
            <a:r>
              <a:rPr lang="en-US" dirty="0" smtClean="0">
                <a:solidFill>
                  <a:schemeClr val="accent1"/>
                </a:solidFill>
              </a:rPr>
              <a:t>lecturers; multi-media presentations; seminar instructors with PCW experience, enhance student learning.</a:t>
            </a:r>
            <a:endParaRPr lang="en-US" dirty="0">
              <a:solidFill>
                <a:schemeClr val="accent1"/>
              </a:solidFill>
            </a:endParaRPr>
          </a:p>
          <a:p>
            <a:pPr>
              <a:buClr>
                <a:srgbClr val="FC8004"/>
              </a:buClr>
              <a:buFont typeface="Wingdings" charset="2"/>
              <a:buChar char="ü"/>
            </a:pPr>
            <a:r>
              <a:rPr lang="en-US" dirty="0" smtClean="0">
                <a:solidFill>
                  <a:schemeClr val="tx2"/>
                </a:solidFill>
              </a:rPr>
              <a:t>Education and integration of FIs </a:t>
            </a:r>
            <a:r>
              <a:rPr lang="en-US" dirty="0">
                <a:solidFill>
                  <a:schemeClr val="tx2"/>
                </a:solidFill>
              </a:rPr>
              <a:t>regarding the group seminar </a:t>
            </a:r>
            <a:r>
              <a:rPr lang="en-US" dirty="0" smtClean="0">
                <a:solidFill>
                  <a:schemeClr val="tx2"/>
                </a:solidFill>
              </a:rPr>
              <a:t>content allows for successful completion of field assignments</a:t>
            </a:r>
            <a:endParaRPr lang="en-US" dirty="0">
              <a:solidFill>
                <a:schemeClr val="tx2"/>
              </a:solidFill>
            </a:endParaRPr>
          </a:p>
          <a:p>
            <a:pPr>
              <a:buClr>
                <a:srgbClr val="FC8004"/>
              </a:buClr>
              <a:buFont typeface="Wingdings" charset="2"/>
              <a:buChar char="ü"/>
            </a:pPr>
            <a:r>
              <a:rPr lang="en-US" dirty="0" smtClean="0">
                <a:solidFill>
                  <a:schemeClr val="accent1"/>
                </a:solidFill>
              </a:rPr>
              <a:t>High </a:t>
            </a:r>
            <a:r>
              <a:rPr lang="en-US" dirty="0">
                <a:solidFill>
                  <a:schemeClr val="accent1"/>
                </a:solidFill>
              </a:rPr>
              <a:t>ratio of number of instructors to students allows for rich coaching opportunities in learning new skills.  </a:t>
            </a:r>
          </a:p>
          <a:p>
            <a:endParaRPr lang="en-US" dirty="0"/>
          </a:p>
        </p:txBody>
      </p:sp>
      <p:sp>
        <p:nvSpPr>
          <p:cNvPr id="4" name="Title 2"/>
          <p:cNvSpPr>
            <a:spLocks noGrp="1"/>
          </p:cNvSpPr>
          <p:nvPr>
            <p:ph type="title"/>
          </p:nvPr>
        </p:nvSpPr>
        <p:spPr>
          <a:xfrm>
            <a:off x="457200" y="274638"/>
            <a:ext cx="8534400" cy="1143000"/>
          </a:xfrm>
        </p:spPr>
        <p:txBody>
          <a:bodyPr>
            <a:normAutofit fontScale="90000"/>
          </a:bodyPr>
          <a:lstStyle/>
          <a:p>
            <a:r>
              <a:rPr lang="en-US" dirty="0" smtClean="0">
                <a:solidFill>
                  <a:srgbClr val="EB641B"/>
                </a:solidFill>
              </a:rPr>
              <a:t>Operating Theory of Change (con’t)</a:t>
            </a:r>
            <a:endParaRPr lang="en-US" dirty="0">
              <a:solidFill>
                <a:srgbClr val="EB641B"/>
              </a:solidFill>
            </a:endParaRPr>
          </a:p>
        </p:txBody>
      </p:sp>
    </p:spTree>
    <p:extLst>
      <p:ext uri="{BB962C8B-B14F-4D97-AF65-F5344CB8AC3E}">
        <p14:creationId xmlns:p14="http://schemas.microsoft.com/office/powerpoint/2010/main" val="4289118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5486400"/>
          </a:xfrm>
        </p:spPr>
        <p:txBody>
          <a:bodyPr>
            <a:normAutofit fontScale="85000" lnSpcReduction="10000"/>
          </a:bodyPr>
          <a:lstStyle/>
          <a:p>
            <a:pPr>
              <a:buClr>
                <a:srgbClr val="FC8004"/>
              </a:buClr>
              <a:buFont typeface="Wingdings" charset="2"/>
              <a:buChar char="ü"/>
            </a:pPr>
            <a:r>
              <a:rPr lang="en-US" sz="3000" dirty="0" smtClean="0">
                <a:solidFill>
                  <a:schemeClr val="accent1"/>
                </a:solidFill>
              </a:rPr>
              <a:t>Integrated IV-E Field Seminars; one for foundation year students and one for concentration year students</a:t>
            </a:r>
            <a:endParaRPr lang="en-US" sz="3000" dirty="0">
              <a:solidFill>
                <a:schemeClr val="accent1"/>
              </a:solidFill>
            </a:endParaRPr>
          </a:p>
          <a:p>
            <a:pPr lvl="1">
              <a:buClr>
                <a:srgbClr val="FC8004"/>
              </a:buClr>
              <a:buFont typeface="Wingdings" charset="2"/>
              <a:buChar char="ü"/>
            </a:pPr>
            <a:r>
              <a:rPr lang="en-US" sz="2600" dirty="0" smtClean="0"/>
              <a:t>CALSWEC FI input and orientation to field curriculum</a:t>
            </a:r>
          </a:p>
          <a:p>
            <a:pPr lvl="1">
              <a:buClr>
                <a:srgbClr val="FC8004"/>
              </a:buClr>
              <a:buFont typeface="Wingdings" charset="2"/>
              <a:buChar char="ü"/>
            </a:pPr>
            <a:r>
              <a:rPr lang="en-US" sz="2600" dirty="0" smtClean="0">
                <a:solidFill>
                  <a:schemeClr val="accent1"/>
                </a:solidFill>
              </a:rPr>
              <a:t>FI commitment to supporting seminar field assignments</a:t>
            </a:r>
          </a:p>
          <a:p>
            <a:pPr>
              <a:buClr>
                <a:srgbClr val="FC8004"/>
              </a:buClr>
              <a:buFont typeface="Wingdings" charset="2"/>
              <a:buChar char="ü"/>
            </a:pPr>
            <a:r>
              <a:rPr lang="en-US" sz="3000" dirty="0" smtClean="0"/>
              <a:t>FI trainings/meetings facilitated by CALSWEC field faculty four times a semester</a:t>
            </a:r>
          </a:p>
          <a:p>
            <a:pPr>
              <a:buClr>
                <a:srgbClr val="FC8004"/>
              </a:buClr>
              <a:buFont typeface="Wingdings" charset="2"/>
              <a:buChar char="ü"/>
            </a:pPr>
            <a:r>
              <a:rPr lang="en-US" sz="3000" dirty="0" smtClean="0">
                <a:solidFill>
                  <a:schemeClr val="accent1"/>
                </a:solidFill>
              </a:rPr>
              <a:t>Field units</a:t>
            </a:r>
          </a:p>
          <a:p>
            <a:pPr lvl="1">
              <a:buClr>
                <a:srgbClr val="FC8004"/>
              </a:buClr>
              <a:buFont typeface="Wingdings" charset="2"/>
              <a:buChar char="ü"/>
            </a:pPr>
            <a:r>
              <a:rPr lang="en-US" sz="2600" dirty="0" smtClean="0">
                <a:solidFill>
                  <a:schemeClr val="tx2"/>
                </a:solidFill>
              </a:rPr>
              <a:t>Two </a:t>
            </a:r>
            <a:r>
              <a:rPr lang="en-US" sz="2600" dirty="0">
                <a:solidFill>
                  <a:schemeClr val="tx2"/>
                </a:solidFill>
              </a:rPr>
              <a:t>DCFS </a:t>
            </a:r>
            <a:r>
              <a:rPr lang="en-US" sz="2600" dirty="0" smtClean="0">
                <a:solidFill>
                  <a:schemeClr val="tx2"/>
                </a:solidFill>
              </a:rPr>
              <a:t>concentration year student </a:t>
            </a:r>
            <a:r>
              <a:rPr lang="en-US" sz="2600" dirty="0">
                <a:solidFill>
                  <a:schemeClr val="tx2"/>
                </a:solidFill>
              </a:rPr>
              <a:t>field </a:t>
            </a:r>
            <a:r>
              <a:rPr lang="en-US" sz="2600" dirty="0" smtClean="0">
                <a:solidFill>
                  <a:schemeClr val="tx2"/>
                </a:solidFill>
              </a:rPr>
              <a:t>units (pilot project initiated by DCFS in response to USC’s FII)</a:t>
            </a:r>
          </a:p>
          <a:p>
            <a:pPr lvl="1">
              <a:buClr>
                <a:srgbClr val="FC8004"/>
              </a:buClr>
              <a:buFont typeface="Wingdings" charset="2"/>
              <a:buChar char="ü"/>
            </a:pPr>
            <a:r>
              <a:rPr lang="en-US" sz="2600" dirty="0" smtClean="0">
                <a:solidFill>
                  <a:schemeClr val="accent1"/>
                </a:solidFill>
              </a:rPr>
              <a:t>Pilot foundation year </a:t>
            </a:r>
            <a:r>
              <a:rPr lang="en-US" sz="2600" dirty="0">
                <a:solidFill>
                  <a:schemeClr val="accent1"/>
                </a:solidFill>
              </a:rPr>
              <a:t>student field unit in a community based child welfare </a:t>
            </a:r>
            <a:r>
              <a:rPr lang="en-US" sz="2600" dirty="0" smtClean="0">
                <a:solidFill>
                  <a:schemeClr val="accent1"/>
                </a:solidFill>
              </a:rPr>
              <a:t>agency for four students  </a:t>
            </a:r>
          </a:p>
          <a:p>
            <a:endParaRPr lang="en-US" dirty="0" smtClean="0"/>
          </a:p>
          <a:p>
            <a:endParaRPr lang="en-US" dirty="0" smtClean="0"/>
          </a:p>
          <a:p>
            <a:endParaRPr lang="en-US" dirty="0"/>
          </a:p>
        </p:txBody>
      </p:sp>
      <p:sp>
        <p:nvSpPr>
          <p:cNvPr id="2" name="Title 1"/>
          <p:cNvSpPr>
            <a:spLocks noGrp="1"/>
          </p:cNvSpPr>
          <p:nvPr>
            <p:ph type="title"/>
          </p:nvPr>
        </p:nvSpPr>
        <p:spPr>
          <a:xfrm>
            <a:off x="381000" y="228600"/>
            <a:ext cx="7329544" cy="724936"/>
          </a:xfrm>
        </p:spPr>
        <p:txBody>
          <a:bodyPr>
            <a:normAutofit/>
          </a:bodyPr>
          <a:lstStyle/>
          <a:p>
            <a:r>
              <a:rPr lang="en-US" sz="3600" dirty="0" smtClean="0">
                <a:solidFill>
                  <a:srgbClr val="F07F09"/>
                </a:solidFill>
                <a:effectLst/>
                <a:latin typeface="Arial" pitchFamily="34" charset="0"/>
                <a:cs typeface="Arial" pitchFamily="34" charset="0"/>
              </a:rPr>
              <a:t>Core Components/Activities</a:t>
            </a:r>
            <a:endParaRPr lang="en-US" sz="3600" b="1" dirty="0">
              <a:solidFill>
                <a:srgbClr val="F07F09"/>
              </a:solidFill>
              <a:effectLst/>
              <a:latin typeface="Arial" pitchFamily="34" charset="0"/>
              <a:cs typeface="Arial" pitchFamily="34" charset="0"/>
            </a:endParaRPr>
          </a:p>
        </p:txBody>
      </p:sp>
    </p:spTree>
    <p:extLst>
      <p:ext uri="{BB962C8B-B14F-4D97-AF65-F5344CB8AC3E}">
        <p14:creationId xmlns:p14="http://schemas.microsoft.com/office/powerpoint/2010/main" val="114682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686800" cy="5181600"/>
          </a:xfrm>
        </p:spPr>
        <p:txBody>
          <a:bodyPr>
            <a:noAutofit/>
          </a:bodyPr>
          <a:lstStyle/>
          <a:p>
            <a:pPr>
              <a:buClr>
                <a:srgbClr val="FC8004"/>
              </a:buClr>
              <a:buFont typeface="Wingdings" charset="2"/>
              <a:buChar char="ü"/>
            </a:pPr>
            <a:r>
              <a:rPr lang="en-US" sz="2000" dirty="0" smtClean="0"/>
              <a:t>USC CalSWEC Faculty/Staff</a:t>
            </a:r>
          </a:p>
          <a:p>
            <a:pPr lvl="1">
              <a:buClr>
                <a:srgbClr val="FC8004"/>
              </a:buClr>
              <a:buFont typeface="Wingdings" charset="2"/>
              <a:buChar char="ü"/>
            </a:pPr>
            <a:r>
              <a:rPr lang="en-US" sz="1600" dirty="0"/>
              <a:t>Jolene Swain, </a:t>
            </a:r>
            <a:r>
              <a:rPr lang="en-US" sz="1600" dirty="0" smtClean="0"/>
              <a:t>MSW, CALSWEC Project Coordinator</a:t>
            </a:r>
          </a:p>
          <a:p>
            <a:pPr lvl="1">
              <a:buClr>
                <a:srgbClr val="FC8004"/>
              </a:buClr>
              <a:buFont typeface="Wingdings" charset="2"/>
              <a:buChar char="ü"/>
            </a:pPr>
            <a:r>
              <a:rPr lang="en-US" sz="1600" dirty="0"/>
              <a:t>Dr. Micki </a:t>
            </a:r>
            <a:r>
              <a:rPr lang="en-US" sz="1600" dirty="0" smtClean="0"/>
              <a:t>Gress, CALSWEC Research Consultant</a:t>
            </a:r>
          </a:p>
          <a:p>
            <a:pPr lvl="1">
              <a:buClr>
                <a:srgbClr val="FC8004"/>
              </a:buClr>
              <a:buFont typeface="Wingdings" charset="2"/>
              <a:buChar char="ü"/>
            </a:pPr>
            <a:r>
              <a:rPr lang="en-US" sz="1600" dirty="0" smtClean="0"/>
              <a:t>Developed and delivered student field seminar and FI training curricula</a:t>
            </a:r>
          </a:p>
          <a:p>
            <a:pPr>
              <a:buClr>
                <a:srgbClr val="FC8004"/>
              </a:buClr>
              <a:buFont typeface="Wingdings" charset="2"/>
              <a:buChar char="ü"/>
            </a:pPr>
            <a:r>
              <a:rPr lang="en-US" sz="2000" dirty="0" smtClean="0">
                <a:solidFill>
                  <a:schemeClr val="accent1"/>
                </a:solidFill>
              </a:rPr>
              <a:t>CALSWEC </a:t>
            </a:r>
            <a:r>
              <a:rPr lang="en-US" sz="2000" dirty="0">
                <a:solidFill>
                  <a:schemeClr val="accent1"/>
                </a:solidFill>
              </a:rPr>
              <a:t>Field Education Field </a:t>
            </a:r>
            <a:r>
              <a:rPr lang="en-US" sz="2000" dirty="0" smtClean="0">
                <a:solidFill>
                  <a:schemeClr val="accent1"/>
                </a:solidFill>
              </a:rPr>
              <a:t>Faculty</a:t>
            </a:r>
          </a:p>
          <a:p>
            <a:pPr lvl="1">
              <a:buClr>
                <a:srgbClr val="FC8004"/>
              </a:buClr>
              <a:buFont typeface="Wingdings" charset="2"/>
              <a:buChar char="ü"/>
            </a:pPr>
            <a:r>
              <a:rPr lang="en-US" sz="1600" dirty="0" smtClean="0">
                <a:solidFill>
                  <a:schemeClr val="accent1"/>
                </a:solidFill>
              </a:rPr>
              <a:t>Nancy Flax-Plaza, LCSW </a:t>
            </a:r>
            <a:endParaRPr lang="en-US" sz="1600" i="1" dirty="0" smtClean="0">
              <a:solidFill>
                <a:schemeClr val="accent1"/>
              </a:solidFill>
            </a:endParaRPr>
          </a:p>
          <a:p>
            <a:pPr lvl="1">
              <a:buClr>
                <a:srgbClr val="FC8004"/>
              </a:buClr>
              <a:buFont typeface="Wingdings" charset="2"/>
              <a:buChar char="ü"/>
            </a:pPr>
            <a:r>
              <a:rPr lang="en-US" sz="1600" dirty="0" smtClean="0">
                <a:solidFill>
                  <a:schemeClr val="accent1"/>
                </a:solidFill>
              </a:rPr>
              <a:t>Rafael </a:t>
            </a:r>
            <a:r>
              <a:rPr lang="en-US" sz="1600" dirty="0" err="1" smtClean="0">
                <a:solidFill>
                  <a:schemeClr val="accent1"/>
                </a:solidFill>
              </a:rPr>
              <a:t>Angluo</a:t>
            </a:r>
            <a:r>
              <a:rPr lang="en-US" sz="1600" dirty="0" smtClean="0">
                <a:solidFill>
                  <a:schemeClr val="accent1"/>
                </a:solidFill>
              </a:rPr>
              <a:t>, LCSW </a:t>
            </a:r>
          </a:p>
          <a:p>
            <a:pPr lvl="1">
              <a:buClr>
                <a:srgbClr val="FC8004"/>
              </a:buClr>
              <a:buFont typeface="Wingdings" charset="2"/>
              <a:buChar char="ü"/>
            </a:pPr>
            <a:r>
              <a:rPr lang="en-US" sz="1600" dirty="0" smtClean="0">
                <a:solidFill>
                  <a:schemeClr val="accent1"/>
                </a:solidFill>
              </a:rPr>
              <a:t>Served as Field Liaisons, and co-taught student field seminar</a:t>
            </a:r>
          </a:p>
          <a:p>
            <a:pPr>
              <a:buClr>
                <a:srgbClr val="FC8004"/>
              </a:buClr>
              <a:buFont typeface="Wingdings" charset="2"/>
              <a:buChar char="ü"/>
            </a:pPr>
            <a:r>
              <a:rPr lang="en-US" sz="2000" dirty="0" smtClean="0"/>
              <a:t>CBO Intern Coordinator</a:t>
            </a:r>
          </a:p>
          <a:p>
            <a:pPr lvl="1">
              <a:buClr>
                <a:srgbClr val="FC8004"/>
              </a:buClr>
              <a:buFont typeface="Wingdings" charset="2"/>
              <a:buChar char="ü"/>
            </a:pPr>
            <a:r>
              <a:rPr lang="en-US" sz="1600" dirty="0" smtClean="0"/>
              <a:t>Stephanie Carter, MSW</a:t>
            </a:r>
          </a:p>
          <a:p>
            <a:pPr lvl="1">
              <a:buClr>
                <a:srgbClr val="FC8004"/>
              </a:buClr>
              <a:buFont typeface="Wingdings" charset="2"/>
              <a:buChar char="ü"/>
            </a:pPr>
            <a:r>
              <a:rPr lang="en-US" sz="1600" dirty="0" smtClean="0"/>
              <a:t>Supported development of field unit; trained and supported FIs</a:t>
            </a:r>
          </a:p>
          <a:p>
            <a:pPr>
              <a:buClr>
                <a:srgbClr val="FC8004"/>
              </a:buClr>
              <a:buFont typeface="Wingdings" charset="2"/>
              <a:buChar char="ü"/>
            </a:pPr>
            <a:r>
              <a:rPr lang="en-US" sz="2000" dirty="0" smtClean="0">
                <a:solidFill>
                  <a:schemeClr val="accent1"/>
                </a:solidFill>
              </a:rPr>
              <a:t>LA County DCFS Staff</a:t>
            </a:r>
          </a:p>
          <a:p>
            <a:pPr lvl="1">
              <a:buClr>
                <a:srgbClr val="FC8004"/>
              </a:buClr>
              <a:buFont typeface="Wingdings" charset="2"/>
              <a:buChar char="ü"/>
            </a:pPr>
            <a:r>
              <a:rPr lang="en-US" sz="1600" dirty="0" smtClean="0">
                <a:solidFill>
                  <a:schemeClr val="accent1"/>
                </a:solidFill>
              </a:rPr>
              <a:t>Maria  </a:t>
            </a:r>
            <a:r>
              <a:rPr lang="en-US" sz="1600" dirty="0">
                <a:solidFill>
                  <a:schemeClr val="accent1"/>
                </a:solidFill>
              </a:rPr>
              <a:t>Camarillo, </a:t>
            </a:r>
            <a:r>
              <a:rPr lang="en-US" sz="1600" dirty="0" smtClean="0">
                <a:solidFill>
                  <a:schemeClr val="accent1"/>
                </a:solidFill>
              </a:rPr>
              <a:t>MSW - </a:t>
            </a:r>
            <a:r>
              <a:rPr lang="en-US" sz="1600" dirty="0">
                <a:solidFill>
                  <a:schemeClr val="accent1"/>
                </a:solidFill>
              </a:rPr>
              <a:t>Manager of Education and Licensure </a:t>
            </a:r>
            <a:endParaRPr lang="en-US" sz="1600" dirty="0" smtClean="0">
              <a:solidFill>
                <a:schemeClr val="accent1"/>
              </a:solidFill>
            </a:endParaRPr>
          </a:p>
          <a:p>
            <a:pPr lvl="1">
              <a:buClr>
                <a:srgbClr val="FC8004"/>
              </a:buClr>
              <a:buFont typeface="Wingdings" charset="2"/>
              <a:buChar char="ü"/>
            </a:pPr>
            <a:r>
              <a:rPr lang="en-US" sz="1600" dirty="0" smtClean="0">
                <a:solidFill>
                  <a:schemeClr val="accent1"/>
                </a:solidFill>
              </a:rPr>
              <a:t>Elizabeth Romero, LCSW - CALSWEC Intern Coordinator/Field Instructor</a:t>
            </a:r>
          </a:p>
          <a:p>
            <a:pPr lvl="1">
              <a:buClr>
                <a:srgbClr val="FC8004"/>
              </a:buClr>
              <a:buFont typeface="Wingdings" charset="2"/>
              <a:buChar char="ü"/>
            </a:pPr>
            <a:r>
              <a:rPr lang="en-US" sz="1600" dirty="0" smtClean="0">
                <a:solidFill>
                  <a:schemeClr val="accent1"/>
                </a:solidFill>
              </a:rPr>
              <a:t>Robin Sims MSW - CALSWEC Intern Coordinator/Field Instructor</a:t>
            </a:r>
          </a:p>
          <a:p>
            <a:pPr lvl="1">
              <a:buClr>
                <a:srgbClr val="FC8004"/>
              </a:buClr>
              <a:buFont typeface="Wingdings" charset="2"/>
              <a:buChar char="ü"/>
            </a:pPr>
            <a:r>
              <a:rPr lang="en-US" sz="1600" dirty="0" smtClean="0">
                <a:solidFill>
                  <a:schemeClr val="accent1"/>
                </a:solidFill>
              </a:rPr>
              <a:t>Supported development of field unit.</a:t>
            </a:r>
          </a:p>
        </p:txBody>
      </p:sp>
      <p:sp>
        <p:nvSpPr>
          <p:cNvPr id="3" name="Title 2"/>
          <p:cNvSpPr>
            <a:spLocks noGrp="1"/>
          </p:cNvSpPr>
          <p:nvPr>
            <p:ph type="title"/>
          </p:nvPr>
        </p:nvSpPr>
        <p:spPr>
          <a:xfrm>
            <a:off x="381000" y="30480"/>
            <a:ext cx="8229600" cy="883920"/>
          </a:xfrm>
        </p:spPr>
        <p:txBody>
          <a:bodyPr>
            <a:normAutofit/>
          </a:bodyPr>
          <a:lstStyle/>
          <a:p>
            <a:r>
              <a:rPr lang="en-US" dirty="0" smtClean="0">
                <a:solidFill>
                  <a:srgbClr val="EB641B"/>
                </a:solidFill>
                <a:latin typeface="Arial" pitchFamily="34" charset="0"/>
                <a:cs typeface="Arial" pitchFamily="34" charset="0"/>
              </a:rPr>
              <a:t>Key Implementers and Roles</a:t>
            </a:r>
            <a:endParaRPr lang="en-US" dirty="0">
              <a:solidFill>
                <a:srgbClr val="EB641B"/>
              </a:solidFill>
              <a:latin typeface="Arial" pitchFamily="34" charset="0"/>
              <a:cs typeface="Arial" pitchFamily="34" charset="0"/>
            </a:endParaRPr>
          </a:p>
        </p:txBody>
      </p:sp>
    </p:spTree>
    <p:extLst>
      <p:ext uri="{BB962C8B-B14F-4D97-AF65-F5344CB8AC3E}">
        <p14:creationId xmlns:p14="http://schemas.microsoft.com/office/powerpoint/2010/main" val="500312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Clr>
                <a:srgbClr val="FF6600"/>
              </a:buClr>
            </a:pPr>
            <a:r>
              <a:rPr lang="en-US" sz="1700" dirty="0" smtClean="0"/>
              <a:t>2013 Significant Field Instructor Results</a:t>
            </a:r>
          </a:p>
          <a:p>
            <a:pPr lvl="1">
              <a:buClr>
                <a:schemeClr val="accent3"/>
              </a:buClr>
            </a:pPr>
            <a:r>
              <a:rPr lang="en-US" sz="1300" dirty="0" smtClean="0">
                <a:solidFill>
                  <a:srgbClr val="FF0000"/>
                </a:solidFill>
              </a:rPr>
              <a:t>100% </a:t>
            </a:r>
            <a:r>
              <a:rPr lang="en-US" sz="1300" dirty="0" smtClean="0"/>
              <a:t>of Concentration Year (CY) and Foundation Year (FY) Field Instructors’ students </a:t>
            </a:r>
            <a:r>
              <a:rPr lang="en-US" sz="1300" u="sng" dirty="0" smtClean="0"/>
              <a:t>know the dual mission of Public Child Welfare </a:t>
            </a:r>
          </a:p>
          <a:p>
            <a:pPr lvl="1">
              <a:buClr>
                <a:schemeClr val="accent3"/>
              </a:buClr>
            </a:pPr>
            <a:r>
              <a:rPr lang="en-US" sz="1300" dirty="0" smtClean="0">
                <a:solidFill>
                  <a:srgbClr val="FF0000"/>
                </a:solidFill>
              </a:rPr>
              <a:t>100%</a:t>
            </a:r>
            <a:r>
              <a:rPr lang="en-US" sz="1300" dirty="0" smtClean="0"/>
              <a:t> of CY and FY think that </a:t>
            </a:r>
            <a:r>
              <a:rPr lang="en-US" sz="1300" u="sng" dirty="0" smtClean="0"/>
              <a:t>role playing helps students in learning how to work with clients </a:t>
            </a:r>
            <a:r>
              <a:rPr lang="en-US" sz="1300" dirty="0" smtClean="0"/>
              <a:t>however </a:t>
            </a:r>
            <a:r>
              <a:rPr lang="en-US" sz="1300" dirty="0" smtClean="0">
                <a:solidFill>
                  <a:srgbClr val="FF0000"/>
                </a:solidFill>
              </a:rPr>
              <a:t>100% </a:t>
            </a:r>
            <a:r>
              <a:rPr lang="en-US" sz="1300" dirty="0" smtClean="0"/>
              <a:t>of CY and FY Field Instructors reported they only </a:t>
            </a:r>
            <a:r>
              <a:rPr lang="en-US" sz="1300" u="sng" dirty="0" smtClean="0"/>
              <a:t>seldom use </a:t>
            </a:r>
            <a:r>
              <a:rPr lang="en-US" sz="1300" dirty="0" smtClean="0"/>
              <a:t>role play in individual sessions with PCW students</a:t>
            </a:r>
          </a:p>
          <a:p>
            <a:pPr lvl="1">
              <a:buClr>
                <a:schemeClr val="accent3"/>
              </a:buClr>
            </a:pPr>
            <a:r>
              <a:rPr lang="en-US" sz="1300" dirty="0" smtClean="0">
                <a:solidFill>
                  <a:srgbClr val="FF0000"/>
                </a:solidFill>
              </a:rPr>
              <a:t>100%</a:t>
            </a:r>
            <a:r>
              <a:rPr lang="en-US" sz="1300" dirty="0" smtClean="0"/>
              <a:t> of CY stated they </a:t>
            </a:r>
            <a:r>
              <a:rPr lang="en-US" sz="1300" u="sng" dirty="0" smtClean="0"/>
              <a:t>frequently engage</a:t>
            </a:r>
            <a:r>
              <a:rPr lang="en-US" sz="1300" dirty="0" smtClean="0"/>
              <a:t> in discussions around ethics and values; </a:t>
            </a:r>
            <a:r>
              <a:rPr lang="en-US" sz="1300" dirty="0" smtClean="0">
                <a:solidFill>
                  <a:srgbClr val="FF0000"/>
                </a:solidFill>
              </a:rPr>
              <a:t>75%</a:t>
            </a:r>
            <a:r>
              <a:rPr lang="en-US" sz="1300" dirty="0" smtClean="0"/>
              <a:t> of FY stated they </a:t>
            </a:r>
            <a:r>
              <a:rPr lang="en-US" sz="1300" u="sng" dirty="0" smtClean="0"/>
              <a:t>frequently engage </a:t>
            </a:r>
            <a:r>
              <a:rPr lang="en-US" sz="1300" dirty="0" smtClean="0"/>
              <a:t>and </a:t>
            </a:r>
            <a:r>
              <a:rPr lang="en-US" sz="1300" dirty="0" smtClean="0">
                <a:solidFill>
                  <a:srgbClr val="FF0000"/>
                </a:solidFill>
              </a:rPr>
              <a:t>25% </a:t>
            </a:r>
            <a:r>
              <a:rPr lang="en-US" sz="1300" u="sng" dirty="0" smtClean="0"/>
              <a:t>sometimes engage </a:t>
            </a:r>
            <a:r>
              <a:rPr lang="en-US" sz="1300" dirty="0" smtClean="0"/>
              <a:t>in discussions around ethics and values</a:t>
            </a:r>
          </a:p>
          <a:p>
            <a:pPr lvl="1">
              <a:buClr>
                <a:schemeClr val="accent3"/>
              </a:buClr>
            </a:pPr>
            <a:r>
              <a:rPr lang="en-US" sz="1300" dirty="0" smtClean="0">
                <a:solidFill>
                  <a:srgbClr val="FF0000"/>
                </a:solidFill>
              </a:rPr>
              <a:t>100% </a:t>
            </a:r>
            <a:r>
              <a:rPr lang="en-US" sz="1300" dirty="0" smtClean="0"/>
              <a:t>of CY </a:t>
            </a:r>
            <a:r>
              <a:rPr lang="en-US" sz="1300" u="sng" dirty="0" smtClean="0"/>
              <a:t>frequently talk </a:t>
            </a:r>
            <a:r>
              <a:rPr lang="en-US" sz="1300" dirty="0" smtClean="0"/>
              <a:t>about the impact of working in diverse environments and how to work effectively in different communities with different clients; </a:t>
            </a:r>
            <a:r>
              <a:rPr lang="en-US" sz="1300" dirty="0" smtClean="0">
                <a:solidFill>
                  <a:srgbClr val="FF0000"/>
                </a:solidFill>
              </a:rPr>
              <a:t>50% </a:t>
            </a:r>
            <a:r>
              <a:rPr lang="en-US" sz="1300" dirty="0" smtClean="0"/>
              <a:t>of FY Field Instructors </a:t>
            </a:r>
            <a:r>
              <a:rPr lang="en-US" sz="1300" u="sng" dirty="0" smtClean="0"/>
              <a:t>talked frequently </a:t>
            </a:r>
            <a:r>
              <a:rPr lang="en-US" sz="1300" dirty="0" smtClean="0"/>
              <a:t>about this and </a:t>
            </a:r>
            <a:r>
              <a:rPr lang="en-US" sz="1300" dirty="0" smtClean="0">
                <a:solidFill>
                  <a:srgbClr val="FF0000"/>
                </a:solidFill>
              </a:rPr>
              <a:t>50% </a:t>
            </a:r>
            <a:r>
              <a:rPr lang="en-US" sz="1300" dirty="0" smtClean="0"/>
              <a:t>reported </a:t>
            </a:r>
            <a:r>
              <a:rPr lang="en-US" sz="1300" u="sng" dirty="0" smtClean="0"/>
              <a:t>sometimes talking</a:t>
            </a:r>
            <a:r>
              <a:rPr lang="en-US" sz="1300" dirty="0" smtClean="0"/>
              <a:t> to their students about these issues.  </a:t>
            </a:r>
          </a:p>
          <a:p>
            <a:pPr lvl="1">
              <a:buClr>
                <a:schemeClr val="accent3"/>
              </a:buClr>
            </a:pPr>
            <a:r>
              <a:rPr lang="en-US" sz="1300" dirty="0" smtClean="0">
                <a:solidFill>
                  <a:srgbClr val="FF0000"/>
                </a:solidFill>
              </a:rPr>
              <a:t>50% </a:t>
            </a:r>
            <a:r>
              <a:rPr lang="en-US" sz="1300" dirty="0" smtClean="0"/>
              <a:t>of CY </a:t>
            </a:r>
            <a:r>
              <a:rPr lang="en-US" sz="1300" u="sng" dirty="0" smtClean="0"/>
              <a:t>taught</a:t>
            </a:r>
            <a:r>
              <a:rPr lang="en-US" sz="1300" dirty="0" smtClean="0"/>
              <a:t> their students how to do culturally sensitive interviewing, </a:t>
            </a:r>
            <a:r>
              <a:rPr lang="en-US" sz="1300" dirty="0" smtClean="0">
                <a:solidFill>
                  <a:srgbClr val="FF0000"/>
                </a:solidFill>
              </a:rPr>
              <a:t>50% </a:t>
            </a:r>
            <a:r>
              <a:rPr lang="en-US" sz="1300" u="sng" dirty="0" smtClean="0"/>
              <a:t>did not</a:t>
            </a:r>
            <a:r>
              <a:rPr lang="en-US" sz="1300" dirty="0" smtClean="0"/>
              <a:t>; </a:t>
            </a:r>
            <a:r>
              <a:rPr lang="en-US" sz="1300" dirty="0" smtClean="0">
                <a:solidFill>
                  <a:srgbClr val="FF0000"/>
                </a:solidFill>
              </a:rPr>
              <a:t>75% </a:t>
            </a:r>
            <a:r>
              <a:rPr lang="en-US" sz="1300" dirty="0" smtClean="0"/>
              <a:t>of FY </a:t>
            </a:r>
            <a:r>
              <a:rPr lang="en-US" sz="1300" u="sng" dirty="0" smtClean="0"/>
              <a:t>taught</a:t>
            </a:r>
            <a:r>
              <a:rPr lang="en-US" sz="1300" dirty="0" smtClean="0"/>
              <a:t> their students this and </a:t>
            </a:r>
            <a:r>
              <a:rPr lang="en-US" sz="1300" dirty="0" smtClean="0">
                <a:solidFill>
                  <a:srgbClr val="FF0000"/>
                </a:solidFill>
              </a:rPr>
              <a:t>25% </a:t>
            </a:r>
            <a:r>
              <a:rPr lang="en-US" sz="1300" u="sng" dirty="0" smtClean="0"/>
              <a:t>did not</a:t>
            </a:r>
            <a:r>
              <a:rPr lang="en-US" sz="1300" dirty="0" smtClean="0"/>
              <a:t>. </a:t>
            </a:r>
          </a:p>
          <a:p>
            <a:pPr lvl="1">
              <a:buClr>
                <a:schemeClr val="accent3"/>
              </a:buClr>
            </a:pPr>
            <a:r>
              <a:rPr lang="en-US" sz="1300" dirty="0" smtClean="0">
                <a:solidFill>
                  <a:srgbClr val="FF0000"/>
                </a:solidFill>
              </a:rPr>
              <a:t>100% </a:t>
            </a:r>
            <a:r>
              <a:rPr lang="en-US" sz="1300" dirty="0" smtClean="0"/>
              <a:t>of CY </a:t>
            </a:r>
            <a:r>
              <a:rPr lang="en-US" sz="1300" u="sng" dirty="0" smtClean="0"/>
              <a:t>discussed Katie A </a:t>
            </a:r>
            <a:r>
              <a:rPr lang="en-US" sz="1300" dirty="0" smtClean="0"/>
              <a:t>with students; </a:t>
            </a:r>
            <a:r>
              <a:rPr lang="en-US" sz="1300" dirty="0" smtClean="0">
                <a:solidFill>
                  <a:srgbClr val="FF0000"/>
                </a:solidFill>
              </a:rPr>
              <a:t>25% </a:t>
            </a:r>
            <a:r>
              <a:rPr lang="en-US" sz="1300" dirty="0" smtClean="0"/>
              <a:t>of FY </a:t>
            </a:r>
            <a:r>
              <a:rPr lang="en-US" sz="1300" u="sng" dirty="0" smtClean="0"/>
              <a:t>discussed Katie A </a:t>
            </a:r>
            <a:r>
              <a:rPr lang="en-US" sz="1300" dirty="0" smtClean="0"/>
              <a:t>and </a:t>
            </a:r>
            <a:r>
              <a:rPr lang="en-US" sz="1300" dirty="0" smtClean="0">
                <a:solidFill>
                  <a:srgbClr val="FF0000"/>
                </a:solidFill>
              </a:rPr>
              <a:t>75% </a:t>
            </a:r>
            <a:r>
              <a:rPr lang="en-US" sz="1300" u="sng" dirty="0" smtClean="0"/>
              <a:t>did not </a:t>
            </a:r>
          </a:p>
          <a:p>
            <a:pPr lvl="1">
              <a:buClr>
                <a:schemeClr val="accent3"/>
              </a:buClr>
            </a:pPr>
            <a:r>
              <a:rPr lang="en-US" sz="1300" dirty="0" smtClean="0">
                <a:solidFill>
                  <a:srgbClr val="FF0000"/>
                </a:solidFill>
              </a:rPr>
              <a:t>50% </a:t>
            </a:r>
            <a:r>
              <a:rPr lang="en-US" sz="1300" dirty="0" smtClean="0"/>
              <a:t>of CY and </a:t>
            </a:r>
            <a:r>
              <a:rPr lang="en-US" sz="1300" u="sng" dirty="0" smtClean="0"/>
              <a:t>FY discussed and taught evidence-based practice with students</a:t>
            </a:r>
            <a:r>
              <a:rPr lang="en-US" sz="1300" dirty="0" smtClean="0"/>
              <a:t> and </a:t>
            </a:r>
            <a:r>
              <a:rPr lang="en-US" sz="1300" dirty="0" smtClean="0">
                <a:solidFill>
                  <a:srgbClr val="FF0000"/>
                </a:solidFill>
              </a:rPr>
              <a:t>50% </a:t>
            </a:r>
            <a:r>
              <a:rPr lang="en-US" sz="1300" dirty="0" smtClean="0"/>
              <a:t>of CY and FY </a:t>
            </a:r>
            <a:r>
              <a:rPr lang="en-US" sz="1300" u="sng" dirty="0" smtClean="0"/>
              <a:t>did not</a:t>
            </a:r>
            <a:r>
              <a:rPr lang="en-US" sz="1300" dirty="0" smtClean="0"/>
              <a:t>. </a:t>
            </a:r>
          </a:p>
          <a:p>
            <a:pPr lvl="1">
              <a:buClr>
                <a:schemeClr val="accent3"/>
              </a:buClr>
            </a:pPr>
            <a:r>
              <a:rPr lang="en-US" sz="1300" dirty="0" smtClean="0">
                <a:solidFill>
                  <a:srgbClr val="FF0000"/>
                </a:solidFill>
              </a:rPr>
              <a:t>100% </a:t>
            </a:r>
            <a:r>
              <a:rPr lang="en-US" sz="1300" dirty="0" smtClean="0"/>
              <a:t>of CY and FY </a:t>
            </a:r>
            <a:r>
              <a:rPr lang="en-US" sz="1300" u="sng" dirty="0" smtClean="0"/>
              <a:t>integrated Motivational Interviewing skills </a:t>
            </a:r>
            <a:r>
              <a:rPr lang="en-US" sz="1300" dirty="0" smtClean="0"/>
              <a:t>in their work with their students </a:t>
            </a:r>
          </a:p>
          <a:p>
            <a:pPr lvl="1">
              <a:buClr>
                <a:schemeClr val="accent3"/>
              </a:buClr>
            </a:pPr>
            <a:r>
              <a:rPr lang="en-US" sz="1300" dirty="0" smtClean="0">
                <a:solidFill>
                  <a:srgbClr val="FF0000"/>
                </a:solidFill>
              </a:rPr>
              <a:t>100% </a:t>
            </a:r>
            <a:r>
              <a:rPr lang="en-US" sz="1300" dirty="0" smtClean="0"/>
              <a:t>of CY and FY </a:t>
            </a:r>
            <a:r>
              <a:rPr lang="en-US" sz="1300" u="sng" dirty="0" smtClean="0"/>
              <a:t>taught students how to conduct strength based needs assessments </a:t>
            </a:r>
          </a:p>
          <a:p>
            <a:pPr lvl="1">
              <a:buClr>
                <a:schemeClr val="accent3"/>
              </a:buClr>
            </a:pPr>
            <a:r>
              <a:rPr lang="en-US" sz="1300" dirty="0" smtClean="0">
                <a:solidFill>
                  <a:srgbClr val="FF0000"/>
                </a:solidFill>
              </a:rPr>
              <a:t>50% </a:t>
            </a:r>
            <a:r>
              <a:rPr lang="en-US" sz="1300" dirty="0" smtClean="0"/>
              <a:t>of CY and FY </a:t>
            </a:r>
            <a:r>
              <a:rPr lang="en-US" sz="1300" u="sng" dirty="0" smtClean="0"/>
              <a:t>helped students integrate attachment theory </a:t>
            </a:r>
            <a:r>
              <a:rPr lang="en-US" sz="1300" dirty="0" smtClean="0"/>
              <a:t>into their work with clients; </a:t>
            </a:r>
            <a:r>
              <a:rPr lang="en-US" sz="1300" dirty="0" smtClean="0">
                <a:solidFill>
                  <a:srgbClr val="FF0000"/>
                </a:solidFill>
              </a:rPr>
              <a:t>50% </a:t>
            </a:r>
            <a:r>
              <a:rPr lang="en-US" sz="1300" dirty="0" smtClean="0"/>
              <a:t>of Cy and FY </a:t>
            </a:r>
            <a:r>
              <a:rPr lang="en-US" sz="1300" u="sng" dirty="0" smtClean="0"/>
              <a:t>did not</a:t>
            </a:r>
            <a:r>
              <a:rPr lang="en-US" sz="1300" dirty="0" smtClean="0"/>
              <a:t>.  </a:t>
            </a:r>
          </a:p>
          <a:p>
            <a:pPr lvl="1">
              <a:buClr>
                <a:schemeClr val="accent3"/>
              </a:buClr>
            </a:pPr>
            <a:r>
              <a:rPr lang="en-US" sz="1300" dirty="0" smtClean="0">
                <a:solidFill>
                  <a:srgbClr val="FF0000"/>
                </a:solidFill>
              </a:rPr>
              <a:t>100% </a:t>
            </a:r>
            <a:r>
              <a:rPr lang="en-US" sz="1300" dirty="0" smtClean="0"/>
              <a:t>of CY </a:t>
            </a:r>
            <a:r>
              <a:rPr lang="en-US" sz="1300" u="sng" dirty="0" smtClean="0"/>
              <a:t>exposed students to other DCFS workers</a:t>
            </a:r>
            <a:r>
              <a:rPr lang="en-US" sz="1300" dirty="0" smtClean="0"/>
              <a:t>; </a:t>
            </a:r>
            <a:r>
              <a:rPr lang="en-US" sz="1300" dirty="0" smtClean="0">
                <a:solidFill>
                  <a:srgbClr val="FF0000"/>
                </a:solidFill>
              </a:rPr>
              <a:t>75% </a:t>
            </a:r>
            <a:r>
              <a:rPr lang="en-US" sz="1300" dirty="0" smtClean="0"/>
              <a:t>of FY </a:t>
            </a:r>
            <a:r>
              <a:rPr lang="en-US" sz="1300" u="sng" dirty="0" smtClean="0"/>
              <a:t>did this </a:t>
            </a:r>
            <a:r>
              <a:rPr lang="en-US" sz="1300" dirty="0" smtClean="0"/>
              <a:t>and </a:t>
            </a:r>
            <a:r>
              <a:rPr lang="en-US" sz="1300" dirty="0" smtClean="0">
                <a:solidFill>
                  <a:srgbClr val="FF0000"/>
                </a:solidFill>
              </a:rPr>
              <a:t>25% </a:t>
            </a:r>
            <a:r>
              <a:rPr lang="en-US" sz="1300" u="sng" dirty="0" smtClean="0"/>
              <a:t>did not </a:t>
            </a:r>
          </a:p>
          <a:p>
            <a:pPr lvl="1">
              <a:buClr>
                <a:schemeClr val="accent3"/>
              </a:buClr>
            </a:pPr>
            <a:r>
              <a:rPr lang="en-US" sz="1300" dirty="0" smtClean="0">
                <a:solidFill>
                  <a:srgbClr val="FF0000"/>
                </a:solidFill>
              </a:rPr>
              <a:t>100% </a:t>
            </a:r>
            <a:r>
              <a:rPr lang="en-US" sz="1300" dirty="0" smtClean="0"/>
              <a:t>of CY and FY reported it was </a:t>
            </a:r>
            <a:r>
              <a:rPr lang="en-US" sz="1300" u="sng" dirty="0" smtClean="0"/>
              <a:t>very</a:t>
            </a:r>
            <a:r>
              <a:rPr lang="en-US" sz="1300" u="sng" dirty="0"/>
              <a:t> </a:t>
            </a:r>
            <a:r>
              <a:rPr lang="en-US" sz="1300" u="sng" dirty="0" smtClean="0"/>
              <a:t>important </a:t>
            </a:r>
            <a:r>
              <a:rPr lang="en-US" sz="1300" dirty="0" smtClean="0"/>
              <a:t>to help students develop a peer network that will extend into their employment at DCFS </a:t>
            </a:r>
            <a:endParaRPr lang="en-US" sz="1300" dirty="0" smtClean="0">
              <a:solidFill>
                <a:srgbClr val="FF0000"/>
              </a:solidFill>
            </a:endParaRPr>
          </a:p>
          <a:p>
            <a:pPr>
              <a:buClr>
                <a:schemeClr val="accent3"/>
              </a:buClr>
            </a:pPr>
            <a:endParaRPr lang="en-US" sz="1300" dirty="0"/>
          </a:p>
        </p:txBody>
      </p:sp>
      <p:sp>
        <p:nvSpPr>
          <p:cNvPr id="3" name="Title 2"/>
          <p:cNvSpPr>
            <a:spLocks noGrp="1"/>
          </p:cNvSpPr>
          <p:nvPr>
            <p:ph type="title"/>
          </p:nvPr>
        </p:nvSpPr>
        <p:spPr/>
        <p:txBody>
          <a:bodyPr>
            <a:normAutofit fontScale="90000"/>
          </a:bodyPr>
          <a:lstStyle/>
          <a:p>
            <a:r>
              <a:rPr lang="en-US" dirty="0" smtClean="0">
                <a:solidFill>
                  <a:schemeClr val="accent3"/>
                </a:solidFill>
                <a:latin typeface="Arial" pitchFamily="34" charset="0"/>
                <a:cs typeface="Arial" pitchFamily="34" charset="0"/>
              </a:rPr>
              <a:t>Evaluation Measures and Results</a:t>
            </a:r>
            <a:endParaRPr lang="en-US" dirty="0">
              <a:solidFill>
                <a:schemeClr val="accent3"/>
              </a:solidFill>
              <a:latin typeface="Arial" pitchFamily="34" charset="0"/>
              <a:cs typeface="Arial" pitchFamily="34" charset="0"/>
            </a:endParaRPr>
          </a:p>
        </p:txBody>
      </p:sp>
    </p:spTree>
    <p:extLst>
      <p:ext uri="{BB962C8B-B14F-4D97-AF65-F5344CB8AC3E}">
        <p14:creationId xmlns:p14="http://schemas.microsoft.com/office/powerpoint/2010/main" val="3726185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534400" cy="5486400"/>
          </a:xfrm>
        </p:spPr>
        <p:txBody>
          <a:bodyPr>
            <a:normAutofit fontScale="47500" lnSpcReduction="20000"/>
          </a:bodyPr>
          <a:lstStyle/>
          <a:p>
            <a:pPr>
              <a:buClr>
                <a:schemeClr val="accent3"/>
              </a:buClr>
            </a:pPr>
            <a:r>
              <a:rPr lang="en-US" sz="3300" dirty="0" smtClean="0"/>
              <a:t>2011-2012 &amp; 2012-2013 Significant Student Satisfaction Survey Results </a:t>
            </a:r>
          </a:p>
          <a:p>
            <a:pPr lvl="1">
              <a:buClr>
                <a:schemeClr val="accent3"/>
              </a:buClr>
            </a:pPr>
            <a:r>
              <a:rPr lang="en-US" sz="2900" dirty="0" smtClean="0">
                <a:solidFill>
                  <a:schemeClr val="accent2"/>
                </a:solidFill>
              </a:rPr>
              <a:t>93% </a:t>
            </a:r>
            <a:r>
              <a:rPr lang="en-US" sz="2900" dirty="0" smtClean="0"/>
              <a:t>of the 2011-2012 cohort and </a:t>
            </a:r>
            <a:r>
              <a:rPr lang="en-US" sz="2900" dirty="0">
                <a:solidFill>
                  <a:srgbClr val="DA1F28"/>
                </a:solidFill>
              </a:rPr>
              <a:t>100% </a:t>
            </a:r>
            <a:r>
              <a:rPr lang="en-US" sz="2900" dirty="0"/>
              <a:t>of the 2012-2013 </a:t>
            </a:r>
            <a:r>
              <a:rPr lang="en-US" sz="2900" dirty="0" smtClean="0"/>
              <a:t>cohort reported </a:t>
            </a:r>
            <a:r>
              <a:rPr lang="en-US" sz="2900" u="sng" dirty="0" smtClean="0"/>
              <a:t>knowing the dual mission of Public Child welfare</a:t>
            </a:r>
          </a:p>
          <a:p>
            <a:pPr lvl="1">
              <a:buClr>
                <a:schemeClr val="accent3"/>
              </a:buClr>
            </a:pPr>
            <a:r>
              <a:rPr lang="en-US" sz="2900" dirty="0" smtClean="0">
                <a:solidFill>
                  <a:srgbClr val="DA1F28"/>
                </a:solidFill>
              </a:rPr>
              <a:t>100% </a:t>
            </a:r>
            <a:r>
              <a:rPr lang="en-US" sz="2900" dirty="0" smtClean="0"/>
              <a:t>of both cohorts thought that role playing/case discussions helped them identify value dilemmas in their work with clients. </a:t>
            </a:r>
          </a:p>
          <a:p>
            <a:pPr lvl="1">
              <a:buClr>
                <a:schemeClr val="accent3"/>
              </a:buClr>
            </a:pPr>
            <a:r>
              <a:rPr lang="en-US" sz="2900" dirty="0" smtClean="0">
                <a:solidFill>
                  <a:srgbClr val="DA1F28"/>
                </a:solidFill>
              </a:rPr>
              <a:t>100% </a:t>
            </a:r>
            <a:r>
              <a:rPr lang="en-US" sz="2900" dirty="0" smtClean="0"/>
              <a:t>of the 2011-2012 cohort and </a:t>
            </a:r>
            <a:r>
              <a:rPr lang="en-US" sz="2900" dirty="0"/>
              <a:t>; </a:t>
            </a:r>
            <a:r>
              <a:rPr lang="en-US" sz="2900" dirty="0">
                <a:solidFill>
                  <a:srgbClr val="DA1F28"/>
                </a:solidFill>
              </a:rPr>
              <a:t>93% </a:t>
            </a:r>
            <a:r>
              <a:rPr lang="en-US" sz="2900" dirty="0"/>
              <a:t>of the 2012-2013 </a:t>
            </a:r>
            <a:r>
              <a:rPr lang="en-US" sz="2900" dirty="0" smtClean="0"/>
              <a:t>cohort </a:t>
            </a:r>
            <a:r>
              <a:rPr lang="en-US" sz="2900" u="sng" dirty="0" smtClean="0"/>
              <a:t>learned about diversity and their values/believes around diversity </a:t>
            </a:r>
          </a:p>
          <a:p>
            <a:pPr lvl="1">
              <a:buClr>
                <a:schemeClr val="accent3"/>
              </a:buClr>
            </a:pPr>
            <a:r>
              <a:rPr lang="en-US" sz="2900" dirty="0" smtClean="0">
                <a:solidFill>
                  <a:srgbClr val="DA1F28"/>
                </a:solidFill>
              </a:rPr>
              <a:t>93% </a:t>
            </a:r>
            <a:r>
              <a:rPr lang="en-US" sz="2900" dirty="0" smtClean="0"/>
              <a:t>of the 2011-2012 cohort and </a:t>
            </a:r>
            <a:r>
              <a:rPr lang="en-US" sz="2900" dirty="0" smtClean="0">
                <a:solidFill>
                  <a:srgbClr val="DA1F28"/>
                </a:solidFill>
              </a:rPr>
              <a:t>100% </a:t>
            </a:r>
            <a:r>
              <a:rPr lang="en-US" sz="2900" dirty="0" smtClean="0"/>
              <a:t>of the 2012-2013 cohort understood the interface between mental health and public child welfare, and the possible cracks in the system.</a:t>
            </a:r>
          </a:p>
          <a:p>
            <a:pPr lvl="1">
              <a:buClr>
                <a:schemeClr val="accent3"/>
              </a:buClr>
            </a:pPr>
            <a:r>
              <a:rPr lang="en-US" sz="2900" dirty="0" smtClean="0">
                <a:solidFill>
                  <a:srgbClr val="DA1F28"/>
                </a:solidFill>
              </a:rPr>
              <a:t>85% </a:t>
            </a:r>
            <a:r>
              <a:rPr lang="en-US" sz="2900" dirty="0" smtClean="0"/>
              <a:t>of the 2011-2012 cohort and </a:t>
            </a:r>
            <a:r>
              <a:rPr lang="en-US" sz="2900" dirty="0" smtClean="0">
                <a:solidFill>
                  <a:srgbClr val="DA1F28"/>
                </a:solidFill>
              </a:rPr>
              <a:t>100% </a:t>
            </a:r>
            <a:r>
              <a:rPr lang="en-US" sz="2900" dirty="0" smtClean="0"/>
              <a:t>of the 2012-2013 stated they </a:t>
            </a:r>
            <a:r>
              <a:rPr lang="en-US" sz="2900" u="sng" dirty="0" smtClean="0"/>
              <a:t>have a better understanding of evidence based practice as a result of this seminar.</a:t>
            </a:r>
          </a:p>
          <a:p>
            <a:pPr lvl="1">
              <a:buClr>
                <a:schemeClr val="accent3"/>
              </a:buClr>
            </a:pPr>
            <a:r>
              <a:rPr lang="en-US" sz="2900" dirty="0" smtClean="0">
                <a:solidFill>
                  <a:srgbClr val="DA1F28"/>
                </a:solidFill>
              </a:rPr>
              <a:t>100% </a:t>
            </a:r>
            <a:r>
              <a:rPr lang="en-US" sz="2900" dirty="0" smtClean="0"/>
              <a:t>of both cohorts stated they </a:t>
            </a:r>
            <a:r>
              <a:rPr lang="en-US" sz="2900" u="sng" dirty="0" smtClean="0"/>
              <a:t>understand the purpose and foundations of motivational interviewing</a:t>
            </a:r>
            <a:r>
              <a:rPr lang="en-US" sz="2900" dirty="0" smtClean="0"/>
              <a:t>.  </a:t>
            </a:r>
          </a:p>
          <a:p>
            <a:pPr lvl="1">
              <a:buClr>
                <a:schemeClr val="accent3"/>
              </a:buClr>
            </a:pPr>
            <a:r>
              <a:rPr lang="en-US" sz="2900" dirty="0" smtClean="0">
                <a:solidFill>
                  <a:srgbClr val="DA1F28"/>
                </a:solidFill>
              </a:rPr>
              <a:t>93% </a:t>
            </a:r>
            <a:r>
              <a:rPr lang="en-US" sz="2900" dirty="0" smtClean="0"/>
              <a:t>of the 2011-2012 cohort and </a:t>
            </a:r>
            <a:r>
              <a:rPr lang="en-US" sz="2900" dirty="0" smtClean="0">
                <a:solidFill>
                  <a:srgbClr val="DA1F28"/>
                </a:solidFill>
              </a:rPr>
              <a:t>100% </a:t>
            </a:r>
            <a:r>
              <a:rPr lang="en-US" sz="2900" dirty="0" smtClean="0"/>
              <a:t>of the 2012-2013 cohort stated they have a </a:t>
            </a:r>
            <a:r>
              <a:rPr lang="en-US" sz="2900" u="sng" dirty="0" smtClean="0"/>
              <a:t>better understanding of the importance of strength based assessment</a:t>
            </a:r>
            <a:r>
              <a:rPr lang="en-US" sz="2900" dirty="0" smtClean="0"/>
              <a:t>. </a:t>
            </a:r>
          </a:p>
          <a:p>
            <a:pPr lvl="1">
              <a:buClr>
                <a:schemeClr val="accent3"/>
              </a:buClr>
            </a:pPr>
            <a:r>
              <a:rPr lang="en-US" sz="2900" dirty="0" smtClean="0">
                <a:solidFill>
                  <a:srgbClr val="DA1F28"/>
                </a:solidFill>
              </a:rPr>
              <a:t>93% </a:t>
            </a:r>
            <a:r>
              <a:rPr lang="en-US" sz="2900" dirty="0" smtClean="0"/>
              <a:t>of the 2011-2012 cohort and </a:t>
            </a:r>
            <a:r>
              <a:rPr lang="en-US" sz="2900" dirty="0" smtClean="0">
                <a:solidFill>
                  <a:srgbClr val="DA1F28"/>
                </a:solidFill>
              </a:rPr>
              <a:t>100% </a:t>
            </a:r>
            <a:r>
              <a:rPr lang="en-US" sz="2900" dirty="0" smtClean="0"/>
              <a:t>of the 2012-2013 cohort reported having a </a:t>
            </a:r>
            <a:r>
              <a:rPr lang="en-US" sz="2900" u="sng" dirty="0" smtClean="0"/>
              <a:t>better ability to perform strength based assessments</a:t>
            </a:r>
            <a:r>
              <a:rPr lang="en-US" sz="2900" dirty="0" smtClean="0"/>
              <a:t>. </a:t>
            </a:r>
          </a:p>
          <a:p>
            <a:pPr lvl="1">
              <a:buClr>
                <a:schemeClr val="accent3"/>
              </a:buClr>
            </a:pPr>
            <a:r>
              <a:rPr lang="en-US" sz="2900" dirty="0" smtClean="0">
                <a:solidFill>
                  <a:srgbClr val="DA1F28"/>
                </a:solidFill>
              </a:rPr>
              <a:t>100% </a:t>
            </a:r>
            <a:r>
              <a:rPr lang="en-US" sz="2900" dirty="0" smtClean="0"/>
              <a:t>of both cohorts stated they understand attachment as it relates to work in public child welfare. </a:t>
            </a:r>
          </a:p>
          <a:p>
            <a:pPr lvl="1">
              <a:buClr>
                <a:schemeClr val="accent3"/>
              </a:buClr>
            </a:pPr>
            <a:r>
              <a:rPr lang="en-US" sz="2900" dirty="0" smtClean="0">
                <a:solidFill>
                  <a:srgbClr val="DA1F28"/>
                </a:solidFill>
              </a:rPr>
              <a:t>85% </a:t>
            </a:r>
            <a:r>
              <a:rPr lang="en-US" sz="2900" dirty="0" smtClean="0"/>
              <a:t>of the 2011-2012 cohort and </a:t>
            </a:r>
            <a:r>
              <a:rPr lang="en-US" sz="2900" dirty="0" smtClean="0">
                <a:solidFill>
                  <a:srgbClr val="DA1F28"/>
                </a:solidFill>
              </a:rPr>
              <a:t>100% </a:t>
            </a:r>
            <a:r>
              <a:rPr lang="en-US" sz="2900" dirty="0" smtClean="0"/>
              <a:t>of the 2012-2013 cohort reported that working in a small seminar group enhanced their education </a:t>
            </a:r>
            <a:r>
              <a:rPr lang="en-US" sz="2900" u="sng" dirty="0" smtClean="0"/>
              <a:t>very much</a:t>
            </a:r>
            <a:r>
              <a:rPr lang="en-US" sz="2900" dirty="0" smtClean="0"/>
              <a:t>. </a:t>
            </a:r>
          </a:p>
          <a:p>
            <a:pPr lvl="1">
              <a:buClr>
                <a:schemeClr val="accent3"/>
              </a:buClr>
            </a:pPr>
            <a:r>
              <a:rPr lang="en-US" sz="2900" dirty="0" smtClean="0">
                <a:solidFill>
                  <a:srgbClr val="DA1F28"/>
                </a:solidFill>
              </a:rPr>
              <a:t>77% </a:t>
            </a:r>
            <a:r>
              <a:rPr lang="en-US" sz="2900" dirty="0" smtClean="0"/>
              <a:t>of the 2011-2012 cohort and </a:t>
            </a:r>
            <a:r>
              <a:rPr lang="en-US" sz="2900" dirty="0" smtClean="0">
                <a:solidFill>
                  <a:srgbClr val="DA1F28"/>
                </a:solidFill>
              </a:rPr>
              <a:t>100% </a:t>
            </a:r>
            <a:r>
              <a:rPr lang="en-US" sz="2900" dirty="0" smtClean="0"/>
              <a:t>of the 2012-2013 cohort reported that working in a small seminar groups helped them </a:t>
            </a:r>
            <a:r>
              <a:rPr lang="en-US" sz="2900" u="sng" dirty="0" smtClean="0"/>
              <a:t>very </a:t>
            </a:r>
            <a:r>
              <a:rPr lang="en-US" sz="2900" u="sng" dirty="0"/>
              <a:t>much</a:t>
            </a:r>
            <a:r>
              <a:rPr lang="en-US" sz="2900" dirty="0"/>
              <a:t> </a:t>
            </a:r>
            <a:r>
              <a:rPr lang="en-US" sz="2900" dirty="0" smtClean="0"/>
              <a:t> to develop a support network with other students.</a:t>
            </a:r>
          </a:p>
          <a:p>
            <a:pPr lvl="1">
              <a:buClr>
                <a:schemeClr val="accent3"/>
              </a:buClr>
            </a:pPr>
            <a:r>
              <a:rPr lang="en-US" sz="2900" dirty="0" smtClean="0">
                <a:solidFill>
                  <a:srgbClr val="DA1F28"/>
                </a:solidFill>
              </a:rPr>
              <a:t>85% </a:t>
            </a:r>
            <a:r>
              <a:rPr lang="en-US" sz="2900" dirty="0" smtClean="0"/>
              <a:t>of the 2011-2012 cohort and </a:t>
            </a:r>
            <a:r>
              <a:rPr lang="en-US" sz="2900" dirty="0" smtClean="0">
                <a:solidFill>
                  <a:srgbClr val="DA1F28"/>
                </a:solidFill>
              </a:rPr>
              <a:t>100% </a:t>
            </a:r>
            <a:r>
              <a:rPr lang="en-US" sz="2900" dirty="0" smtClean="0"/>
              <a:t>of the 2012-2013 cohort stated that </a:t>
            </a:r>
            <a:r>
              <a:rPr lang="en-US" sz="2900" u="sng" dirty="0" smtClean="0"/>
              <a:t>this seminar helped them to see and understand different points of view. </a:t>
            </a:r>
          </a:p>
          <a:p>
            <a:pPr lvl="1">
              <a:buClr>
                <a:schemeClr val="accent3"/>
              </a:buClr>
            </a:pPr>
            <a:endParaRPr lang="en-US"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solidFill>
                  <a:schemeClr val="accent3"/>
                </a:solidFill>
              </a:rPr>
              <a:t>Evaluation Measures and Results </a:t>
            </a:r>
            <a:endParaRPr lang="en-US" dirty="0">
              <a:solidFill>
                <a:schemeClr val="accent3"/>
              </a:solidFill>
            </a:endParaRPr>
          </a:p>
        </p:txBody>
      </p:sp>
    </p:spTree>
    <p:extLst>
      <p:ext uri="{BB962C8B-B14F-4D97-AF65-F5344CB8AC3E}">
        <p14:creationId xmlns:p14="http://schemas.microsoft.com/office/powerpoint/2010/main" val="1852459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382000" cy="5715000"/>
          </a:xfrm>
        </p:spPr>
        <p:txBody>
          <a:bodyPr>
            <a:noAutofit/>
          </a:bodyPr>
          <a:lstStyle/>
          <a:p>
            <a:pPr marL="457200" indent="-457200">
              <a:buClr>
                <a:srgbClr val="FC8004"/>
              </a:buClr>
              <a:buFont typeface="Wingdings" charset="2"/>
              <a:buChar char="ü"/>
            </a:pPr>
            <a:r>
              <a:rPr lang="en-US" sz="1800" dirty="0" smtClean="0"/>
              <a:t>Importance of:</a:t>
            </a:r>
          </a:p>
          <a:p>
            <a:pPr marL="713232" lvl="1" indent="-457200">
              <a:buClr>
                <a:srgbClr val="FC8004"/>
              </a:buClr>
              <a:buFont typeface="Wingdings" charset="2"/>
              <a:buChar char="ü"/>
            </a:pPr>
            <a:r>
              <a:rPr lang="en-US" sz="1600" dirty="0" smtClean="0"/>
              <a:t>Strong relationships with agency partners and to involve them in the development/delivery of the curriculum</a:t>
            </a:r>
          </a:p>
          <a:p>
            <a:pPr marL="713232" lvl="1" indent="-457200">
              <a:buClr>
                <a:srgbClr val="FC8004"/>
              </a:buClr>
              <a:buFont typeface="Wingdings" charset="2"/>
              <a:buChar char="ü"/>
            </a:pPr>
            <a:r>
              <a:rPr lang="en-US" sz="1600" dirty="0" smtClean="0"/>
              <a:t>Agency social workers as guest lecturers to present on specialized topics in the field seminar</a:t>
            </a:r>
          </a:p>
          <a:p>
            <a:pPr marL="713232" lvl="1" indent="-457200">
              <a:buClr>
                <a:srgbClr val="FC8004"/>
              </a:buClr>
              <a:buFont typeface="Wingdings" charset="2"/>
              <a:buChar char="ü"/>
            </a:pPr>
            <a:r>
              <a:rPr lang="en-US" sz="1600" dirty="0" smtClean="0"/>
              <a:t>Time and opportunity to practice skills development through role play, case presentations, experiential exercises and class discussions</a:t>
            </a:r>
          </a:p>
          <a:p>
            <a:pPr marL="713232" lvl="1" indent="-457200">
              <a:buClr>
                <a:srgbClr val="FC8004"/>
              </a:buClr>
              <a:buFont typeface="Wingdings" charset="2"/>
              <a:buChar char="ü"/>
            </a:pPr>
            <a:r>
              <a:rPr lang="en-US" sz="1600" dirty="0" smtClean="0"/>
              <a:t>Addressing core child welfare practice strategies, evidence based interventions in a team- and strengths-based approach</a:t>
            </a:r>
            <a:endParaRPr lang="en-US" sz="1600" dirty="0"/>
          </a:p>
          <a:p>
            <a:pPr marL="713232" lvl="1" indent="-457200">
              <a:buClr>
                <a:srgbClr val="FC8004"/>
              </a:buClr>
              <a:buFont typeface="Wingdings" charset="2"/>
              <a:buChar char="ü"/>
            </a:pPr>
            <a:r>
              <a:rPr lang="en-US" sz="1600" dirty="0" smtClean="0"/>
              <a:t>Examination of professional values and ethics </a:t>
            </a:r>
          </a:p>
          <a:p>
            <a:pPr marL="713232" lvl="1" indent="-457200">
              <a:buClr>
                <a:srgbClr val="FC8004"/>
              </a:buClr>
              <a:buFont typeface="Wingdings" charset="2"/>
              <a:buChar char="ü"/>
            </a:pPr>
            <a:r>
              <a:rPr lang="en-US" sz="1600" dirty="0" smtClean="0"/>
              <a:t>Continuously </a:t>
            </a:r>
            <a:r>
              <a:rPr lang="en-US" sz="1600" dirty="0"/>
              <a:t>building cultural </a:t>
            </a:r>
            <a:r>
              <a:rPr lang="en-US" sz="1600" dirty="0" smtClean="0"/>
              <a:t>competency </a:t>
            </a:r>
          </a:p>
          <a:p>
            <a:pPr marL="713232" lvl="1" indent="-457200">
              <a:buClr>
                <a:srgbClr val="FC8004"/>
              </a:buClr>
              <a:buFont typeface="Wingdings" charset="2"/>
              <a:buChar char="ü"/>
            </a:pPr>
            <a:r>
              <a:rPr lang="en-US" sz="1600" dirty="0" smtClean="0"/>
              <a:t>Introducing students to the social, economic , and political constructs of institutional racism and the impact on the public child welfare systems policies and practices</a:t>
            </a:r>
          </a:p>
          <a:p>
            <a:pPr marL="713232" lvl="1" indent="-457200">
              <a:buClr>
                <a:srgbClr val="FC8004"/>
              </a:buClr>
              <a:buFont typeface="Wingdings" charset="2"/>
              <a:buChar char="ü"/>
            </a:pPr>
            <a:r>
              <a:rPr lang="en-US" sz="1600" dirty="0" smtClean="0"/>
              <a:t>Support </a:t>
            </a:r>
            <a:r>
              <a:rPr lang="en-US" sz="1600" dirty="0"/>
              <a:t>network among the CALSWEC students and CALSWEC faculty. </a:t>
            </a:r>
          </a:p>
          <a:p>
            <a:pPr marL="713232" lvl="1" indent="-457200">
              <a:buClr>
                <a:srgbClr val="FC8004"/>
              </a:buClr>
              <a:buFont typeface="Wingdings" charset="2"/>
              <a:buChar char="ü"/>
            </a:pPr>
            <a:r>
              <a:rPr lang="en-US" sz="1600" dirty="0" smtClean="0"/>
              <a:t>Co-teaching </a:t>
            </a:r>
            <a:r>
              <a:rPr lang="en-US" sz="1600" dirty="0"/>
              <a:t>model </a:t>
            </a:r>
            <a:r>
              <a:rPr lang="en-US" sz="1600" dirty="0" smtClean="0"/>
              <a:t>with intensive </a:t>
            </a:r>
            <a:r>
              <a:rPr lang="en-US" sz="1600" dirty="0"/>
              <a:t>coaching/mentoring, modeling for collaboration and conflict resolution, and demonstration of different styles and view points on the same issues. </a:t>
            </a:r>
          </a:p>
          <a:p>
            <a:pPr>
              <a:buClr>
                <a:srgbClr val="FC8004"/>
              </a:buClr>
              <a:buFont typeface="Wingdings" charset="2"/>
              <a:buChar char="ü"/>
            </a:pPr>
            <a:endParaRPr lang="en-US" sz="1200" dirty="0"/>
          </a:p>
        </p:txBody>
      </p:sp>
      <p:sp>
        <p:nvSpPr>
          <p:cNvPr id="3" name="Title 2"/>
          <p:cNvSpPr>
            <a:spLocks noGrp="1"/>
          </p:cNvSpPr>
          <p:nvPr>
            <p:ph type="title"/>
          </p:nvPr>
        </p:nvSpPr>
        <p:spPr/>
        <p:txBody>
          <a:bodyPr/>
          <a:lstStyle/>
          <a:p>
            <a:r>
              <a:rPr lang="en-US" dirty="0" smtClean="0">
                <a:solidFill>
                  <a:srgbClr val="EB641B"/>
                </a:solidFill>
              </a:rPr>
              <a:t>Lessons Learned</a:t>
            </a:r>
            <a:endParaRPr lang="en-US" dirty="0">
              <a:solidFill>
                <a:srgbClr val="EB641B"/>
              </a:solidFill>
            </a:endParaRPr>
          </a:p>
        </p:txBody>
      </p:sp>
    </p:spTree>
    <p:extLst>
      <p:ext uri="{BB962C8B-B14F-4D97-AF65-F5344CB8AC3E}">
        <p14:creationId xmlns:p14="http://schemas.microsoft.com/office/powerpoint/2010/main" val="31070170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22">
      <a:dk1>
        <a:sysClr val="windowText" lastClr="000000"/>
      </a:dk1>
      <a:lt1>
        <a:sysClr val="window" lastClr="FFFFFF"/>
      </a:lt1>
      <a:dk2>
        <a:srgbClr val="464646"/>
      </a:dk2>
      <a:lt2>
        <a:srgbClr val="DEF5FA"/>
      </a:lt2>
      <a:accent1>
        <a:srgbClr val="3B6DA5"/>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2406</Words>
  <Application>Microsoft Office PowerPoint</Application>
  <PresentationFormat>On-screen Show (4:3)</PresentationFormat>
  <Paragraphs>138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Field Instruction Initiative Group Supervision Model</vt:lpstr>
      <vt:lpstr>Problem Statement</vt:lpstr>
      <vt:lpstr>Operating Theory of Change</vt:lpstr>
      <vt:lpstr>Operating Theory of Change (con’t)</vt:lpstr>
      <vt:lpstr>Core Components/Activities</vt:lpstr>
      <vt:lpstr>Key Implementers and Roles</vt:lpstr>
      <vt:lpstr>Evaluation Measures and Results</vt:lpstr>
      <vt:lpstr>Evaluation Measures and Results </vt:lpstr>
      <vt:lpstr>Lessons Learned</vt:lpstr>
      <vt:lpstr>Project Successes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Instruction Initiative Group Supervision Model</dc:title>
  <dc:creator>Carolyn Shin</dc:creator>
  <cp:lastModifiedBy>Carolyn Shin</cp:lastModifiedBy>
  <cp:revision>1</cp:revision>
  <dcterms:created xsi:type="dcterms:W3CDTF">2013-07-18T19:33:46Z</dcterms:created>
  <dcterms:modified xsi:type="dcterms:W3CDTF">2013-07-18T19:34:47Z</dcterms:modified>
</cp:coreProperties>
</file>