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ed4a9b9b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ed4a9b9b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ed4a9b9b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ed4a9b9b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ed4a9b9b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ed4a9b9b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Home Prices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Problem Statement</a:t>
            </a:r>
            <a:endParaRPr>
              <a:solidFill>
                <a:schemeClr val="lt1"/>
              </a:solidFill>
            </a:endParaRPr>
          </a:p>
        </p:txBody>
      </p:sp>
      <p:sp>
        <p:nvSpPr>
          <p:cNvPr id="91" name="Google Shape;91;p14"/>
          <p:cNvSpPr txBox="1"/>
          <p:nvPr>
            <p:ph idx="4294967295" type="body"/>
          </p:nvPr>
        </p:nvSpPr>
        <p:spPr>
          <a:xfrm>
            <a:off x="0" y="1017800"/>
            <a:ext cx="9144000" cy="4125600"/>
          </a:xfrm>
          <a:prstGeom prst="rect">
            <a:avLst/>
          </a:prstGeom>
        </p:spPr>
        <p:txBody>
          <a:bodyPr anchorCtr="0" anchor="t" bIns="91425" lIns="91425" spcFirstLastPara="1" rIns="91425" wrap="square" tIns="91425">
            <a:noAutofit/>
          </a:bodyPr>
          <a:lstStyle/>
          <a:p>
            <a:pPr indent="0" lvl="0" marL="457200" rtl="0" algn="l">
              <a:lnSpc>
                <a:spcPct val="170000"/>
              </a:lnSpc>
              <a:spcBef>
                <a:spcPts val="0"/>
              </a:spcBef>
              <a:spcAft>
                <a:spcPts val="0"/>
              </a:spcAft>
              <a:buNone/>
            </a:pPr>
            <a:r>
              <a:t/>
            </a:r>
            <a:endParaRPr sz="1550">
              <a:solidFill>
                <a:schemeClr val="lt1"/>
              </a:solidFill>
              <a:latin typeface="Arial"/>
              <a:ea typeface="Arial"/>
              <a:cs typeface="Arial"/>
              <a:sym typeface="Arial"/>
            </a:endParaRPr>
          </a:p>
          <a:p>
            <a:pPr indent="-327025" lvl="0" marL="457200" rtl="0" algn="l">
              <a:lnSpc>
                <a:spcPct val="170000"/>
              </a:lnSpc>
              <a:spcBef>
                <a:spcPts val="1200"/>
              </a:spcBef>
              <a:spcAft>
                <a:spcPts val="0"/>
              </a:spcAft>
              <a:buClr>
                <a:schemeClr val="lt1"/>
              </a:buClr>
              <a:buSzPts val="1550"/>
              <a:buFont typeface="Arial"/>
              <a:buChar char="●"/>
            </a:pPr>
            <a:r>
              <a:rPr lang="en" sz="1550">
                <a:solidFill>
                  <a:schemeClr val="lt1"/>
                </a:solidFill>
                <a:latin typeface="Arial"/>
                <a:ea typeface="Arial"/>
                <a:cs typeface="Arial"/>
                <a:sym typeface="Arial"/>
              </a:rPr>
              <a:t>Housing prices have skyrocketed to all time highs in most recent years, is that a good thing?</a:t>
            </a:r>
            <a:endParaRPr sz="1550">
              <a:solidFill>
                <a:schemeClr val="lt1"/>
              </a:solidFill>
              <a:latin typeface="Arial"/>
              <a:ea typeface="Arial"/>
              <a:cs typeface="Arial"/>
              <a:sym typeface="Arial"/>
            </a:endParaRPr>
          </a:p>
          <a:p>
            <a:pPr indent="-327025" lvl="0" marL="457200" rtl="0" algn="l">
              <a:lnSpc>
                <a:spcPct val="170000"/>
              </a:lnSpc>
              <a:spcBef>
                <a:spcPts val="0"/>
              </a:spcBef>
              <a:spcAft>
                <a:spcPts val="0"/>
              </a:spcAft>
              <a:buClr>
                <a:schemeClr val="lt1"/>
              </a:buClr>
              <a:buSzPts val="1550"/>
              <a:buFont typeface="Arial"/>
              <a:buChar char="●"/>
            </a:pPr>
            <a:r>
              <a:rPr lang="en" sz="1550">
                <a:solidFill>
                  <a:schemeClr val="lt1"/>
                </a:solidFill>
                <a:latin typeface="Arial"/>
                <a:ea typeface="Arial"/>
                <a:cs typeface="Arial"/>
                <a:sym typeface="Arial"/>
              </a:rPr>
              <a:t>What is causing this and why?</a:t>
            </a:r>
            <a:endParaRPr sz="1550">
              <a:solidFill>
                <a:schemeClr val="lt1"/>
              </a:solidFill>
              <a:latin typeface="Arial"/>
              <a:ea typeface="Arial"/>
              <a:cs typeface="Arial"/>
              <a:sym typeface="Arial"/>
            </a:endParaRPr>
          </a:p>
          <a:p>
            <a:pPr indent="-327025" lvl="0" marL="457200" rtl="0" algn="l">
              <a:lnSpc>
                <a:spcPct val="170000"/>
              </a:lnSpc>
              <a:spcBef>
                <a:spcPts val="0"/>
              </a:spcBef>
              <a:spcAft>
                <a:spcPts val="0"/>
              </a:spcAft>
              <a:buClr>
                <a:schemeClr val="lt1"/>
              </a:buClr>
              <a:buSzPts val="1550"/>
              <a:buFont typeface="Arial"/>
              <a:buChar char="●"/>
            </a:pPr>
            <a:r>
              <a:rPr lang="en" sz="1550">
                <a:solidFill>
                  <a:schemeClr val="lt1"/>
                </a:solidFill>
                <a:latin typeface="Arial"/>
                <a:ea typeface="Arial"/>
                <a:cs typeface="Arial"/>
                <a:sym typeface="Arial"/>
              </a:rPr>
              <a:t>Are we destined to repeat the 2007 housing market crash? Or is it different this time around?</a:t>
            </a:r>
            <a:endParaRPr sz="1550">
              <a:solidFill>
                <a:schemeClr val="lt1"/>
              </a:solidFill>
              <a:latin typeface="Arial"/>
              <a:ea typeface="Arial"/>
              <a:cs typeface="Arial"/>
              <a:sym typeface="Arial"/>
            </a:endParaRPr>
          </a:p>
          <a:p>
            <a:pPr indent="0" lvl="0" marL="457200" rtl="0" algn="l">
              <a:lnSpc>
                <a:spcPct val="170000"/>
              </a:lnSpc>
              <a:spcBef>
                <a:spcPts val="1200"/>
              </a:spcBef>
              <a:spcAft>
                <a:spcPts val="0"/>
              </a:spcAft>
              <a:buNone/>
            </a:pPr>
            <a:r>
              <a:t/>
            </a:r>
            <a:endParaRPr sz="1550">
              <a:solidFill>
                <a:schemeClr val="lt1"/>
              </a:solidFill>
              <a:latin typeface="Arial"/>
              <a:ea typeface="Arial"/>
              <a:cs typeface="Arial"/>
              <a:sym typeface="Arial"/>
            </a:endParaRPr>
          </a:p>
          <a:p>
            <a:pPr indent="-327025" lvl="0" marL="457200" rtl="0" algn="l">
              <a:lnSpc>
                <a:spcPct val="170000"/>
              </a:lnSpc>
              <a:spcBef>
                <a:spcPts val="1200"/>
              </a:spcBef>
              <a:spcAft>
                <a:spcPts val="0"/>
              </a:spcAft>
              <a:buClr>
                <a:schemeClr val="lt1"/>
              </a:buClr>
              <a:buSzPts val="1550"/>
              <a:buFont typeface="Arial"/>
              <a:buChar char="●"/>
            </a:pPr>
            <a:r>
              <a:rPr lang="en" sz="1550">
                <a:solidFill>
                  <a:schemeClr val="lt1"/>
                </a:solidFill>
                <a:latin typeface="Arial"/>
                <a:ea typeface="Arial"/>
                <a:cs typeface="Arial"/>
                <a:sym typeface="Arial"/>
              </a:rPr>
              <a:t>As Mayor, we </a:t>
            </a:r>
            <a:r>
              <a:rPr lang="en" sz="1550">
                <a:solidFill>
                  <a:schemeClr val="lt1"/>
                </a:solidFill>
                <a:latin typeface="Arial"/>
                <a:ea typeface="Arial"/>
                <a:cs typeface="Arial"/>
                <a:sym typeface="Arial"/>
              </a:rPr>
              <a:t>wish to study the real factors driving these record home prices to see if they are caused by short term inputs such as the current state of interest rates or even the price of lumber. We will decide on our investments based on future prediction of these home prices</a:t>
            </a:r>
            <a:endParaRPr sz="155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Ames Housing Variables vs Price</a:t>
            </a:r>
            <a:endParaRPr/>
          </a:p>
        </p:txBody>
      </p:sp>
      <p:sp>
        <p:nvSpPr>
          <p:cNvPr id="97" name="Google Shape;97;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8" name="Google Shape;98;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Identify variables</a:t>
            </a:r>
            <a:endParaRPr>
              <a:solidFill>
                <a:schemeClr val="lt1"/>
              </a:solidFill>
            </a:endParaRPr>
          </a:p>
        </p:txBody>
      </p:sp>
      <p:sp>
        <p:nvSpPr>
          <p:cNvPr id="99" name="Google Shape;99;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Create model</a:t>
            </a:r>
            <a:endParaRPr>
              <a:solidFill>
                <a:schemeClr val="lt1"/>
              </a:solidFill>
            </a:endParaRPr>
          </a:p>
        </p:txBody>
      </p:sp>
      <p:sp>
        <p:nvSpPr>
          <p:cNvPr id="101" name="Google Shape;101;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6239958"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Check Accuracy</a:t>
            </a:r>
            <a:endParaRPr>
              <a:solidFill>
                <a:schemeClr val="lt1"/>
              </a:solidFill>
            </a:endParaRPr>
          </a:p>
        </p:txBody>
      </p:sp>
      <p:pic>
        <p:nvPicPr>
          <p:cNvPr id="103" name="Google Shape;103;p15"/>
          <p:cNvPicPr preferRelativeResize="0"/>
          <p:nvPr/>
        </p:nvPicPr>
        <p:blipFill>
          <a:blip r:embed="rId3">
            <a:alphaModFix/>
          </a:blip>
          <a:stretch>
            <a:fillRect/>
          </a:stretch>
        </p:blipFill>
        <p:spPr>
          <a:xfrm>
            <a:off x="74475" y="2000250"/>
            <a:ext cx="4497525" cy="3143250"/>
          </a:xfrm>
          <a:prstGeom prst="rect">
            <a:avLst/>
          </a:prstGeom>
          <a:noFill/>
          <a:ln>
            <a:noFill/>
          </a:ln>
        </p:spPr>
      </p:pic>
      <p:pic>
        <p:nvPicPr>
          <p:cNvPr id="104" name="Google Shape;104;p15"/>
          <p:cNvPicPr preferRelativeResize="0"/>
          <p:nvPr/>
        </p:nvPicPr>
        <p:blipFill>
          <a:blip r:embed="rId4">
            <a:alphaModFix/>
          </a:blip>
          <a:stretch>
            <a:fillRect/>
          </a:stretch>
        </p:blipFill>
        <p:spPr>
          <a:xfrm>
            <a:off x="4724400" y="2000250"/>
            <a:ext cx="4149908" cy="31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884900" y="668600"/>
            <a:ext cx="4247700" cy="24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0" name="Google Shape;110;p16"/>
          <p:cNvPicPr preferRelativeResize="0"/>
          <p:nvPr/>
        </p:nvPicPr>
        <p:blipFill>
          <a:blip r:embed="rId3">
            <a:alphaModFix/>
          </a:blip>
          <a:stretch>
            <a:fillRect/>
          </a:stretch>
        </p:blipFill>
        <p:spPr>
          <a:xfrm>
            <a:off x="74487" y="339575"/>
            <a:ext cx="8995025" cy="4803925"/>
          </a:xfrm>
          <a:prstGeom prst="rect">
            <a:avLst/>
          </a:prstGeom>
          <a:noFill/>
          <a:ln>
            <a:noFill/>
          </a:ln>
        </p:spPr>
      </p:pic>
      <p:sp>
        <p:nvSpPr>
          <p:cNvPr id="111" name="Google Shape;111;p16"/>
          <p:cNvSpPr txBox="1"/>
          <p:nvPr/>
        </p:nvSpPr>
        <p:spPr>
          <a:xfrm>
            <a:off x="2781300" y="9525"/>
            <a:ext cx="43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Sales Price Correlation Heatmap</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42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rPr lang="en" sz="2300">
                <a:solidFill>
                  <a:schemeClr val="lt1"/>
                </a:solidFill>
              </a:rPr>
              <a:t>-Looking at the correlation heatmaps, we can determine and test the factors most likely to impact the Sales Price. </a:t>
            </a:r>
            <a:endParaRPr sz="2300">
              <a:solidFill>
                <a:schemeClr val="lt1"/>
              </a:solidFill>
            </a:endParaRPr>
          </a:p>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rPr lang="en" sz="2300">
                <a:solidFill>
                  <a:schemeClr val="lt1"/>
                </a:solidFill>
              </a:rPr>
              <a:t>-In this example, Square footage(total), number rooms/bathrooms, upgraded amenities, quality and add-ons such as AC, Garages and fireplaces have shown to have the most significant impact. </a:t>
            </a:r>
            <a:endParaRPr sz="2300">
              <a:solidFill>
                <a:schemeClr val="lt1"/>
              </a:solidFill>
            </a:endParaRPr>
          </a:p>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t/>
            </a:r>
            <a:endParaRPr sz="2300">
              <a:solidFill>
                <a:schemeClr val="lt1"/>
              </a:solidFill>
            </a:endParaRPr>
          </a:p>
        </p:txBody>
      </p:sp>
      <p:sp>
        <p:nvSpPr>
          <p:cNvPr id="117" name="Google Shape;117;p17"/>
          <p:cNvSpPr txBox="1"/>
          <p:nvPr/>
        </p:nvSpPr>
        <p:spPr>
          <a:xfrm>
            <a:off x="0" y="0"/>
            <a:ext cx="9144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200">
                <a:solidFill>
                  <a:schemeClr val="lt1"/>
                </a:solidFill>
                <a:latin typeface="Roboto"/>
                <a:ea typeface="Roboto"/>
                <a:cs typeface="Roboto"/>
                <a:sym typeface="Roboto"/>
              </a:rPr>
              <a:t>Conclusion</a:t>
            </a:r>
            <a:endParaRPr sz="42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10000"/>
            <a:ext cx="8520600" cy="42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Recommendations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sz="2400">
                <a:solidFill>
                  <a:schemeClr val="lt1"/>
                </a:solidFill>
              </a:rPr>
              <a:t>-Normal predictors for home prices show the market is being impacted by other factors.</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 sz="2400">
                <a:solidFill>
                  <a:schemeClr val="lt1"/>
                </a:solidFill>
              </a:rPr>
              <a:t>-Factors such as tax rates, stimulus packages, limited supply and the pandemic have exacerbated the underlying issue. While these factors differ from the 2007-8 Housing crash, similarities are obvious…. </a:t>
            </a:r>
            <a:r>
              <a:rPr lang="en" sz="2400">
                <a:solidFill>
                  <a:schemeClr val="lt1"/>
                </a:solidFill>
              </a:rPr>
              <a:t>But more research is needed.</a:t>
            </a:r>
            <a:endParaRPr sz="24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399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More Research</a:t>
            </a:r>
            <a:endParaRPr>
              <a:solidFill>
                <a:schemeClr val="lt1"/>
              </a:solidFill>
            </a:endParaRPr>
          </a:p>
        </p:txBody>
      </p:sp>
      <p:sp>
        <p:nvSpPr>
          <p:cNvPr id="128" name="Google Shape;128;p19"/>
          <p:cNvSpPr txBox="1"/>
          <p:nvPr/>
        </p:nvSpPr>
        <p:spPr>
          <a:xfrm>
            <a:off x="430200" y="1200525"/>
            <a:ext cx="83235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While we gained some valuable information, there is still a lot deeper we can dive into regarding price impact in the Housing Market.</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0" lvl="0" marL="0" rtl="0" algn="l">
              <a:spcBef>
                <a:spcPts val="0"/>
              </a:spcBef>
              <a:spcAft>
                <a:spcPts val="0"/>
              </a:spcAft>
              <a:buNone/>
            </a:pPr>
            <a:r>
              <a:rPr lang="en" sz="1700">
                <a:solidFill>
                  <a:schemeClr val="lt1"/>
                </a:solidFill>
                <a:latin typeface="Roboto"/>
                <a:ea typeface="Roboto"/>
                <a:cs typeface="Roboto"/>
                <a:sym typeface="Roboto"/>
              </a:rPr>
              <a:t>What are some of the other socio economic factors that impact housing prices?</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0" lvl="0" marL="0" rtl="0" algn="l">
              <a:spcBef>
                <a:spcPts val="0"/>
              </a:spcBef>
              <a:spcAft>
                <a:spcPts val="0"/>
              </a:spcAft>
              <a:buNone/>
            </a:pPr>
            <a:r>
              <a:rPr lang="en" sz="1700">
                <a:solidFill>
                  <a:schemeClr val="lt1"/>
                </a:solidFill>
                <a:latin typeface="Roboto"/>
                <a:ea typeface="Roboto"/>
                <a:cs typeface="Roboto"/>
                <a:sym typeface="Roboto"/>
              </a:rPr>
              <a:t>What are some controllable factors for Mayor Kang that impact housing prices?</a:t>
            </a:r>
            <a:endParaRPr sz="17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