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7" r:id="rId2"/>
    <p:sldId id="259" r:id="rId3"/>
    <p:sldId id="260" r:id="rId4"/>
    <p:sldId id="275" r:id="rId5"/>
    <p:sldId id="266" r:id="rId6"/>
    <p:sldId id="295" r:id="rId7"/>
    <p:sldId id="297" r:id="rId8"/>
    <p:sldId id="296" r:id="rId9"/>
    <p:sldId id="298" r:id="rId10"/>
    <p:sldId id="299" r:id="rId11"/>
    <p:sldId id="305" r:id="rId12"/>
    <p:sldId id="271" r:id="rId13"/>
    <p:sldId id="300" r:id="rId14"/>
    <p:sldId id="276" r:id="rId15"/>
    <p:sldId id="303" r:id="rId16"/>
    <p:sldId id="302" r:id="rId17"/>
    <p:sldId id="301" r:id="rId18"/>
    <p:sldId id="279" r:id="rId19"/>
    <p:sldId id="304" r:id="rId20"/>
    <p:sldId id="289" r:id="rId21"/>
  </p:sldIdLst>
  <p:sldSz cx="12192000" cy="6858000"/>
  <p:notesSz cx="6858000" cy="9144000"/>
  <p:embeddedFontLst>
    <p:embeddedFont>
      <p:font typeface="包图粗黑体" panose="02010600030101010101" charset="-122"/>
      <p:bold r:id="rId22"/>
    </p:embeddedFont>
    <p:embeddedFont>
      <p:font typeface="仓耳明楷 W03" panose="02010600030101010101" charset="-122"/>
      <p:regular r:id="rId23"/>
    </p:embeddedFont>
    <p:embeddedFont>
      <p:font typeface="Arial Black" panose="020B0A04020102020204" pitchFamily="34" charset="0"/>
      <p:bold r:id="rId24"/>
    </p:embeddedFon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Impact" panose="020B0806030902050204" pitchFamily="34" charset="0"/>
      <p:regular r:id="rId29"/>
    </p:embeddedFont>
    <p:embeddedFont>
      <p:font typeface="等线" panose="02010600030101010101" pitchFamily="2" charset="-122"/>
      <p:regular r:id="rId30"/>
      <p:bold r:id="rId31"/>
    </p:embeddedFont>
    <p:embeddedFont>
      <p:font typeface="腾祥铭宋简-W8" pitchFamily="2" charset="0"/>
      <p:regular r:id="rId32"/>
    </p:embeddedFont>
    <p:embeddedFont>
      <p:font typeface="微软雅黑" panose="020B0503020204020204" pitchFamily="34" charset="-122"/>
      <p:regular r:id="rId33"/>
      <p:bold r:id="rId34"/>
    </p:embeddedFont>
    <p:embeddedFont>
      <p:font typeface="微软雅黑 Light" panose="020B0502040204020203" pitchFamily="34" charset="-122"/>
      <p:regular r:id="rId35"/>
    </p:embeddedFont>
    <p:embeddedFont>
      <p:font typeface="杨任东竹石体-Extralight" panose="02000000000000000000" pitchFamily="2" charset="-122"/>
      <p:bold r:id="rId36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09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93" userDrawn="1">
          <p15:clr>
            <a:srgbClr val="A4A3A4"/>
          </p15:clr>
        </p15:guide>
        <p15:guide id="4" pos="7287" userDrawn="1">
          <p15:clr>
            <a:srgbClr val="A4A3A4"/>
          </p15:clr>
        </p15:guide>
        <p15:guide id="5" orient="horz" pos="935" userDrawn="1">
          <p15:clr>
            <a:srgbClr val="A4A3A4"/>
          </p15:clr>
        </p15:guide>
        <p15:guide id="6" orient="horz" pos="390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652"/>
    <a:srgbClr val="7F7F7F"/>
    <a:srgbClr val="204F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19" autoAdjust="0"/>
    <p:restoredTop sz="94660"/>
  </p:normalViewPr>
  <p:slideViewPr>
    <p:cSldViewPr snapToGrid="0">
      <p:cViewPr varScale="1">
        <p:scale>
          <a:sx n="86" d="100"/>
          <a:sy n="86" d="100"/>
        </p:scale>
        <p:origin x="586" y="62"/>
      </p:cViewPr>
      <p:guideLst>
        <p:guide orient="horz" pos="2409"/>
        <p:guide pos="3840"/>
        <p:guide pos="393"/>
        <p:guide pos="7287"/>
        <p:guide orient="horz" pos="935"/>
        <p:guide orient="horz" pos="390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C601BF-06B7-46C7-AAAB-E563C452D635}" type="doc">
      <dgm:prSet loTypeId="urn:microsoft.com/office/officeart/2005/8/layout/vList5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B0336C88-2D32-4398-A7D4-6C81B56FA9EE}">
      <dgm:prSet phldrT="[文本]" custT="1"/>
      <dgm:spPr/>
      <dgm:t>
        <a:bodyPr/>
        <a:lstStyle/>
        <a:p>
          <a:r>
            <a:rPr lang="zh-CN" altLang="en-US" sz="2400" b="0" i="0" dirty="0">
              <a:latin typeface="腾祥铭宋简-W8" pitchFamily="2" charset="0"/>
              <a:ea typeface="腾祥铭宋简-W8" pitchFamily="2" charset="0"/>
            </a:rPr>
            <a:t>索引</a:t>
          </a:r>
          <a:endParaRPr lang="zh-CN" altLang="en-US" sz="2400" dirty="0">
            <a:latin typeface="腾祥铭宋简-W8" pitchFamily="2" charset="0"/>
            <a:ea typeface="腾祥铭宋简-W8" pitchFamily="2" charset="0"/>
          </a:endParaRPr>
        </a:p>
      </dgm:t>
    </dgm:pt>
    <dgm:pt modelId="{69CE3571-C382-49A5-B168-CC6312F51AB0}" type="parTrans" cxnId="{33A8F8F7-C6F1-4D09-A5AA-0F16638B82E4}">
      <dgm:prSet/>
      <dgm:spPr/>
      <dgm:t>
        <a:bodyPr/>
        <a:lstStyle/>
        <a:p>
          <a:endParaRPr lang="zh-CN" altLang="en-US"/>
        </a:p>
      </dgm:t>
    </dgm:pt>
    <dgm:pt modelId="{B0F74960-5293-4FEC-97B7-E68544B69606}" type="sibTrans" cxnId="{33A8F8F7-C6F1-4D09-A5AA-0F16638B82E4}">
      <dgm:prSet/>
      <dgm:spPr/>
      <dgm:t>
        <a:bodyPr/>
        <a:lstStyle/>
        <a:p>
          <a:endParaRPr lang="zh-CN" altLang="en-US"/>
        </a:p>
      </dgm:t>
    </dgm:pt>
    <dgm:pt modelId="{08C88F65-50B7-4E89-9EE9-90E6664AC987}">
      <dgm:prSet phldrT="[文本]" custT="1"/>
      <dgm:spPr/>
      <dgm:t>
        <a:bodyPr/>
        <a:lstStyle/>
        <a:p>
          <a:r>
            <a:rPr lang="en-US" altLang="zh-CN" sz="1400" dirty="0" err="1">
              <a:latin typeface="等线" panose="02010600030101010101" pitchFamily="2" charset="-122"/>
              <a:ea typeface="等线" panose="02010600030101010101" pitchFamily="2" charset="-122"/>
            </a:rPr>
            <a:t>queryFlight</a:t>
          </a:r>
          <a:r>
            <a:rPr lang="zh-CN" altLang="en-US" sz="1400" dirty="0">
              <a:latin typeface="等线" panose="02010600030101010101" pitchFamily="2" charset="-122"/>
              <a:ea typeface="等线" panose="02010600030101010101" pitchFamily="2" charset="-122"/>
            </a:rPr>
            <a:t>函数需要使用</a:t>
          </a:r>
          <a:r>
            <a:rPr lang="en-US" sz="1400" b="0" i="0" dirty="0" err="1">
              <a:latin typeface="等线" panose="02010600030101010101" pitchFamily="2" charset="-122"/>
              <a:ea typeface="等线" panose="02010600030101010101" pitchFamily="2" charset="-122"/>
            </a:rPr>
            <a:t>departureAirport</a:t>
          </a:r>
          <a:r>
            <a:rPr lang="en-US" sz="1400" b="0" i="0" dirty="0">
              <a:latin typeface="等线" panose="02010600030101010101" pitchFamily="2" charset="-122"/>
              <a:ea typeface="等线" panose="02010600030101010101" pitchFamily="2" charset="-122"/>
            </a:rPr>
            <a:t>, </a:t>
          </a:r>
          <a:r>
            <a:rPr lang="en-US" sz="1400" b="0" i="0" dirty="0" err="1">
              <a:latin typeface="等线" panose="02010600030101010101" pitchFamily="2" charset="-122"/>
              <a:ea typeface="等线" panose="02010600030101010101" pitchFamily="2" charset="-122"/>
            </a:rPr>
            <a:t>arrivalAirport</a:t>
          </a:r>
          <a:r>
            <a:rPr lang="zh-CN" altLang="en-US" sz="1400" b="0" i="0" dirty="0">
              <a:latin typeface="等线" panose="02010600030101010101" pitchFamily="2" charset="-122"/>
              <a:ea typeface="等线" panose="02010600030101010101" pitchFamily="2" charset="-122"/>
            </a:rPr>
            <a:t>为参数联合查询 建立索引提升效率</a:t>
          </a:r>
          <a:endParaRPr lang="zh-CN" altLang="en-US" sz="1400" dirty="0">
            <a:latin typeface="等线" panose="02010600030101010101" pitchFamily="2" charset="-122"/>
            <a:ea typeface="等线" panose="02010600030101010101" pitchFamily="2" charset="-122"/>
          </a:endParaRPr>
        </a:p>
      </dgm:t>
    </dgm:pt>
    <dgm:pt modelId="{2FA468A6-2CCF-41C5-BADE-3AA7893ADCB5}" type="parTrans" cxnId="{D85AB91E-FCE3-4301-A818-19BE255B6C4E}">
      <dgm:prSet/>
      <dgm:spPr/>
      <dgm:t>
        <a:bodyPr/>
        <a:lstStyle/>
        <a:p>
          <a:endParaRPr lang="zh-CN" altLang="en-US"/>
        </a:p>
      </dgm:t>
    </dgm:pt>
    <dgm:pt modelId="{28857B0A-5D85-44F0-B619-C69DBCADB758}" type="sibTrans" cxnId="{D85AB91E-FCE3-4301-A818-19BE255B6C4E}">
      <dgm:prSet/>
      <dgm:spPr/>
      <dgm:t>
        <a:bodyPr/>
        <a:lstStyle/>
        <a:p>
          <a:endParaRPr lang="zh-CN" altLang="en-US"/>
        </a:p>
      </dgm:t>
    </dgm:pt>
    <dgm:pt modelId="{3926EC64-EFA3-4751-A79F-A6AFD70C69C6}">
      <dgm:prSet phldrT="[文本]" custT="1"/>
      <dgm:spPr/>
      <dgm:t>
        <a:bodyPr/>
        <a:lstStyle/>
        <a:p>
          <a:r>
            <a:rPr lang="zh-CN" altLang="en-US" sz="2000" dirty="0">
              <a:latin typeface="腾祥铭宋简-W8" pitchFamily="2" charset="0"/>
              <a:ea typeface="腾祥铭宋简-W8" pitchFamily="2" charset="0"/>
            </a:rPr>
            <a:t>元素类型</a:t>
          </a:r>
        </a:p>
      </dgm:t>
    </dgm:pt>
    <dgm:pt modelId="{836721B5-847D-42BB-BE5D-C49CF0B827AB}" type="parTrans" cxnId="{01A058F6-66B9-4366-8994-DEF71815FE4E}">
      <dgm:prSet/>
      <dgm:spPr/>
      <dgm:t>
        <a:bodyPr/>
        <a:lstStyle/>
        <a:p>
          <a:endParaRPr lang="zh-CN" altLang="en-US"/>
        </a:p>
      </dgm:t>
    </dgm:pt>
    <dgm:pt modelId="{377CFD46-C825-44C2-8960-84B29B266EEF}" type="sibTrans" cxnId="{01A058F6-66B9-4366-8994-DEF71815FE4E}">
      <dgm:prSet/>
      <dgm:spPr/>
      <dgm:t>
        <a:bodyPr/>
        <a:lstStyle/>
        <a:p>
          <a:endParaRPr lang="zh-CN" altLang="en-US"/>
        </a:p>
      </dgm:t>
    </dgm:pt>
    <dgm:pt modelId="{8D1EE66E-A645-44BF-9076-02ED44F6C92B}">
      <dgm:prSet phldrT="[文本]" custT="1"/>
      <dgm:spPr/>
      <dgm:t>
        <a:bodyPr/>
        <a:lstStyle/>
        <a:p>
          <a:r>
            <a:rPr lang="en-US" altLang="zh-CN" sz="14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10600030101010101" pitchFamily="2" charset="-122"/>
              <a:ea typeface="等线" panose="02010600030101010101" pitchFamily="2" charset="-122"/>
              <a:cs typeface="+mn-cs"/>
            </a:rPr>
            <a:t>ENUM</a:t>
          </a:r>
          <a:r>
            <a:rPr lang="zh-CN" altLang="en-US" sz="14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10600030101010101" pitchFamily="2" charset="-122"/>
              <a:ea typeface="等线" panose="02010600030101010101" pitchFamily="2" charset="-122"/>
              <a:cs typeface="+mn-cs"/>
            </a:rPr>
            <a:t>类型</a:t>
          </a:r>
          <a:r>
            <a:rPr lang="en-US" altLang="zh-CN" sz="14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10600030101010101" pitchFamily="2" charset="-122"/>
              <a:ea typeface="等线" panose="02010600030101010101" pitchFamily="2" charset="-122"/>
              <a:cs typeface="+mn-cs"/>
            </a:rPr>
            <a:t>--</a:t>
          </a:r>
          <a:r>
            <a:rPr lang="zh-CN" altLang="en-US" sz="14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10600030101010101" pitchFamily="2" charset="-122"/>
              <a:ea typeface="等线" panose="02010600030101010101" pitchFamily="2" charset="-122"/>
              <a:cs typeface="+mn-cs"/>
            </a:rPr>
            <a:t>快</a:t>
          </a:r>
          <a:r>
            <a:rPr lang="en-US" altLang="zh-CN" sz="14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10600030101010101" pitchFamily="2" charset="-122"/>
              <a:ea typeface="等线" panose="02010600030101010101" pitchFamily="2" charset="-122"/>
              <a:cs typeface="+mn-cs"/>
            </a:rPr>
            <a:t>+</a:t>
          </a:r>
          <a:r>
            <a:rPr lang="zh-CN" altLang="en-US" sz="14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10600030101010101" pitchFamily="2" charset="-122"/>
              <a:ea typeface="等线" panose="02010600030101010101" pitchFamily="2" charset="-122"/>
              <a:cs typeface="+mn-cs"/>
            </a:rPr>
            <a:t>紧凑   当属性内容固定时可以用</a:t>
          </a:r>
          <a:r>
            <a:rPr lang="en-US" altLang="zh-CN" sz="1400" b="0" i="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10600030101010101" pitchFamily="2" charset="-122"/>
              <a:ea typeface="等线" panose="02010600030101010101" pitchFamily="2" charset="-122"/>
              <a:cs typeface="+mn-cs"/>
            </a:rPr>
            <a:t>enum</a:t>
          </a:r>
          <a:r>
            <a:rPr lang="zh-CN" altLang="en-US" sz="14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10600030101010101" pitchFamily="2" charset="-122"/>
              <a:ea typeface="等线" panose="02010600030101010101" pitchFamily="2" charset="-122"/>
              <a:cs typeface="+mn-cs"/>
            </a:rPr>
            <a:t>代替</a:t>
          </a:r>
          <a:r>
            <a:rPr lang="en-US" altLang="zh-CN" sz="14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10600030101010101" pitchFamily="2" charset="-122"/>
              <a:ea typeface="等线" panose="02010600030101010101" pitchFamily="2" charset="-122"/>
              <a:cs typeface="+mn-cs"/>
            </a:rPr>
            <a:t>varchar</a:t>
          </a:r>
          <a:endParaRPr lang="zh-CN" altLang="en-US" sz="1400" b="0" i="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等线" panose="02010600030101010101" pitchFamily="2" charset="-122"/>
            <a:ea typeface="等线" panose="02010600030101010101" pitchFamily="2" charset="-122"/>
            <a:cs typeface="+mn-cs"/>
          </a:endParaRPr>
        </a:p>
      </dgm:t>
    </dgm:pt>
    <dgm:pt modelId="{F32A0945-D1FF-4A17-9275-3B4B9F37737A}" type="parTrans" cxnId="{5CB92BCB-7363-4932-BCD1-3CC7A9BB930F}">
      <dgm:prSet/>
      <dgm:spPr/>
      <dgm:t>
        <a:bodyPr/>
        <a:lstStyle/>
        <a:p>
          <a:endParaRPr lang="zh-CN" altLang="en-US"/>
        </a:p>
      </dgm:t>
    </dgm:pt>
    <dgm:pt modelId="{90493844-2973-4BA6-B402-844E3D5164DD}" type="sibTrans" cxnId="{5CB92BCB-7363-4932-BCD1-3CC7A9BB930F}">
      <dgm:prSet/>
      <dgm:spPr/>
      <dgm:t>
        <a:bodyPr/>
        <a:lstStyle/>
        <a:p>
          <a:endParaRPr lang="zh-CN" altLang="en-US"/>
        </a:p>
      </dgm:t>
    </dgm:pt>
    <dgm:pt modelId="{43364AA2-3179-4614-93CA-6088D74B5513}">
      <dgm:prSet phldrT="[文本]" custT="1"/>
      <dgm:spPr/>
      <dgm:t>
        <a:bodyPr/>
        <a:lstStyle/>
        <a:p>
          <a:r>
            <a:rPr lang="zh-CN" altLang="en-US" sz="14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10600030101010101" pitchFamily="2" charset="-122"/>
              <a:ea typeface="等线" panose="02010600030101010101" pitchFamily="2" charset="-122"/>
              <a:cs typeface="+mn-cs"/>
            </a:rPr>
            <a:t>将</a:t>
          </a:r>
          <a:r>
            <a:rPr lang="en-US" sz="14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10600030101010101" pitchFamily="2" charset="-122"/>
              <a:ea typeface="等线" panose="02010600030101010101" pitchFamily="2" charset="-122"/>
              <a:cs typeface="+mn-cs"/>
            </a:rPr>
            <a:t>fight</a:t>
          </a:r>
          <a:r>
            <a:rPr lang="zh-CN" altLang="en-US" sz="14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10600030101010101" pitchFamily="2" charset="-122"/>
              <a:ea typeface="等线" panose="02010600030101010101" pitchFamily="2" charset="-122"/>
              <a:cs typeface="+mn-cs"/>
            </a:rPr>
            <a:t>表的</a:t>
          </a:r>
          <a:r>
            <a:rPr lang="en-US" sz="14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10600030101010101" pitchFamily="2" charset="-122"/>
              <a:ea typeface="等线" panose="02010600030101010101" pitchFamily="2" charset="-122"/>
              <a:cs typeface="+mn-cs"/>
            </a:rPr>
            <a:t>status</a:t>
          </a:r>
          <a:r>
            <a:rPr lang="zh-CN" altLang="en-US" sz="14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10600030101010101" pitchFamily="2" charset="-122"/>
              <a:ea typeface="等线" panose="02010600030101010101" pitchFamily="2" charset="-122"/>
              <a:cs typeface="+mn-cs"/>
            </a:rPr>
            <a:t>改为</a:t>
          </a:r>
          <a:r>
            <a:rPr lang="en-US" sz="1400" b="0" i="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10600030101010101" pitchFamily="2" charset="-122"/>
              <a:ea typeface="等线" panose="02010600030101010101" pitchFamily="2" charset="-122"/>
              <a:cs typeface="+mn-cs"/>
            </a:rPr>
            <a:t>enum</a:t>
          </a:r>
          <a:r>
            <a:rPr lang="zh-CN" altLang="en-US" sz="14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10600030101010101" pitchFamily="2" charset="-122"/>
              <a:ea typeface="等线" panose="02010600030101010101" pitchFamily="2" charset="-122"/>
              <a:cs typeface="+mn-cs"/>
            </a:rPr>
            <a:t>类型</a:t>
          </a:r>
        </a:p>
      </dgm:t>
    </dgm:pt>
    <dgm:pt modelId="{B4D34238-3EEF-4EBD-BBB7-52199A16497C}" type="parTrans" cxnId="{B33FD8FC-2426-46BA-A1A1-F9A35D78AE21}">
      <dgm:prSet/>
      <dgm:spPr/>
      <dgm:t>
        <a:bodyPr/>
        <a:lstStyle/>
        <a:p>
          <a:endParaRPr lang="zh-CN" altLang="en-US"/>
        </a:p>
      </dgm:t>
    </dgm:pt>
    <dgm:pt modelId="{D8DA1112-0AE9-4AB5-B1E8-F2E3D9355F42}" type="sibTrans" cxnId="{B33FD8FC-2426-46BA-A1A1-F9A35D78AE21}">
      <dgm:prSet/>
      <dgm:spPr/>
      <dgm:t>
        <a:bodyPr/>
        <a:lstStyle/>
        <a:p>
          <a:endParaRPr lang="zh-CN" altLang="en-US"/>
        </a:p>
      </dgm:t>
    </dgm:pt>
    <dgm:pt modelId="{520245BD-3DD0-4E71-93E4-956A39FD241E}">
      <dgm:prSet phldrT="[文本]" custT="1"/>
      <dgm:spPr/>
      <dgm:t>
        <a:bodyPr/>
        <a:lstStyle/>
        <a:p>
          <a:r>
            <a:rPr lang="en-US" altLang="zh-CN" sz="2000" b="0" i="0" dirty="0">
              <a:latin typeface="Arial Black" panose="020B0A04020102020204" pitchFamily="34" charset="0"/>
              <a:ea typeface="腾祥铭宋简-W8" pitchFamily="2" charset="0"/>
            </a:rPr>
            <a:t>JOIN</a:t>
          </a:r>
          <a:endParaRPr lang="zh-CN" altLang="en-US" sz="2000" dirty="0">
            <a:latin typeface="腾祥铭宋简-W8" pitchFamily="2" charset="0"/>
            <a:ea typeface="腾祥铭宋简-W8" pitchFamily="2" charset="0"/>
          </a:endParaRPr>
        </a:p>
      </dgm:t>
    </dgm:pt>
    <dgm:pt modelId="{87B6E923-10A0-481A-8F60-1AEA6D30068D}" type="parTrans" cxnId="{4C0C9684-304B-4AF0-A4B4-550AB82739BD}">
      <dgm:prSet/>
      <dgm:spPr/>
      <dgm:t>
        <a:bodyPr/>
        <a:lstStyle/>
        <a:p>
          <a:endParaRPr lang="zh-CN" altLang="en-US"/>
        </a:p>
      </dgm:t>
    </dgm:pt>
    <dgm:pt modelId="{0879D13B-6D00-4948-A944-4D9F079280E2}" type="sibTrans" cxnId="{4C0C9684-304B-4AF0-A4B4-550AB82739BD}">
      <dgm:prSet/>
      <dgm:spPr/>
      <dgm:t>
        <a:bodyPr/>
        <a:lstStyle/>
        <a:p>
          <a:endParaRPr lang="zh-CN" altLang="en-US"/>
        </a:p>
      </dgm:t>
    </dgm:pt>
    <dgm:pt modelId="{94483F04-B7E7-43F0-A1FD-2960CA7DEDDB}">
      <dgm:prSet phldrT="[文本]" custT="1"/>
      <dgm:spPr/>
      <dgm:t>
        <a:bodyPr/>
        <a:lstStyle/>
        <a:p>
          <a:r>
            <a:rPr lang="zh-CN" altLang="en-US" sz="1600" b="0" i="0" dirty="0">
              <a:latin typeface="等线" panose="02010600030101010101" pitchFamily="2" charset="-122"/>
              <a:ea typeface="等线" panose="02010600030101010101" pitchFamily="2" charset="-122"/>
            </a:rPr>
            <a:t>两个表中</a:t>
          </a:r>
          <a:r>
            <a:rPr lang="en-US" altLang="zh-CN" sz="1600" b="0" i="0" dirty="0">
              <a:latin typeface="等线" panose="02010600030101010101" pitchFamily="2" charset="-122"/>
              <a:ea typeface="等线" panose="02010600030101010101" pitchFamily="2" charset="-122"/>
            </a:rPr>
            <a:t>Join</a:t>
          </a:r>
          <a:r>
            <a:rPr lang="zh-CN" altLang="en-US" sz="1600" b="0" i="0" dirty="0">
              <a:latin typeface="等线" panose="02010600030101010101" pitchFamily="2" charset="-122"/>
              <a:ea typeface="等线" panose="02010600030101010101" pitchFamily="2" charset="-122"/>
            </a:rPr>
            <a:t>的字段是被建过索引 </a:t>
          </a:r>
          <a:r>
            <a:rPr lang="en-US" altLang="zh-CN" sz="1600" b="0" i="0" dirty="0">
              <a:latin typeface="等线" panose="02010600030101010101" pitchFamily="2" charset="-122"/>
              <a:ea typeface="等线" panose="02010600030101010101" pitchFamily="2" charset="-122"/>
            </a:rPr>
            <a:t>-&gt; MySQL</a:t>
          </a:r>
          <a:r>
            <a:rPr lang="zh-CN" altLang="en-US" sz="1600" b="0" i="0" dirty="0">
              <a:latin typeface="等线" panose="02010600030101010101" pitchFamily="2" charset="-122"/>
              <a:ea typeface="等线" panose="02010600030101010101" pitchFamily="2" charset="-122"/>
            </a:rPr>
            <a:t>内部启动优化</a:t>
          </a:r>
          <a:r>
            <a:rPr lang="en-US" altLang="zh-CN" sz="1600" b="0" i="0" dirty="0">
              <a:latin typeface="等线" panose="02010600030101010101" pitchFamily="2" charset="-122"/>
              <a:ea typeface="等线" panose="02010600030101010101" pitchFamily="2" charset="-122"/>
            </a:rPr>
            <a:t>Join</a:t>
          </a:r>
          <a:r>
            <a:rPr lang="zh-CN" altLang="en-US" sz="1600" b="0" i="0" dirty="0">
              <a:latin typeface="等线" panose="02010600030101010101" pitchFamily="2" charset="-122"/>
              <a:ea typeface="等线" panose="02010600030101010101" pitchFamily="2" charset="-122"/>
            </a:rPr>
            <a:t>的机制</a:t>
          </a:r>
          <a:endParaRPr lang="zh-CN" altLang="en-US" sz="1600" dirty="0">
            <a:latin typeface="等线" panose="02010600030101010101" pitchFamily="2" charset="-122"/>
            <a:ea typeface="等线" panose="02010600030101010101" pitchFamily="2" charset="-122"/>
          </a:endParaRPr>
        </a:p>
      </dgm:t>
    </dgm:pt>
    <dgm:pt modelId="{BD1590A2-31C2-466D-92B1-443F2C5AC7D5}" type="parTrans" cxnId="{D442B35F-6E56-4EDB-BE37-AA6DAA8E60C9}">
      <dgm:prSet/>
      <dgm:spPr/>
      <dgm:t>
        <a:bodyPr/>
        <a:lstStyle/>
        <a:p>
          <a:endParaRPr lang="zh-CN" altLang="en-US"/>
        </a:p>
      </dgm:t>
    </dgm:pt>
    <dgm:pt modelId="{5499782E-012F-4BE8-BAC3-ECAFC825E1B6}" type="sibTrans" cxnId="{D442B35F-6E56-4EDB-BE37-AA6DAA8E60C9}">
      <dgm:prSet/>
      <dgm:spPr/>
      <dgm:t>
        <a:bodyPr/>
        <a:lstStyle/>
        <a:p>
          <a:endParaRPr lang="zh-CN" altLang="en-US"/>
        </a:p>
      </dgm:t>
    </dgm:pt>
    <dgm:pt modelId="{AA1597D5-C574-4E97-A639-5E1DFC23E7BA}">
      <dgm:prSet phldrT="[文本]" custT="1"/>
      <dgm:spPr/>
      <dgm:t>
        <a:bodyPr/>
        <a:lstStyle/>
        <a:p>
          <a:r>
            <a:rPr lang="zh-CN" altLang="en-US" sz="1600" dirty="0">
              <a:latin typeface="等线" panose="02010600030101010101" pitchFamily="2" charset="-122"/>
              <a:ea typeface="等线" panose="02010600030101010101" pitchFamily="2" charset="-122"/>
            </a:rPr>
            <a:t>减少</a:t>
          </a:r>
          <a:r>
            <a:rPr lang="en-US" altLang="zh-CN" sz="1600" dirty="0">
              <a:latin typeface="等线" panose="02010600030101010101" pitchFamily="2" charset="-122"/>
              <a:ea typeface="等线" panose="02010600030101010101" pitchFamily="2" charset="-122"/>
            </a:rPr>
            <a:t>join</a:t>
          </a:r>
          <a:r>
            <a:rPr lang="zh-CN" altLang="en-US" sz="1600" dirty="0">
              <a:latin typeface="等线" panose="02010600030101010101" pitchFamily="2" charset="-122"/>
              <a:ea typeface="等线" panose="02010600030101010101" pitchFamily="2" charset="-122"/>
            </a:rPr>
            <a:t>操作</a:t>
          </a:r>
        </a:p>
      </dgm:t>
    </dgm:pt>
    <dgm:pt modelId="{D875B19E-6D48-4C25-B799-F16E885CFBE8}" type="parTrans" cxnId="{98A8756A-531C-4F5C-AA5F-48EB06429655}">
      <dgm:prSet/>
      <dgm:spPr/>
      <dgm:t>
        <a:bodyPr/>
        <a:lstStyle/>
        <a:p>
          <a:endParaRPr lang="zh-CN" altLang="en-US"/>
        </a:p>
      </dgm:t>
    </dgm:pt>
    <dgm:pt modelId="{CC756A4D-0DE0-4DF8-A2C2-079B104E60E1}" type="sibTrans" cxnId="{98A8756A-531C-4F5C-AA5F-48EB06429655}">
      <dgm:prSet/>
      <dgm:spPr/>
      <dgm:t>
        <a:bodyPr/>
        <a:lstStyle/>
        <a:p>
          <a:endParaRPr lang="zh-CN" altLang="en-US"/>
        </a:p>
      </dgm:t>
    </dgm:pt>
    <dgm:pt modelId="{C9A71D3B-45FC-4794-AEE6-AD6762B3281E}">
      <dgm:prSet phldrT="[文本]" custT="1"/>
      <dgm:spPr/>
      <dgm:t>
        <a:bodyPr/>
        <a:lstStyle/>
        <a:p>
          <a:r>
            <a:rPr lang="zh-CN" altLang="en-US" sz="1400" b="0" i="0" dirty="0">
              <a:latin typeface="等线" panose="02010600030101010101" pitchFamily="2" charset="-122"/>
              <a:ea typeface="等线" panose="02010600030101010101" pitchFamily="2" charset="-122"/>
            </a:rPr>
            <a:t>有某个字段经常用来做搜索，建立索引</a:t>
          </a:r>
          <a:endParaRPr lang="zh-CN" altLang="en-US" sz="1400" dirty="0">
            <a:latin typeface="等线" panose="02010600030101010101" pitchFamily="2" charset="-122"/>
            <a:ea typeface="等线" panose="02010600030101010101" pitchFamily="2" charset="-122"/>
          </a:endParaRPr>
        </a:p>
      </dgm:t>
    </dgm:pt>
    <dgm:pt modelId="{D6477C41-1778-442E-B817-3CDC05428A96}" type="parTrans" cxnId="{A8937FA6-E4AD-4B76-9CD6-34C86E4F6216}">
      <dgm:prSet/>
      <dgm:spPr/>
      <dgm:t>
        <a:bodyPr/>
        <a:lstStyle/>
        <a:p>
          <a:endParaRPr lang="zh-CN" altLang="en-US"/>
        </a:p>
      </dgm:t>
    </dgm:pt>
    <dgm:pt modelId="{CE3A9D00-FEA3-46CB-8829-5BFAA3F2A72F}" type="sibTrans" cxnId="{A8937FA6-E4AD-4B76-9CD6-34C86E4F6216}">
      <dgm:prSet/>
      <dgm:spPr/>
      <dgm:t>
        <a:bodyPr/>
        <a:lstStyle/>
        <a:p>
          <a:endParaRPr lang="zh-CN" altLang="en-US"/>
        </a:p>
      </dgm:t>
    </dgm:pt>
    <dgm:pt modelId="{577B5D91-7189-41BA-95CE-A4F0E4C7DD79}">
      <dgm:prSet phldrT="[文本]" custT="1"/>
      <dgm:spPr/>
      <dgm:t>
        <a:bodyPr/>
        <a:lstStyle/>
        <a:p>
          <a:r>
            <a:rPr lang="zh-CN" altLang="en-US" sz="1600" dirty="0">
              <a:latin typeface="等线" panose="02010600030101010101" pitchFamily="2" charset="-122"/>
              <a:ea typeface="等线" panose="02010600030101010101" pitchFamily="2" charset="-122"/>
            </a:rPr>
            <a:t>先</a:t>
          </a:r>
          <a:r>
            <a:rPr lang="en-US" altLang="zh-CN" sz="1600" dirty="0">
              <a:latin typeface="等线" panose="02010600030101010101" pitchFamily="2" charset="-122"/>
              <a:ea typeface="等线" panose="02010600030101010101" pitchFamily="2" charset="-122"/>
            </a:rPr>
            <a:t>select</a:t>
          </a:r>
          <a:r>
            <a:rPr lang="zh-CN" altLang="en-US" sz="1600" dirty="0">
              <a:latin typeface="等线" panose="02010600030101010101" pitchFamily="2" charset="-122"/>
              <a:ea typeface="等线" panose="02010600030101010101" pitchFamily="2" charset="-122"/>
            </a:rPr>
            <a:t>再</a:t>
          </a:r>
          <a:r>
            <a:rPr lang="en-US" altLang="zh-CN" sz="1600" dirty="0">
              <a:latin typeface="等线" panose="02010600030101010101" pitchFamily="2" charset="-122"/>
              <a:ea typeface="等线" panose="02010600030101010101" pitchFamily="2" charset="-122"/>
            </a:rPr>
            <a:t>join</a:t>
          </a:r>
          <a:r>
            <a:rPr lang="zh-CN" altLang="en-US" sz="1600" dirty="0">
              <a:latin typeface="等线" panose="02010600030101010101" pitchFamily="2" charset="-122"/>
              <a:ea typeface="等线" panose="02010600030101010101" pitchFamily="2" charset="-122"/>
            </a:rPr>
            <a:t>减少</a:t>
          </a:r>
          <a:r>
            <a:rPr lang="en-US" altLang="zh-CN" sz="1600" dirty="0">
              <a:latin typeface="等线" panose="02010600030101010101" pitchFamily="2" charset="-122"/>
              <a:ea typeface="等线" panose="02010600030101010101" pitchFamily="2" charset="-122"/>
            </a:rPr>
            <a:t>join</a:t>
          </a:r>
          <a:r>
            <a:rPr lang="zh-CN" altLang="en-US" sz="1600" dirty="0">
              <a:latin typeface="等线" panose="02010600030101010101" pitchFamily="2" charset="-122"/>
              <a:ea typeface="等线" panose="02010600030101010101" pitchFamily="2" charset="-122"/>
            </a:rPr>
            <a:t>操作的数据</a:t>
          </a:r>
        </a:p>
      </dgm:t>
    </dgm:pt>
    <dgm:pt modelId="{F61279A8-3BC0-47CA-95E6-E3D618BA7F0A}" type="parTrans" cxnId="{A4EDD236-FD74-42D8-AD91-3C14AC82CC8A}">
      <dgm:prSet/>
      <dgm:spPr/>
      <dgm:t>
        <a:bodyPr/>
        <a:lstStyle/>
        <a:p>
          <a:endParaRPr lang="zh-CN" altLang="en-US"/>
        </a:p>
      </dgm:t>
    </dgm:pt>
    <dgm:pt modelId="{9FEA4B83-0919-4DE0-85EA-3ED329CBDC1D}" type="sibTrans" cxnId="{A4EDD236-FD74-42D8-AD91-3C14AC82CC8A}">
      <dgm:prSet/>
      <dgm:spPr/>
      <dgm:t>
        <a:bodyPr/>
        <a:lstStyle/>
        <a:p>
          <a:endParaRPr lang="zh-CN" altLang="en-US"/>
        </a:p>
      </dgm:t>
    </dgm:pt>
    <dgm:pt modelId="{EFC05A81-B980-411D-8097-38945C84948C}">
      <dgm:prSet phldrT="[文本]" custT="1"/>
      <dgm:spPr/>
      <dgm:t>
        <a:bodyPr/>
        <a:lstStyle/>
        <a:p>
          <a:r>
            <a:rPr lang="en-US" altLang="zh-CN" sz="2000" dirty="0">
              <a:latin typeface="Arial Black" panose="020B0A04020102020204" pitchFamily="34" charset="0"/>
            </a:rPr>
            <a:t>NOT NULL</a:t>
          </a:r>
          <a:endParaRPr lang="zh-CN" altLang="en-US" sz="2000" dirty="0">
            <a:latin typeface="Arial Black" panose="020B0A04020102020204" pitchFamily="34" charset="0"/>
          </a:endParaRPr>
        </a:p>
      </dgm:t>
    </dgm:pt>
    <dgm:pt modelId="{9CA7498A-FD85-4ECB-BA79-F5E8F8CB129D}" type="parTrans" cxnId="{88CEF7D8-33FE-4C5D-8C83-CF5BA63FC449}">
      <dgm:prSet/>
      <dgm:spPr/>
      <dgm:t>
        <a:bodyPr/>
        <a:lstStyle/>
        <a:p>
          <a:endParaRPr lang="zh-CN" altLang="en-US"/>
        </a:p>
      </dgm:t>
    </dgm:pt>
    <dgm:pt modelId="{51E191FF-7A70-4581-82EE-B1B0D3D07172}" type="sibTrans" cxnId="{88CEF7D8-33FE-4C5D-8C83-CF5BA63FC449}">
      <dgm:prSet/>
      <dgm:spPr/>
      <dgm:t>
        <a:bodyPr/>
        <a:lstStyle/>
        <a:p>
          <a:endParaRPr lang="zh-CN" altLang="en-US"/>
        </a:p>
      </dgm:t>
    </dgm:pt>
    <dgm:pt modelId="{23CBD827-94E9-44BA-9819-494483B0542C}">
      <dgm:prSet phldrT="[文本]" custT="1"/>
      <dgm:spPr/>
      <dgm:t>
        <a:bodyPr/>
        <a:lstStyle/>
        <a:p>
          <a:r>
            <a:rPr lang="en-US" altLang="zh-CN" sz="1600" b="0" i="0" dirty="0">
              <a:latin typeface="等线" panose="02010600030101010101" pitchFamily="2" charset="-122"/>
              <a:ea typeface="等线" panose="02010600030101010101" pitchFamily="2" charset="-122"/>
            </a:rPr>
            <a:t>NULL</a:t>
          </a:r>
          <a:r>
            <a:rPr lang="zh-CN" altLang="en-US" sz="1600" b="0" i="0" dirty="0">
              <a:latin typeface="等线" panose="02010600030101010101" pitchFamily="2" charset="-122"/>
              <a:ea typeface="等线" panose="02010600030101010101" pitchFamily="2" charset="-122"/>
            </a:rPr>
            <a:t>其需要额外的空间</a:t>
          </a:r>
          <a:endParaRPr lang="zh-CN" altLang="en-US" sz="1600" dirty="0">
            <a:latin typeface="等线" panose="02010600030101010101" pitchFamily="2" charset="-122"/>
            <a:ea typeface="等线" panose="02010600030101010101" pitchFamily="2" charset="-122"/>
          </a:endParaRPr>
        </a:p>
      </dgm:t>
    </dgm:pt>
    <dgm:pt modelId="{C85CB1DD-CA86-4578-9F54-30E8818F7285}" type="parTrans" cxnId="{1A86B26A-C36D-4BF3-9E6A-5AC7AFBF442A}">
      <dgm:prSet/>
      <dgm:spPr/>
      <dgm:t>
        <a:bodyPr/>
        <a:lstStyle/>
        <a:p>
          <a:endParaRPr lang="zh-CN" altLang="en-US"/>
        </a:p>
      </dgm:t>
    </dgm:pt>
    <dgm:pt modelId="{89B48DFB-A949-4D6C-AAD0-92F956B6BCA6}" type="sibTrans" cxnId="{1A86B26A-C36D-4BF3-9E6A-5AC7AFBF442A}">
      <dgm:prSet/>
      <dgm:spPr/>
      <dgm:t>
        <a:bodyPr/>
        <a:lstStyle/>
        <a:p>
          <a:endParaRPr lang="zh-CN" altLang="en-US"/>
        </a:p>
      </dgm:t>
    </dgm:pt>
    <dgm:pt modelId="{359EA946-FF4E-4043-86D6-F7AB8EB73FDD}">
      <dgm:prSet phldrT="[文本]" custT="1"/>
      <dgm:spPr/>
      <dgm:t>
        <a:bodyPr/>
        <a:lstStyle/>
        <a:p>
          <a:r>
            <a:rPr lang="zh-CN" altLang="en-US" sz="1600" dirty="0">
              <a:latin typeface="等线" panose="02010600030101010101" pitchFamily="2" charset="-122"/>
              <a:ea typeface="等线" panose="02010600030101010101" pitchFamily="2" charset="-122"/>
            </a:rPr>
            <a:t>在进行比较时，</a:t>
          </a:r>
          <a:r>
            <a:rPr lang="en-US" altLang="zh-CN" sz="1600" dirty="0">
              <a:latin typeface="等线" panose="02010600030101010101" pitchFamily="2" charset="-122"/>
              <a:ea typeface="等线" panose="02010600030101010101" pitchFamily="2" charset="-122"/>
            </a:rPr>
            <a:t>null</a:t>
          </a:r>
          <a:r>
            <a:rPr lang="zh-CN" altLang="en-US" sz="1600" dirty="0">
              <a:latin typeface="等线" panose="02010600030101010101" pitchFamily="2" charset="-122"/>
              <a:ea typeface="等线" panose="02010600030101010101" pitchFamily="2" charset="-122"/>
            </a:rPr>
            <a:t>会使比较更为复杂</a:t>
          </a:r>
        </a:p>
      </dgm:t>
    </dgm:pt>
    <dgm:pt modelId="{BBD6DD23-B647-4CEE-9261-A140D713FE55}" type="parTrans" cxnId="{CFBBCF01-73E0-4C3E-AF27-5F07A085E88F}">
      <dgm:prSet/>
      <dgm:spPr/>
      <dgm:t>
        <a:bodyPr/>
        <a:lstStyle/>
        <a:p>
          <a:endParaRPr lang="zh-CN" altLang="en-US"/>
        </a:p>
      </dgm:t>
    </dgm:pt>
    <dgm:pt modelId="{AFE1344F-2FCF-4C6A-A7DA-A7EF5C6CEA71}" type="sibTrans" cxnId="{CFBBCF01-73E0-4C3E-AF27-5F07A085E88F}">
      <dgm:prSet/>
      <dgm:spPr/>
      <dgm:t>
        <a:bodyPr/>
        <a:lstStyle/>
        <a:p>
          <a:endParaRPr lang="zh-CN" altLang="en-US"/>
        </a:p>
      </dgm:t>
    </dgm:pt>
    <dgm:pt modelId="{D2A40A2F-221C-4A16-B2FA-5A1C33C5E6B6}">
      <dgm:prSet phldrT="[文本]" custT="1"/>
      <dgm:spPr/>
      <dgm:t>
        <a:bodyPr/>
        <a:lstStyle/>
        <a:p>
          <a:r>
            <a:rPr lang="zh-CN" altLang="en-US" sz="2000" kern="1200" dirty="0">
              <a:solidFill>
                <a:prstClr val="white"/>
              </a:solidFill>
              <a:latin typeface="腾祥铭宋简-W8" pitchFamily="2" charset="0"/>
              <a:ea typeface="腾祥铭宋简-W8" pitchFamily="2" charset="0"/>
              <a:cs typeface="+mn-cs"/>
            </a:rPr>
            <a:t>查询缓存</a:t>
          </a:r>
        </a:p>
      </dgm:t>
    </dgm:pt>
    <dgm:pt modelId="{F2778721-7A31-4E1F-9842-AF86B84D1C7E}" type="parTrans" cxnId="{4CE3D178-0220-4437-871C-AEDEFAE8C034}">
      <dgm:prSet/>
      <dgm:spPr/>
      <dgm:t>
        <a:bodyPr/>
        <a:lstStyle/>
        <a:p>
          <a:endParaRPr lang="zh-CN" altLang="en-US"/>
        </a:p>
      </dgm:t>
    </dgm:pt>
    <dgm:pt modelId="{4014F9F5-1467-4F0A-B269-FE666CDE6EF4}" type="sibTrans" cxnId="{4CE3D178-0220-4437-871C-AEDEFAE8C034}">
      <dgm:prSet/>
      <dgm:spPr/>
      <dgm:t>
        <a:bodyPr/>
        <a:lstStyle/>
        <a:p>
          <a:endParaRPr lang="zh-CN" altLang="en-US"/>
        </a:p>
      </dgm:t>
    </dgm:pt>
    <dgm:pt modelId="{196394EF-7004-4F56-84EF-F3BEAF1EE9AA}">
      <dgm:prSet phldrT="[文本]" custT="1"/>
      <dgm:spPr/>
      <dgm:t>
        <a:bodyPr/>
        <a:lstStyle/>
        <a:p>
          <a:r>
            <a:rPr lang="zh-CN" altLang="en-US" sz="1600" dirty="0">
              <a:latin typeface="等线" panose="02010600030101010101" pitchFamily="2" charset="-122"/>
              <a:ea typeface="等线" panose="02010600030101010101" pitchFamily="2" charset="-122"/>
            </a:rPr>
            <a:t>多次查询相似内容开启缓存极大提升效率</a:t>
          </a:r>
        </a:p>
      </dgm:t>
    </dgm:pt>
    <dgm:pt modelId="{9EBD7541-D9D1-4512-9488-8F632A68B93B}" type="parTrans" cxnId="{231229FC-9576-452C-B4CC-8C22FD8F2166}">
      <dgm:prSet/>
      <dgm:spPr/>
      <dgm:t>
        <a:bodyPr/>
        <a:lstStyle/>
        <a:p>
          <a:endParaRPr lang="zh-CN" altLang="en-US"/>
        </a:p>
      </dgm:t>
    </dgm:pt>
    <dgm:pt modelId="{B948BCA8-CB42-45AC-8D79-5E3EE283290F}" type="sibTrans" cxnId="{231229FC-9576-452C-B4CC-8C22FD8F2166}">
      <dgm:prSet/>
      <dgm:spPr/>
      <dgm:t>
        <a:bodyPr/>
        <a:lstStyle/>
        <a:p>
          <a:endParaRPr lang="zh-CN" altLang="en-US"/>
        </a:p>
      </dgm:t>
    </dgm:pt>
    <dgm:pt modelId="{88744C28-AE56-49AB-8293-78DCFBE16086}">
      <dgm:prSet phldrT="[文本]" custT="1"/>
      <dgm:spPr/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solidFill>
                <a:prstClr val="white"/>
              </a:solidFill>
              <a:latin typeface="腾祥铭宋简-W8" pitchFamily="2" charset="0"/>
              <a:ea typeface="腾祥铭宋简-W8" pitchFamily="2" charset="0"/>
              <a:cs typeface="+mn-cs"/>
            </a:rPr>
            <a:t>存储引擎</a:t>
          </a:r>
        </a:p>
      </dgm:t>
    </dgm:pt>
    <dgm:pt modelId="{8B4CC606-79B1-475C-A450-6F2ECC18A869}" type="parTrans" cxnId="{8C43DD68-30C8-40BB-AD07-16B50FFEE933}">
      <dgm:prSet/>
      <dgm:spPr/>
      <dgm:t>
        <a:bodyPr/>
        <a:lstStyle/>
        <a:p>
          <a:endParaRPr lang="zh-CN" altLang="en-US"/>
        </a:p>
      </dgm:t>
    </dgm:pt>
    <dgm:pt modelId="{EBB7A8BD-0ED7-4B1A-8F14-E2A411B24CE9}" type="sibTrans" cxnId="{8C43DD68-30C8-40BB-AD07-16B50FFEE933}">
      <dgm:prSet/>
      <dgm:spPr/>
      <dgm:t>
        <a:bodyPr/>
        <a:lstStyle/>
        <a:p>
          <a:endParaRPr lang="zh-CN" altLang="en-US"/>
        </a:p>
      </dgm:t>
    </dgm:pt>
    <dgm:pt modelId="{F2238B23-928F-43F9-AF69-D91BA7DB35FE}">
      <dgm:prSet phldrT="[文本]" custT="1"/>
      <dgm:spPr/>
      <dgm:t>
        <a:bodyPr/>
        <a:lstStyle/>
        <a:p>
          <a:r>
            <a:rPr lang="zh-CN" altLang="en-US" sz="1600" dirty="0">
              <a:latin typeface="等线" panose="02010600030101010101" pitchFamily="2" charset="-122"/>
              <a:ea typeface="等线" panose="02010600030101010101" pitchFamily="2" charset="-122"/>
            </a:rPr>
            <a:t>对比了</a:t>
          </a:r>
          <a:r>
            <a:rPr lang="en-US" sz="1600" b="0" i="0" dirty="0" err="1">
              <a:latin typeface="等线" panose="02010600030101010101" pitchFamily="2" charset="-122"/>
              <a:ea typeface="等线" panose="02010600030101010101" pitchFamily="2" charset="-122"/>
            </a:rPr>
            <a:t>Innodb</a:t>
          </a:r>
          <a:r>
            <a:rPr lang="zh-CN" altLang="en-US" sz="1600" b="0" i="0" dirty="0">
              <a:latin typeface="等线" panose="02010600030101010101" pitchFamily="2" charset="-122"/>
              <a:ea typeface="等线" panose="02010600030101010101" pitchFamily="2" charset="-122"/>
            </a:rPr>
            <a:t>和</a:t>
          </a:r>
          <a:r>
            <a:rPr lang="en-US" sz="1600" b="0" i="0" dirty="0" err="1">
              <a:latin typeface="等线" panose="02010600030101010101" pitchFamily="2" charset="-122"/>
              <a:ea typeface="等线" panose="02010600030101010101" pitchFamily="2" charset="-122"/>
            </a:rPr>
            <a:t>myisam</a:t>
          </a:r>
          <a:endParaRPr lang="zh-CN" altLang="en-US" sz="1600" dirty="0">
            <a:latin typeface="等线" panose="02010600030101010101" pitchFamily="2" charset="-122"/>
            <a:ea typeface="等线" panose="02010600030101010101" pitchFamily="2" charset="-122"/>
          </a:endParaRPr>
        </a:p>
      </dgm:t>
    </dgm:pt>
    <dgm:pt modelId="{3C278DD5-381B-4F66-A7C2-CE5A01DBD6F7}" type="parTrans" cxnId="{F7C0976D-3043-46D0-8953-09E3EC3CDACF}">
      <dgm:prSet/>
      <dgm:spPr/>
      <dgm:t>
        <a:bodyPr/>
        <a:lstStyle/>
        <a:p>
          <a:endParaRPr lang="zh-CN" altLang="en-US"/>
        </a:p>
      </dgm:t>
    </dgm:pt>
    <dgm:pt modelId="{35ED4A60-E45F-46C1-A3B4-1A226885F1F7}" type="sibTrans" cxnId="{F7C0976D-3043-46D0-8953-09E3EC3CDACF}">
      <dgm:prSet/>
      <dgm:spPr/>
      <dgm:t>
        <a:bodyPr/>
        <a:lstStyle/>
        <a:p>
          <a:endParaRPr lang="zh-CN" altLang="en-US"/>
        </a:p>
      </dgm:t>
    </dgm:pt>
    <dgm:pt modelId="{C30E31E9-97AC-40EF-A664-84648E09EDB4}" type="pres">
      <dgm:prSet presAssocID="{81C601BF-06B7-46C7-AAAB-E563C452D635}" presName="Name0" presStyleCnt="0">
        <dgm:presLayoutVars>
          <dgm:dir/>
          <dgm:animLvl val="lvl"/>
          <dgm:resizeHandles val="exact"/>
        </dgm:presLayoutVars>
      </dgm:prSet>
      <dgm:spPr/>
    </dgm:pt>
    <dgm:pt modelId="{4E0F6484-CC7E-4974-82D5-3ECD7ED0B2E5}" type="pres">
      <dgm:prSet presAssocID="{B0336C88-2D32-4398-A7D4-6C81B56FA9EE}" presName="linNode" presStyleCnt="0"/>
      <dgm:spPr/>
    </dgm:pt>
    <dgm:pt modelId="{0D6E7B42-8007-45D1-BF6E-340FDF4BFC59}" type="pres">
      <dgm:prSet presAssocID="{B0336C88-2D32-4398-A7D4-6C81B56FA9EE}" presName="parentText" presStyleLbl="node1" presStyleIdx="0" presStyleCnt="6" custScaleX="45800" custScaleY="77271">
        <dgm:presLayoutVars>
          <dgm:chMax val="1"/>
          <dgm:bulletEnabled val="1"/>
        </dgm:presLayoutVars>
      </dgm:prSet>
      <dgm:spPr/>
    </dgm:pt>
    <dgm:pt modelId="{CDF897D2-5804-4145-8EBC-BCB8BCCDE753}" type="pres">
      <dgm:prSet presAssocID="{B0336C88-2D32-4398-A7D4-6C81B56FA9EE}" presName="descendantText" presStyleLbl="alignAccFollowNode1" presStyleIdx="0" presStyleCnt="6" custScaleX="145507">
        <dgm:presLayoutVars>
          <dgm:bulletEnabled val="1"/>
        </dgm:presLayoutVars>
      </dgm:prSet>
      <dgm:spPr/>
    </dgm:pt>
    <dgm:pt modelId="{CC003282-0B9E-4842-B729-0C56594B12F6}" type="pres">
      <dgm:prSet presAssocID="{B0F74960-5293-4FEC-97B7-E68544B69606}" presName="sp" presStyleCnt="0"/>
      <dgm:spPr/>
    </dgm:pt>
    <dgm:pt modelId="{64AE0153-CEE4-41CD-93E7-6AEDA2466A81}" type="pres">
      <dgm:prSet presAssocID="{3926EC64-EFA3-4751-A79F-A6AFD70C69C6}" presName="linNode" presStyleCnt="0"/>
      <dgm:spPr/>
    </dgm:pt>
    <dgm:pt modelId="{619C0C19-7615-479D-848A-2435FE256C6C}" type="pres">
      <dgm:prSet presAssocID="{3926EC64-EFA3-4751-A79F-A6AFD70C69C6}" presName="parentText" presStyleLbl="node1" presStyleIdx="1" presStyleCnt="6" custScaleX="42789" custScaleY="73087">
        <dgm:presLayoutVars>
          <dgm:chMax val="1"/>
          <dgm:bulletEnabled val="1"/>
        </dgm:presLayoutVars>
      </dgm:prSet>
      <dgm:spPr/>
    </dgm:pt>
    <dgm:pt modelId="{BA20B8F3-05BA-41F3-A153-0A61B2C4F55B}" type="pres">
      <dgm:prSet presAssocID="{3926EC64-EFA3-4751-A79F-A6AFD70C69C6}" presName="descendantText" presStyleLbl="alignAccFollowNode1" presStyleIdx="1" presStyleCnt="6" custScaleX="142248">
        <dgm:presLayoutVars>
          <dgm:bulletEnabled val="1"/>
        </dgm:presLayoutVars>
      </dgm:prSet>
      <dgm:spPr/>
    </dgm:pt>
    <dgm:pt modelId="{60040B9C-2947-4807-B537-B6984EAFB394}" type="pres">
      <dgm:prSet presAssocID="{377CFD46-C825-44C2-8960-84B29B266EEF}" presName="sp" presStyleCnt="0"/>
      <dgm:spPr/>
    </dgm:pt>
    <dgm:pt modelId="{A7D6BC41-8E75-4E84-B700-E55C58DBE31D}" type="pres">
      <dgm:prSet presAssocID="{520245BD-3DD0-4E71-93E4-956A39FD241E}" presName="linNode" presStyleCnt="0"/>
      <dgm:spPr/>
    </dgm:pt>
    <dgm:pt modelId="{7FAEB84F-ADA2-4227-9557-F08BB88C45A3}" type="pres">
      <dgm:prSet presAssocID="{520245BD-3DD0-4E71-93E4-956A39FD241E}" presName="parentText" presStyleLbl="node1" presStyleIdx="2" presStyleCnt="6" custScaleX="52768" custScaleY="89836">
        <dgm:presLayoutVars>
          <dgm:chMax val="1"/>
          <dgm:bulletEnabled val="1"/>
        </dgm:presLayoutVars>
      </dgm:prSet>
      <dgm:spPr/>
    </dgm:pt>
    <dgm:pt modelId="{DDB69BF7-3664-4D98-96EF-199288A3C938}" type="pres">
      <dgm:prSet presAssocID="{520245BD-3DD0-4E71-93E4-956A39FD241E}" presName="descendantText" presStyleLbl="alignAccFollowNode1" presStyleIdx="2" presStyleCnt="6" custScaleX="164068" custScaleY="126710">
        <dgm:presLayoutVars>
          <dgm:bulletEnabled val="1"/>
        </dgm:presLayoutVars>
      </dgm:prSet>
      <dgm:spPr/>
    </dgm:pt>
    <dgm:pt modelId="{63ADCB94-568F-4DA9-972F-B30C4DB7102C}" type="pres">
      <dgm:prSet presAssocID="{0879D13B-6D00-4948-A944-4D9F079280E2}" presName="sp" presStyleCnt="0"/>
      <dgm:spPr/>
    </dgm:pt>
    <dgm:pt modelId="{34DECC64-7DB4-4612-84B1-C276861E5813}" type="pres">
      <dgm:prSet presAssocID="{EFC05A81-B980-411D-8097-38945C84948C}" presName="linNode" presStyleCnt="0"/>
      <dgm:spPr/>
    </dgm:pt>
    <dgm:pt modelId="{DEA4B3FD-4883-4960-ABED-5088C04AA779}" type="pres">
      <dgm:prSet presAssocID="{EFC05A81-B980-411D-8097-38945C84948C}" presName="parentText" presStyleLbl="node1" presStyleIdx="3" presStyleCnt="6" custScaleX="48551" custScaleY="71867">
        <dgm:presLayoutVars>
          <dgm:chMax val="1"/>
          <dgm:bulletEnabled val="1"/>
        </dgm:presLayoutVars>
      </dgm:prSet>
      <dgm:spPr/>
    </dgm:pt>
    <dgm:pt modelId="{A79EFCA4-BA8E-4A65-8299-B5955FF30B08}" type="pres">
      <dgm:prSet presAssocID="{EFC05A81-B980-411D-8097-38945C84948C}" presName="descendantText" presStyleLbl="alignAccFollowNode1" presStyleIdx="3" presStyleCnt="6" custScaleX="145079">
        <dgm:presLayoutVars>
          <dgm:bulletEnabled val="1"/>
        </dgm:presLayoutVars>
      </dgm:prSet>
      <dgm:spPr/>
    </dgm:pt>
    <dgm:pt modelId="{30D9E70D-598C-4821-B8D9-3F21B57D4ADF}" type="pres">
      <dgm:prSet presAssocID="{51E191FF-7A70-4581-82EE-B1B0D3D07172}" presName="sp" presStyleCnt="0"/>
      <dgm:spPr/>
    </dgm:pt>
    <dgm:pt modelId="{118995D1-F65D-40F8-A8FE-2B988965D98C}" type="pres">
      <dgm:prSet presAssocID="{D2A40A2F-221C-4A16-B2FA-5A1C33C5E6B6}" presName="linNode" presStyleCnt="0"/>
      <dgm:spPr/>
    </dgm:pt>
    <dgm:pt modelId="{A3A0321E-DF85-47D5-9BC5-79855793BF0F}" type="pres">
      <dgm:prSet presAssocID="{D2A40A2F-221C-4A16-B2FA-5A1C33C5E6B6}" presName="parentText" presStyleLbl="node1" presStyleIdx="4" presStyleCnt="6" custScaleX="45841" custScaleY="77993">
        <dgm:presLayoutVars>
          <dgm:chMax val="1"/>
          <dgm:bulletEnabled val="1"/>
        </dgm:presLayoutVars>
      </dgm:prSet>
      <dgm:spPr/>
    </dgm:pt>
    <dgm:pt modelId="{8556FC89-028D-4B31-80D9-880F19E70F08}" type="pres">
      <dgm:prSet presAssocID="{D2A40A2F-221C-4A16-B2FA-5A1C33C5E6B6}" presName="descendantText" presStyleLbl="alignAccFollowNode1" presStyleIdx="4" presStyleCnt="6" custScaleX="150604">
        <dgm:presLayoutVars>
          <dgm:bulletEnabled val="1"/>
        </dgm:presLayoutVars>
      </dgm:prSet>
      <dgm:spPr/>
    </dgm:pt>
    <dgm:pt modelId="{FE863330-DF86-444A-99E2-9349D885C9CA}" type="pres">
      <dgm:prSet presAssocID="{4014F9F5-1467-4F0A-B269-FE666CDE6EF4}" presName="sp" presStyleCnt="0"/>
      <dgm:spPr/>
    </dgm:pt>
    <dgm:pt modelId="{0EC129A7-F61B-486A-9109-6490DF70472E}" type="pres">
      <dgm:prSet presAssocID="{88744C28-AE56-49AB-8293-78DCFBE16086}" presName="linNode" presStyleCnt="0"/>
      <dgm:spPr/>
    </dgm:pt>
    <dgm:pt modelId="{039BF39C-9497-4561-9EA8-143EC2D6748B}" type="pres">
      <dgm:prSet presAssocID="{88744C28-AE56-49AB-8293-78DCFBE16086}" presName="parentText" presStyleLbl="node1" presStyleIdx="5" presStyleCnt="6" custScaleX="40622" custScaleY="79041">
        <dgm:presLayoutVars>
          <dgm:chMax val="1"/>
          <dgm:bulletEnabled val="1"/>
        </dgm:presLayoutVars>
      </dgm:prSet>
      <dgm:spPr/>
    </dgm:pt>
    <dgm:pt modelId="{2245AB2D-26D1-4B64-B257-8D2AB7DDF4A2}" type="pres">
      <dgm:prSet presAssocID="{88744C28-AE56-49AB-8293-78DCFBE16086}" presName="descendantText" presStyleLbl="alignAccFollowNode1" presStyleIdx="5" presStyleCnt="6" custScaleX="132257">
        <dgm:presLayoutVars>
          <dgm:bulletEnabled val="1"/>
        </dgm:presLayoutVars>
      </dgm:prSet>
      <dgm:spPr/>
    </dgm:pt>
  </dgm:ptLst>
  <dgm:cxnLst>
    <dgm:cxn modelId="{CFBBCF01-73E0-4C3E-AF27-5F07A085E88F}" srcId="{EFC05A81-B980-411D-8097-38945C84948C}" destId="{359EA946-FF4E-4043-86D6-F7AB8EB73FDD}" srcOrd="1" destOrd="0" parTransId="{BBD6DD23-B647-4CEE-9261-A140D713FE55}" sibTransId="{AFE1344F-2FCF-4C6A-A7DA-A7EF5C6CEA71}"/>
    <dgm:cxn modelId="{3868E601-07B4-4516-8653-C0C24BAC9216}" type="presOf" srcId="{81C601BF-06B7-46C7-AAAB-E563C452D635}" destId="{C30E31E9-97AC-40EF-A664-84648E09EDB4}" srcOrd="0" destOrd="0" presId="urn:microsoft.com/office/officeart/2005/8/layout/vList5"/>
    <dgm:cxn modelId="{51DE5704-9FA8-4002-890B-802B85352752}" type="presOf" srcId="{AA1597D5-C574-4E97-A639-5E1DFC23E7BA}" destId="{DDB69BF7-3664-4D98-96EF-199288A3C938}" srcOrd="0" destOrd="1" presId="urn:microsoft.com/office/officeart/2005/8/layout/vList5"/>
    <dgm:cxn modelId="{F830EC0C-1468-446A-A663-165B77824894}" type="presOf" srcId="{577B5D91-7189-41BA-95CE-A4F0E4C7DD79}" destId="{DDB69BF7-3664-4D98-96EF-199288A3C938}" srcOrd="0" destOrd="2" presId="urn:microsoft.com/office/officeart/2005/8/layout/vList5"/>
    <dgm:cxn modelId="{D85AB91E-FCE3-4301-A818-19BE255B6C4E}" srcId="{B0336C88-2D32-4398-A7D4-6C81B56FA9EE}" destId="{08C88F65-50B7-4E89-9EE9-90E6664AC987}" srcOrd="0" destOrd="0" parTransId="{2FA468A6-2CCF-41C5-BADE-3AA7893ADCB5}" sibTransId="{28857B0A-5D85-44F0-B619-C69DBCADB758}"/>
    <dgm:cxn modelId="{EE26FD26-E7EE-446C-BA56-E2FA5606D1D9}" type="presOf" srcId="{43364AA2-3179-4614-93CA-6088D74B5513}" destId="{BA20B8F3-05BA-41F3-A153-0A61B2C4F55B}" srcOrd="0" destOrd="1" presId="urn:microsoft.com/office/officeart/2005/8/layout/vList5"/>
    <dgm:cxn modelId="{0CC78B2A-A56D-48D5-8E27-9845E4BD221A}" type="presOf" srcId="{3926EC64-EFA3-4751-A79F-A6AFD70C69C6}" destId="{619C0C19-7615-479D-848A-2435FE256C6C}" srcOrd="0" destOrd="0" presId="urn:microsoft.com/office/officeart/2005/8/layout/vList5"/>
    <dgm:cxn modelId="{E17D5A2B-FF5E-4647-83ED-9C459DBE53CE}" type="presOf" srcId="{8D1EE66E-A645-44BF-9076-02ED44F6C92B}" destId="{BA20B8F3-05BA-41F3-A153-0A61B2C4F55B}" srcOrd="0" destOrd="0" presId="urn:microsoft.com/office/officeart/2005/8/layout/vList5"/>
    <dgm:cxn modelId="{95E06E36-BF98-40DC-B9A5-D6800CF30F0F}" type="presOf" srcId="{08C88F65-50B7-4E89-9EE9-90E6664AC987}" destId="{CDF897D2-5804-4145-8EBC-BCB8BCCDE753}" srcOrd="0" destOrd="0" presId="urn:microsoft.com/office/officeart/2005/8/layout/vList5"/>
    <dgm:cxn modelId="{A4EDD236-FD74-42D8-AD91-3C14AC82CC8A}" srcId="{520245BD-3DD0-4E71-93E4-956A39FD241E}" destId="{577B5D91-7189-41BA-95CE-A4F0E4C7DD79}" srcOrd="2" destOrd="0" parTransId="{F61279A8-3BC0-47CA-95E6-E3D618BA7F0A}" sibTransId="{9FEA4B83-0919-4DE0-85EA-3ED329CBDC1D}"/>
    <dgm:cxn modelId="{D442B35F-6E56-4EDB-BE37-AA6DAA8E60C9}" srcId="{520245BD-3DD0-4E71-93E4-956A39FD241E}" destId="{94483F04-B7E7-43F0-A1FD-2960CA7DEDDB}" srcOrd="0" destOrd="0" parTransId="{BD1590A2-31C2-466D-92B1-443F2C5AC7D5}" sibTransId="{5499782E-012F-4BE8-BAC3-ECAFC825E1B6}"/>
    <dgm:cxn modelId="{8C43DD68-30C8-40BB-AD07-16B50FFEE933}" srcId="{81C601BF-06B7-46C7-AAAB-E563C452D635}" destId="{88744C28-AE56-49AB-8293-78DCFBE16086}" srcOrd="5" destOrd="0" parTransId="{8B4CC606-79B1-475C-A450-6F2ECC18A869}" sibTransId="{EBB7A8BD-0ED7-4B1A-8F14-E2A411B24CE9}"/>
    <dgm:cxn modelId="{98A8756A-531C-4F5C-AA5F-48EB06429655}" srcId="{520245BD-3DD0-4E71-93E4-956A39FD241E}" destId="{AA1597D5-C574-4E97-A639-5E1DFC23E7BA}" srcOrd="1" destOrd="0" parTransId="{D875B19E-6D48-4C25-B799-F16E885CFBE8}" sibTransId="{CC756A4D-0DE0-4DF8-A2C2-079B104E60E1}"/>
    <dgm:cxn modelId="{7762AA6A-BDA9-4405-A822-CB3FD86E48EA}" type="presOf" srcId="{520245BD-3DD0-4E71-93E4-956A39FD241E}" destId="{7FAEB84F-ADA2-4227-9557-F08BB88C45A3}" srcOrd="0" destOrd="0" presId="urn:microsoft.com/office/officeart/2005/8/layout/vList5"/>
    <dgm:cxn modelId="{1A86B26A-C36D-4BF3-9E6A-5AC7AFBF442A}" srcId="{EFC05A81-B980-411D-8097-38945C84948C}" destId="{23CBD827-94E9-44BA-9819-494483B0542C}" srcOrd="0" destOrd="0" parTransId="{C85CB1DD-CA86-4578-9F54-30E8818F7285}" sibTransId="{89B48DFB-A949-4D6C-AAD0-92F956B6BCA6}"/>
    <dgm:cxn modelId="{F7C0976D-3043-46D0-8953-09E3EC3CDACF}" srcId="{88744C28-AE56-49AB-8293-78DCFBE16086}" destId="{F2238B23-928F-43F9-AF69-D91BA7DB35FE}" srcOrd="0" destOrd="0" parTransId="{3C278DD5-381B-4F66-A7C2-CE5A01DBD6F7}" sibTransId="{35ED4A60-E45F-46C1-A3B4-1A226885F1F7}"/>
    <dgm:cxn modelId="{5A134F72-5243-460F-B63F-EB2A8539B402}" type="presOf" srcId="{359EA946-FF4E-4043-86D6-F7AB8EB73FDD}" destId="{A79EFCA4-BA8E-4A65-8299-B5955FF30B08}" srcOrd="0" destOrd="1" presId="urn:microsoft.com/office/officeart/2005/8/layout/vList5"/>
    <dgm:cxn modelId="{4CE3D178-0220-4437-871C-AEDEFAE8C034}" srcId="{81C601BF-06B7-46C7-AAAB-E563C452D635}" destId="{D2A40A2F-221C-4A16-B2FA-5A1C33C5E6B6}" srcOrd="4" destOrd="0" parTransId="{F2778721-7A31-4E1F-9842-AF86B84D1C7E}" sibTransId="{4014F9F5-1467-4F0A-B269-FE666CDE6EF4}"/>
    <dgm:cxn modelId="{4C0C9684-304B-4AF0-A4B4-550AB82739BD}" srcId="{81C601BF-06B7-46C7-AAAB-E563C452D635}" destId="{520245BD-3DD0-4E71-93E4-956A39FD241E}" srcOrd="2" destOrd="0" parTransId="{87B6E923-10A0-481A-8F60-1AEA6D30068D}" sibTransId="{0879D13B-6D00-4948-A944-4D9F079280E2}"/>
    <dgm:cxn modelId="{D17E9298-0E05-4C0B-990D-B9968DA1563A}" type="presOf" srcId="{B0336C88-2D32-4398-A7D4-6C81B56FA9EE}" destId="{0D6E7B42-8007-45D1-BF6E-340FDF4BFC59}" srcOrd="0" destOrd="0" presId="urn:microsoft.com/office/officeart/2005/8/layout/vList5"/>
    <dgm:cxn modelId="{B1E9999F-63EE-48EE-8B19-95837AC94A42}" type="presOf" srcId="{F2238B23-928F-43F9-AF69-D91BA7DB35FE}" destId="{2245AB2D-26D1-4B64-B257-8D2AB7DDF4A2}" srcOrd="0" destOrd="0" presId="urn:microsoft.com/office/officeart/2005/8/layout/vList5"/>
    <dgm:cxn modelId="{BE5276A3-5174-4EAF-8E46-296ECA5C2A5A}" type="presOf" srcId="{23CBD827-94E9-44BA-9819-494483B0542C}" destId="{A79EFCA4-BA8E-4A65-8299-B5955FF30B08}" srcOrd="0" destOrd="0" presId="urn:microsoft.com/office/officeart/2005/8/layout/vList5"/>
    <dgm:cxn modelId="{531CF6A4-D11B-4D6D-870C-5F6E74F2CB40}" type="presOf" srcId="{196394EF-7004-4F56-84EF-F3BEAF1EE9AA}" destId="{8556FC89-028D-4B31-80D9-880F19E70F08}" srcOrd="0" destOrd="0" presId="urn:microsoft.com/office/officeart/2005/8/layout/vList5"/>
    <dgm:cxn modelId="{A8937FA6-E4AD-4B76-9CD6-34C86E4F6216}" srcId="{B0336C88-2D32-4398-A7D4-6C81B56FA9EE}" destId="{C9A71D3B-45FC-4794-AEE6-AD6762B3281E}" srcOrd="1" destOrd="0" parTransId="{D6477C41-1778-442E-B817-3CDC05428A96}" sibTransId="{CE3A9D00-FEA3-46CB-8829-5BFAA3F2A72F}"/>
    <dgm:cxn modelId="{5CB92BCB-7363-4932-BCD1-3CC7A9BB930F}" srcId="{3926EC64-EFA3-4751-A79F-A6AFD70C69C6}" destId="{8D1EE66E-A645-44BF-9076-02ED44F6C92B}" srcOrd="0" destOrd="0" parTransId="{F32A0945-D1FF-4A17-9275-3B4B9F37737A}" sibTransId="{90493844-2973-4BA6-B402-844E3D5164DD}"/>
    <dgm:cxn modelId="{059465D3-069B-45B1-8B65-058D483DAFBA}" type="presOf" srcId="{94483F04-B7E7-43F0-A1FD-2960CA7DEDDB}" destId="{DDB69BF7-3664-4D98-96EF-199288A3C938}" srcOrd="0" destOrd="0" presId="urn:microsoft.com/office/officeart/2005/8/layout/vList5"/>
    <dgm:cxn modelId="{83EEDFD5-781B-44D1-B4AD-2334F79AEA5F}" type="presOf" srcId="{D2A40A2F-221C-4A16-B2FA-5A1C33C5E6B6}" destId="{A3A0321E-DF85-47D5-9BC5-79855793BF0F}" srcOrd="0" destOrd="0" presId="urn:microsoft.com/office/officeart/2005/8/layout/vList5"/>
    <dgm:cxn modelId="{88CEF7D8-33FE-4C5D-8C83-CF5BA63FC449}" srcId="{81C601BF-06B7-46C7-AAAB-E563C452D635}" destId="{EFC05A81-B980-411D-8097-38945C84948C}" srcOrd="3" destOrd="0" parTransId="{9CA7498A-FD85-4ECB-BA79-F5E8F8CB129D}" sibTransId="{51E191FF-7A70-4581-82EE-B1B0D3D07172}"/>
    <dgm:cxn modelId="{8B05D0F2-6794-46FD-B0D4-CA7F6043E841}" type="presOf" srcId="{88744C28-AE56-49AB-8293-78DCFBE16086}" destId="{039BF39C-9497-4561-9EA8-143EC2D6748B}" srcOrd="0" destOrd="0" presId="urn:microsoft.com/office/officeart/2005/8/layout/vList5"/>
    <dgm:cxn modelId="{01A058F6-66B9-4366-8994-DEF71815FE4E}" srcId="{81C601BF-06B7-46C7-AAAB-E563C452D635}" destId="{3926EC64-EFA3-4751-A79F-A6AFD70C69C6}" srcOrd="1" destOrd="0" parTransId="{836721B5-847D-42BB-BE5D-C49CF0B827AB}" sibTransId="{377CFD46-C825-44C2-8960-84B29B266EEF}"/>
    <dgm:cxn modelId="{33A8F8F7-C6F1-4D09-A5AA-0F16638B82E4}" srcId="{81C601BF-06B7-46C7-AAAB-E563C452D635}" destId="{B0336C88-2D32-4398-A7D4-6C81B56FA9EE}" srcOrd="0" destOrd="0" parTransId="{69CE3571-C382-49A5-B168-CC6312F51AB0}" sibTransId="{B0F74960-5293-4FEC-97B7-E68544B69606}"/>
    <dgm:cxn modelId="{C02EB7F8-4525-46E6-9B19-C12E4A785FB7}" type="presOf" srcId="{EFC05A81-B980-411D-8097-38945C84948C}" destId="{DEA4B3FD-4883-4960-ABED-5088C04AA779}" srcOrd="0" destOrd="0" presId="urn:microsoft.com/office/officeart/2005/8/layout/vList5"/>
    <dgm:cxn modelId="{E41B35FB-1ADF-4C05-A576-BD37DEDB4350}" type="presOf" srcId="{C9A71D3B-45FC-4794-AEE6-AD6762B3281E}" destId="{CDF897D2-5804-4145-8EBC-BCB8BCCDE753}" srcOrd="0" destOrd="1" presId="urn:microsoft.com/office/officeart/2005/8/layout/vList5"/>
    <dgm:cxn modelId="{231229FC-9576-452C-B4CC-8C22FD8F2166}" srcId="{D2A40A2F-221C-4A16-B2FA-5A1C33C5E6B6}" destId="{196394EF-7004-4F56-84EF-F3BEAF1EE9AA}" srcOrd="0" destOrd="0" parTransId="{9EBD7541-D9D1-4512-9488-8F632A68B93B}" sibTransId="{B948BCA8-CB42-45AC-8D79-5E3EE283290F}"/>
    <dgm:cxn modelId="{B33FD8FC-2426-46BA-A1A1-F9A35D78AE21}" srcId="{3926EC64-EFA3-4751-A79F-A6AFD70C69C6}" destId="{43364AA2-3179-4614-93CA-6088D74B5513}" srcOrd="1" destOrd="0" parTransId="{B4D34238-3EEF-4EBD-BBB7-52199A16497C}" sibTransId="{D8DA1112-0AE9-4AB5-B1E8-F2E3D9355F42}"/>
    <dgm:cxn modelId="{FDDA04D8-1861-4712-8EA9-8907C2183B6C}" type="presParOf" srcId="{C30E31E9-97AC-40EF-A664-84648E09EDB4}" destId="{4E0F6484-CC7E-4974-82D5-3ECD7ED0B2E5}" srcOrd="0" destOrd="0" presId="urn:microsoft.com/office/officeart/2005/8/layout/vList5"/>
    <dgm:cxn modelId="{375CAAB2-FC68-4780-8600-04F042D056AA}" type="presParOf" srcId="{4E0F6484-CC7E-4974-82D5-3ECD7ED0B2E5}" destId="{0D6E7B42-8007-45D1-BF6E-340FDF4BFC59}" srcOrd="0" destOrd="0" presId="urn:microsoft.com/office/officeart/2005/8/layout/vList5"/>
    <dgm:cxn modelId="{0DABA392-401D-4F69-8604-D2313E7598E6}" type="presParOf" srcId="{4E0F6484-CC7E-4974-82D5-3ECD7ED0B2E5}" destId="{CDF897D2-5804-4145-8EBC-BCB8BCCDE753}" srcOrd="1" destOrd="0" presId="urn:microsoft.com/office/officeart/2005/8/layout/vList5"/>
    <dgm:cxn modelId="{173E41E0-6CD7-4BA9-8D9D-88B84C335B51}" type="presParOf" srcId="{C30E31E9-97AC-40EF-A664-84648E09EDB4}" destId="{CC003282-0B9E-4842-B729-0C56594B12F6}" srcOrd="1" destOrd="0" presId="urn:microsoft.com/office/officeart/2005/8/layout/vList5"/>
    <dgm:cxn modelId="{8007A08A-E1E5-49CE-9B2C-934998841A4F}" type="presParOf" srcId="{C30E31E9-97AC-40EF-A664-84648E09EDB4}" destId="{64AE0153-CEE4-41CD-93E7-6AEDA2466A81}" srcOrd="2" destOrd="0" presId="urn:microsoft.com/office/officeart/2005/8/layout/vList5"/>
    <dgm:cxn modelId="{761D34FE-5E31-48C0-B3FC-FFC97DF10AEE}" type="presParOf" srcId="{64AE0153-CEE4-41CD-93E7-6AEDA2466A81}" destId="{619C0C19-7615-479D-848A-2435FE256C6C}" srcOrd="0" destOrd="0" presId="urn:microsoft.com/office/officeart/2005/8/layout/vList5"/>
    <dgm:cxn modelId="{39CA3615-C036-4879-A911-33BFEFE65AE5}" type="presParOf" srcId="{64AE0153-CEE4-41CD-93E7-6AEDA2466A81}" destId="{BA20B8F3-05BA-41F3-A153-0A61B2C4F55B}" srcOrd="1" destOrd="0" presId="urn:microsoft.com/office/officeart/2005/8/layout/vList5"/>
    <dgm:cxn modelId="{C94ABB0B-BD99-4854-A72A-AFE6A972BF41}" type="presParOf" srcId="{C30E31E9-97AC-40EF-A664-84648E09EDB4}" destId="{60040B9C-2947-4807-B537-B6984EAFB394}" srcOrd="3" destOrd="0" presId="urn:microsoft.com/office/officeart/2005/8/layout/vList5"/>
    <dgm:cxn modelId="{3229A6DF-7E3D-45C7-A476-38F7F9573844}" type="presParOf" srcId="{C30E31E9-97AC-40EF-A664-84648E09EDB4}" destId="{A7D6BC41-8E75-4E84-B700-E55C58DBE31D}" srcOrd="4" destOrd="0" presId="urn:microsoft.com/office/officeart/2005/8/layout/vList5"/>
    <dgm:cxn modelId="{75B78B0E-B508-430B-8DAC-FA4D6AF14D2A}" type="presParOf" srcId="{A7D6BC41-8E75-4E84-B700-E55C58DBE31D}" destId="{7FAEB84F-ADA2-4227-9557-F08BB88C45A3}" srcOrd="0" destOrd="0" presId="urn:microsoft.com/office/officeart/2005/8/layout/vList5"/>
    <dgm:cxn modelId="{33742962-5C01-40D7-A480-35BE106F2F79}" type="presParOf" srcId="{A7D6BC41-8E75-4E84-B700-E55C58DBE31D}" destId="{DDB69BF7-3664-4D98-96EF-199288A3C938}" srcOrd="1" destOrd="0" presId="urn:microsoft.com/office/officeart/2005/8/layout/vList5"/>
    <dgm:cxn modelId="{3EF9D821-AE68-4EB3-BD8C-DD2E8D9EA417}" type="presParOf" srcId="{C30E31E9-97AC-40EF-A664-84648E09EDB4}" destId="{63ADCB94-568F-4DA9-972F-B30C4DB7102C}" srcOrd="5" destOrd="0" presId="urn:microsoft.com/office/officeart/2005/8/layout/vList5"/>
    <dgm:cxn modelId="{DDA710FE-40D4-485C-AE8A-8493203C34CB}" type="presParOf" srcId="{C30E31E9-97AC-40EF-A664-84648E09EDB4}" destId="{34DECC64-7DB4-4612-84B1-C276861E5813}" srcOrd="6" destOrd="0" presId="urn:microsoft.com/office/officeart/2005/8/layout/vList5"/>
    <dgm:cxn modelId="{0E0330D6-475D-4535-B59E-6F8E570CF18D}" type="presParOf" srcId="{34DECC64-7DB4-4612-84B1-C276861E5813}" destId="{DEA4B3FD-4883-4960-ABED-5088C04AA779}" srcOrd="0" destOrd="0" presId="urn:microsoft.com/office/officeart/2005/8/layout/vList5"/>
    <dgm:cxn modelId="{8126F66B-65A9-476C-8E3E-D9D536310398}" type="presParOf" srcId="{34DECC64-7DB4-4612-84B1-C276861E5813}" destId="{A79EFCA4-BA8E-4A65-8299-B5955FF30B08}" srcOrd="1" destOrd="0" presId="urn:microsoft.com/office/officeart/2005/8/layout/vList5"/>
    <dgm:cxn modelId="{C6B6AE98-69E5-4FBB-B1FB-FF8B070BF3DF}" type="presParOf" srcId="{C30E31E9-97AC-40EF-A664-84648E09EDB4}" destId="{30D9E70D-598C-4821-B8D9-3F21B57D4ADF}" srcOrd="7" destOrd="0" presId="urn:microsoft.com/office/officeart/2005/8/layout/vList5"/>
    <dgm:cxn modelId="{56757D19-EC0E-4B98-A362-3257A67D22A8}" type="presParOf" srcId="{C30E31E9-97AC-40EF-A664-84648E09EDB4}" destId="{118995D1-F65D-40F8-A8FE-2B988965D98C}" srcOrd="8" destOrd="0" presId="urn:microsoft.com/office/officeart/2005/8/layout/vList5"/>
    <dgm:cxn modelId="{CAB0EBDB-2102-4F32-AB15-D2775D2302B5}" type="presParOf" srcId="{118995D1-F65D-40F8-A8FE-2B988965D98C}" destId="{A3A0321E-DF85-47D5-9BC5-79855793BF0F}" srcOrd="0" destOrd="0" presId="urn:microsoft.com/office/officeart/2005/8/layout/vList5"/>
    <dgm:cxn modelId="{AA9975C9-816C-4F71-A3F7-A3A1E6866131}" type="presParOf" srcId="{118995D1-F65D-40F8-A8FE-2B988965D98C}" destId="{8556FC89-028D-4B31-80D9-880F19E70F08}" srcOrd="1" destOrd="0" presId="urn:microsoft.com/office/officeart/2005/8/layout/vList5"/>
    <dgm:cxn modelId="{CA861611-488E-4171-AA91-4D66DAA2D419}" type="presParOf" srcId="{C30E31E9-97AC-40EF-A664-84648E09EDB4}" destId="{FE863330-DF86-444A-99E2-9349D885C9CA}" srcOrd="9" destOrd="0" presId="urn:microsoft.com/office/officeart/2005/8/layout/vList5"/>
    <dgm:cxn modelId="{0393D6AC-3111-468C-B106-4DBC6F72DF18}" type="presParOf" srcId="{C30E31E9-97AC-40EF-A664-84648E09EDB4}" destId="{0EC129A7-F61B-486A-9109-6490DF70472E}" srcOrd="10" destOrd="0" presId="urn:microsoft.com/office/officeart/2005/8/layout/vList5"/>
    <dgm:cxn modelId="{0162AB38-5DBD-466C-ADF9-749B33EC0CAA}" type="presParOf" srcId="{0EC129A7-F61B-486A-9109-6490DF70472E}" destId="{039BF39C-9497-4561-9EA8-143EC2D6748B}" srcOrd="0" destOrd="0" presId="urn:microsoft.com/office/officeart/2005/8/layout/vList5"/>
    <dgm:cxn modelId="{E6D2E8A9-83F7-4C98-9B54-B2176650E976}" type="presParOf" srcId="{0EC129A7-F61B-486A-9109-6490DF70472E}" destId="{2245AB2D-26D1-4B64-B257-8D2AB7DDF4A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F897D2-5804-4145-8EBC-BCB8BCCDE753}">
      <dsp:nvSpPr>
        <dsp:cNvPr id="0" name=""/>
        <dsp:cNvSpPr/>
      </dsp:nvSpPr>
      <dsp:spPr>
        <a:xfrm rot="5400000">
          <a:off x="4882640" y="-3499548"/>
          <a:ext cx="807849" cy="7808058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400" kern="1200" dirty="0" err="1">
              <a:latin typeface="等线" panose="02010600030101010101" pitchFamily="2" charset="-122"/>
              <a:ea typeface="等线" panose="02010600030101010101" pitchFamily="2" charset="-122"/>
            </a:rPr>
            <a:t>queryFlight</a:t>
          </a:r>
          <a:r>
            <a:rPr lang="zh-CN" altLang="en-US" sz="1400" kern="1200" dirty="0">
              <a:latin typeface="等线" panose="02010600030101010101" pitchFamily="2" charset="-122"/>
              <a:ea typeface="等线" panose="02010600030101010101" pitchFamily="2" charset="-122"/>
            </a:rPr>
            <a:t>函数需要使用</a:t>
          </a:r>
          <a:r>
            <a:rPr lang="en-US" sz="1400" b="0" i="0" kern="1200" dirty="0" err="1">
              <a:latin typeface="等线" panose="02010600030101010101" pitchFamily="2" charset="-122"/>
              <a:ea typeface="等线" panose="02010600030101010101" pitchFamily="2" charset="-122"/>
            </a:rPr>
            <a:t>departureAirport</a:t>
          </a:r>
          <a:r>
            <a:rPr lang="en-US" sz="1400" b="0" i="0" kern="1200" dirty="0">
              <a:latin typeface="等线" panose="02010600030101010101" pitchFamily="2" charset="-122"/>
              <a:ea typeface="等线" panose="02010600030101010101" pitchFamily="2" charset="-122"/>
            </a:rPr>
            <a:t>, </a:t>
          </a:r>
          <a:r>
            <a:rPr lang="en-US" sz="1400" b="0" i="0" kern="1200" dirty="0" err="1">
              <a:latin typeface="等线" panose="02010600030101010101" pitchFamily="2" charset="-122"/>
              <a:ea typeface="等线" panose="02010600030101010101" pitchFamily="2" charset="-122"/>
            </a:rPr>
            <a:t>arrivalAirport</a:t>
          </a:r>
          <a:r>
            <a:rPr lang="zh-CN" altLang="en-US" sz="1400" b="0" i="0" kern="1200" dirty="0">
              <a:latin typeface="等线" panose="02010600030101010101" pitchFamily="2" charset="-122"/>
              <a:ea typeface="等线" panose="02010600030101010101" pitchFamily="2" charset="-122"/>
            </a:rPr>
            <a:t>为参数联合查询 建立索引提升效率</a:t>
          </a:r>
          <a:endParaRPr lang="zh-CN" altLang="en-US" sz="1400" kern="1200" dirty="0">
            <a:latin typeface="等线" panose="02010600030101010101" pitchFamily="2" charset="-122"/>
            <a:ea typeface="等线" panose="02010600030101010101" pitchFamily="2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b="0" i="0" kern="1200" dirty="0">
              <a:latin typeface="等线" panose="02010600030101010101" pitchFamily="2" charset="-122"/>
              <a:ea typeface="等线" panose="02010600030101010101" pitchFamily="2" charset="-122"/>
            </a:rPr>
            <a:t>有某个字段经常用来做搜索，建立索引</a:t>
          </a:r>
          <a:endParaRPr lang="zh-CN" altLang="en-US" sz="1400" kern="1200" dirty="0">
            <a:latin typeface="等线" panose="02010600030101010101" pitchFamily="2" charset="-122"/>
            <a:ea typeface="等线" panose="02010600030101010101" pitchFamily="2" charset="-122"/>
          </a:endParaRPr>
        </a:p>
      </dsp:txBody>
      <dsp:txXfrm rot="-5400000">
        <a:off x="1382536" y="39992"/>
        <a:ext cx="7768622" cy="728977"/>
      </dsp:txXfrm>
    </dsp:sp>
    <dsp:sp modelId="{0D6E7B42-8007-45D1-BF6E-340FDF4BFC59}">
      <dsp:nvSpPr>
        <dsp:cNvPr id="0" name=""/>
        <dsp:cNvSpPr/>
      </dsp:nvSpPr>
      <dsp:spPr>
        <a:xfrm>
          <a:off x="92" y="14335"/>
          <a:ext cx="1382442" cy="780291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0" i="0" kern="1200" dirty="0">
              <a:latin typeface="腾祥铭宋简-W8" pitchFamily="2" charset="0"/>
              <a:ea typeface="腾祥铭宋简-W8" pitchFamily="2" charset="0"/>
            </a:rPr>
            <a:t>索引</a:t>
          </a:r>
          <a:endParaRPr lang="zh-CN" altLang="en-US" sz="2400" kern="1200" dirty="0">
            <a:latin typeface="腾祥铭宋简-W8" pitchFamily="2" charset="0"/>
            <a:ea typeface="腾祥铭宋简-W8" pitchFamily="2" charset="0"/>
          </a:endParaRPr>
        </a:p>
      </dsp:txBody>
      <dsp:txXfrm>
        <a:off x="38183" y="52426"/>
        <a:ext cx="1306260" cy="704109"/>
      </dsp:txXfrm>
    </dsp:sp>
    <dsp:sp modelId="{BA20B8F3-05BA-41F3-A153-0A61B2C4F55B}">
      <dsp:nvSpPr>
        <dsp:cNvPr id="0" name=""/>
        <dsp:cNvSpPr/>
      </dsp:nvSpPr>
      <dsp:spPr>
        <a:xfrm rot="5400000">
          <a:off x="4857449" y="-2668184"/>
          <a:ext cx="807849" cy="7862008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4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10600030101010101" pitchFamily="2" charset="-122"/>
              <a:ea typeface="等线" panose="02010600030101010101" pitchFamily="2" charset="-122"/>
              <a:cs typeface="+mn-cs"/>
            </a:rPr>
            <a:t>ENUM</a:t>
          </a:r>
          <a:r>
            <a:rPr lang="zh-CN" altLang="en-US" sz="14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10600030101010101" pitchFamily="2" charset="-122"/>
              <a:ea typeface="等线" panose="02010600030101010101" pitchFamily="2" charset="-122"/>
              <a:cs typeface="+mn-cs"/>
            </a:rPr>
            <a:t>类型</a:t>
          </a:r>
          <a:r>
            <a:rPr lang="en-US" altLang="zh-CN" sz="14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10600030101010101" pitchFamily="2" charset="-122"/>
              <a:ea typeface="等线" panose="02010600030101010101" pitchFamily="2" charset="-122"/>
              <a:cs typeface="+mn-cs"/>
            </a:rPr>
            <a:t>--</a:t>
          </a:r>
          <a:r>
            <a:rPr lang="zh-CN" altLang="en-US" sz="14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10600030101010101" pitchFamily="2" charset="-122"/>
              <a:ea typeface="等线" panose="02010600030101010101" pitchFamily="2" charset="-122"/>
              <a:cs typeface="+mn-cs"/>
            </a:rPr>
            <a:t>快</a:t>
          </a:r>
          <a:r>
            <a:rPr lang="en-US" altLang="zh-CN" sz="14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10600030101010101" pitchFamily="2" charset="-122"/>
              <a:ea typeface="等线" panose="02010600030101010101" pitchFamily="2" charset="-122"/>
              <a:cs typeface="+mn-cs"/>
            </a:rPr>
            <a:t>+</a:t>
          </a:r>
          <a:r>
            <a:rPr lang="zh-CN" altLang="en-US" sz="14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10600030101010101" pitchFamily="2" charset="-122"/>
              <a:ea typeface="等线" panose="02010600030101010101" pitchFamily="2" charset="-122"/>
              <a:cs typeface="+mn-cs"/>
            </a:rPr>
            <a:t>紧凑   当属性内容固定时可以用</a:t>
          </a:r>
          <a:r>
            <a:rPr lang="en-US" altLang="zh-CN" sz="1400" b="0" i="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10600030101010101" pitchFamily="2" charset="-122"/>
              <a:ea typeface="等线" panose="02010600030101010101" pitchFamily="2" charset="-122"/>
              <a:cs typeface="+mn-cs"/>
            </a:rPr>
            <a:t>enum</a:t>
          </a:r>
          <a:r>
            <a:rPr lang="zh-CN" altLang="en-US" sz="14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10600030101010101" pitchFamily="2" charset="-122"/>
              <a:ea typeface="等线" panose="02010600030101010101" pitchFamily="2" charset="-122"/>
              <a:cs typeface="+mn-cs"/>
            </a:rPr>
            <a:t>代替</a:t>
          </a:r>
          <a:r>
            <a:rPr lang="en-US" altLang="zh-CN" sz="14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10600030101010101" pitchFamily="2" charset="-122"/>
              <a:ea typeface="等线" panose="02010600030101010101" pitchFamily="2" charset="-122"/>
              <a:cs typeface="+mn-cs"/>
            </a:rPr>
            <a:t>varchar</a:t>
          </a:r>
          <a:endParaRPr lang="zh-CN" altLang="en-US" sz="1400" b="0" i="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等线" panose="02010600030101010101" pitchFamily="2" charset="-122"/>
            <a:ea typeface="等线" panose="02010600030101010101" pitchFamily="2" charset="-122"/>
            <a:cs typeface="+mn-cs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10600030101010101" pitchFamily="2" charset="-122"/>
              <a:ea typeface="等线" panose="02010600030101010101" pitchFamily="2" charset="-122"/>
              <a:cs typeface="+mn-cs"/>
            </a:rPr>
            <a:t>将</a:t>
          </a:r>
          <a:r>
            <a:rPr lang="en-US" sz="14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10600030101010101" pitchFamily="2" charset="-122"/>
              <a:ea typeface="等线" panose="02010600030101010101" pitchFamily="2" charset="-122"/>
              <a:cs typeface="+mn-cs"/>
            </a:rPr>
            <a:t>fight</a:t>
          </a:r>
          <a:r>
            <a:rPr lang="zh-CN" altLang="en-US" sz="14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10600030101010101" pitchFamily="2" charset="-122"/>
              <a:ea typeface="等线" panose="02010600030101010101" pitchFamily="2" charset="-122"/>
              <a:cs typeface="+mn-cs"/>
            </a:rPr>
            <a:t>表的</a:t>
          </a:r>
          <a:r>
            <a:rPr lang="en-US" sz="14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10600030101010101" pitchFamily="2" charset="-122"/>
              <a:ea typeface="等线" panose="02010600030101010101" pitchFamily="2" charset="-122"/>
              <a:cs typeface="+mn-cs"/>
            </a:rPr>
            <a:t>status</a:t>
          </a:r>
          <a:r>
            <a:rPr lang="zh-CN" altLang="en-US" sz="14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10600030101010101" pitchFamily="2" charset="-122"/>
              <a:ea typeface="等线" panose="02010600030101010101" pitchFamily="2" charset="-122"/>
              <a:cs typeface="+mn-cs"/>
            </a:rPr>
            <a:t>改为</a:t>
          </a:r>
          <a:r>
            <a:rPr lang="en-US" sz="1400" b="0" i="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10600030101010101" pitchFamily="2" charset="-122"/>
              <a:ea typeface="等线" panose="02010600030101010101" pitchFamily="2" charset="-122"/>
              <a:cs typeface="+mn-cs"/>
            </a:rPr>
            <a:t>enum</a:t>
          </a:r>
          <a:r>
            <a:rPr lang="zh-CN" altLang="en-US" sz="14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10600030101010101" pitchFamily="2" charset="-122"/>
              <a:ea typeface="等线" panose="02010600030101010101" pitchFamily="2" charset="-122"/>
              <a:cs typeface="+mn-cs"/>
            </a:rPr>
            <a:t>类型</a:t>
          </a:r>
        </a:p>
      </dsp:txBody>
      <dsp:txXfrm rot="-5400000">
        <a:off x="1330370" y="898331"/>
        <a:ext cx="7822572" cy="728977"/>
      </dsp:txXfrm>
    </dsp:sp>
    <dsp:sp modelId="{619C0C19-7615-479D-848A-2435FE256C6C}">
      <dsp:nvSpPr>
        <dsp:cNvPr id="0" name=""/>
        <dsp:cNvSpPr/>
      </dsp:nvSpPr>
      <dsp:spPr>
        <a:xfrm>
          <a:off x="92" y="893799"/>
          <a:ext cx="1330276" cy="7380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腾祥铭宋简-W8" pitchFamily="2" charset="0"/>
              <a:ea typeface="腾祥铭宋简-W8" pitchFamily="2" charset="0"/>
            </a:rPr>
            <a:t>元素类型</a:t>
          </a:r>
        </a:p>
      </dsp:txBody>
      <dsp:txXfrm>
        <a:off x="36120" y="929827"/>
        <a:ext cx="1258220" cy="665984"/>
      </dsp:txXfrm>
    </dsp:sp>
    <dsp:sp modelId="{DDB69BF7-3664-4D98-96EF-199288A3C938}">
      <dsp:nvSpPr>
        <dsp:cNvPr id="0" name=""/>
        <dsp:cNvSpPr/>
      </dsp:nvSpPr>
      <dsp:spPr>
        <a:xfrm rot="5400000">
          <a:off x="4783470" y="-1659255"/>
          <a:ext cx="1023625" cy="7776606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b="0" i="0" kern="1200" dirty="0">
              <a:latin typeface="等线" panose="02010600030101010101" pitchFamily="2" charset="-122"/>
              <a:ea typeface="等线" panose="02010600030101010101" pitchFamily="2" charset="-122"/>
            </a:rPr>
            <a:t>两个表中</a:t>
          </a:r>
          <a:r>
            <a:rPr lang="en-US" altLang="zh-CN" sz="1600" b="0" i="0" kern="1200" dirty="0">
              <a:latin typeface="等线" panose="02010600030101010101" pitchFamily="2" charset="-122"/>
              <a:ea typeface="等线" panose="02010600030101010101" pitchFamily="2" charset="-122"/>
            </a:rPr>
            <a:t>Join</a:t>
          </a:r>
          <a:r>
            <a:rPr lang="zh-CN" altLang="en-US" sz="1600" b="0" i="0" kern="1200" dirty="0">
              <a:latin typeface="等线" panose="02010600030101010101" pitchFamily="2" charset="-122"/>
              <a:ea typeface="等线" panose="02010600030101010101" pitchFamily="2" charset="-122"/>
            </a:rPr>
            <a:t>的字段是被建过索引 </a:t>
          </a:r>
          <a:r>
            <a:rPr lang="en-US" altLang="zh-CN" sz="1600" b="0" i="0" kern="1200" dirty="0">
              <a:latin typeface="等线" panose="02010600030101010101" pitchFamily="2" charset="-122"/>
              <a:ea typeface="等线" panose="02010600030101010101" pitchFamily="2" charset="-122"/>
            </a:rPr>
            <a:t>-&gt; MySQL</a:t>
          </a:r>
          <a:r>
            <a:rPr lang="zh-CN" altLang="en-US" sz="1600" b="0" i="0" kern="1200" dirty="0">
              <a:latin typeface="等线" panose="02010600030101010101" pitchFamily="2" charset="-122"/>
              <a:ea typeface="等线" panose="02010600030101010101" pitchFamily="2" charset="-122"/>
            </a:rPr>
            <a:t>内部启动优化</a:t>
          </a:r>
          <a:r>
            <a:rPr lang="en-US" altLang="zh-CN" sz="1600" b="0" i="0" kern="1200" dirty="0">
              <a:latin typeface="等线" panose="02010600030101010101" pitchFamily="2" charset="-122"/>
              <a:ea typeface="等线" panose="02010600030101010101" pitchFamily="2" charset="-122"/>
            </a:rPr>
            <a:t>Join</a:t>
          </a:r>
          <a:r>
            <a:rPr lang="zh-CN" altLang="en-US" sz="1600" b="0" i="0" kern="1200" dirty="0">
              <a:latin typeface="等线" panose="02010600030101010101" pitchFamily="2" charset="-122"/>
              <a:ea typeface="等线" panose="02010600030101010101" pitchFamily="2" charset="-122"/>
            </a:rPr>
            <a:t>的机制</a:t>
          </a:r>
          <a:endParaRPr lang="zh-CN" altLang="en-US" sz="1600" kern="1200" dirty="0">
            <a:latin typeface="等线" panose="02010600030101010101" pitchFamily="2" charset="-122"/>
            <a:ea typeface="等线" panose="02010600030101010101" pitchFamily="2" charset="-122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>
              <a:latin typeface="等线" panose="02010600030101010101" pitchFamily="2" charset="-122"/>
              <a:ea typeface="等线" panose="02010600030101010101" pitchFamily="2" charset="-122"/>
            </a:rPr>
            <a:t>减少</a:t>
          </a:r>
          <a:r>
            <a:rPr lang="en-US" altLang="zh-CN" sz="1600" kern="1200" dirty="0">
              <a:latin typeface="等线" panose="02010600030101010101" pitchFamily="2" charset="-122"/>
              <a:ea typeface="等线" panose="02010600030101010101" pitchFamily="2" charset="-122"/>
            </a:rPr>
            <a:t>join</a:t>
          </a:r>
          <a:r>
            <a:rPr lang="zh-CN" altLang="en-US" sz="1600" kern="1200" dirty="0">
              <a:latin typeface="等线" panose="02010600030101010101" pitchFamily="2" charset="-122"/>
              <a:ea typeface="等线" panose="02010600030101010101" pitchFamily="2" charset="-122"/>
            </a:rPr>
            <a:t>操作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>
              <a:latin typeface="等线" panose="02010600030101010101" pitchFamily="2" charset="-122"/>
              <a:ea typeface="等线" panose="02010600030101010101" pitchFamily="2" charset="-122"/>
            </a:rPr>
            <a:t>先</a:t>
          </a:r>
          <a:r>
            <a:rPr lang="en-US" altLang="zh-CN" sz="1600" kern="1200" dirty="0">
              <a:latin typeface="等线" panose="02010600030101010101" pitchFamily="2" charset="-122"/>
              <a:ea typeface="等线" panose="02010600030101010101" pitchFamily="2" charset="-122"/>
            </a:rPr>
            <a:t>select</a:t>
          </a:r>
          <a:r>
            <a:rPr lang="zh-CN" altLang="en-US" sz="1600" kern="1200" dirty="0">
              <a:latin typeface="等线" panose="02010600030101010101" pitchFamily="2" charset="-122"/>
              <a:ea typeface="等线" panose="02010600030101010101" pitchFamily="2" charset="-122"/>
            </a:rPr>
            <a:t>再</a:t>
          </a:r>
          <a:r>
            <a:rPr lang="en-US" altLang="zh-CN" sz="1600" kern="1200" dirty="0">
              <a:latin typeface="等线" panose="02010600030101010101" pitchFamily="2" charset="-122"/>
              <a:ea typeface="等线" panose="02010600030101010101" pitchFamily="2" charset="-122"/>
            </a:rPr>
            <a:t>join</a:t>
          </a:r>
          <a:r>
            <a:rPr lang="zh-CN" altLang="en-US" sz="1600" kern="1200" dirty="0">
              <a:latin typeface="等线" panose="02010600030101010101" pitchFamily="2" charset="-122"/>
              <a:ea typeface="等线" panose="02010600030101010101" pitchFamily="2" charset="-122"/>
            </a:rPr>
            <a:t>减少</a:t>
          </a:r>
          <a:r>
            <a:rPr lang="en-US" altLang="zh-CN" sz="1600" kern="1200" dirty="0">
              <a:latin typeface="等线" panose="02010600030101010101" pitchFamily="2" charset="-122"/>
              <a:ea typeface="等线" panose="02010600030101010101" pitchFamily="2" charset="-122"/>
            </a:rPr>
            <a:t>join</a:t>
          </a:r>
          <a:r>
            <a:rPr lang="zh-CN" altLang="en-US" sz="1600" kern="1200" dirty="0">
              <a:latin typeface="等线" panose="02010600030101010101" pitchFamily="2" charset="-122"/>
              <a:ea typeface="等线" panose="02010600030101010101" pitchFamily="2" charset="-122"/>
            </a:rPr>
            <a:t>操作的数据</a:t>
          </a:r>
        </a:p>
      </dsp:txBody>
      <dsp:txXfrm rot="-5400000">
        <a:off x="1406980" y="1767204"/>
        <a:ext cx="7726637" cy="923687"/>
      </dsp:txXfrm>
    </dsp:sp>
    <dsp:sp modelId="{7FAEB84F-ADA2-4227-9557-F08BB88C45A3}">
      <dsp:nvSpPr>
        <dsp:cNvPr id="0" name=""/>
        <dsp:cNvSpPr/>
      </dsp:nvSpPr>
      <dsp:spPr>
        <a:xfrm>
          <a:off x="92" y="1775461"/>
          <a:ext cx="1406887" cy="907174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0" i="0" kern="1200" dirty="0">
              <a:latin typeface="Arial Black" panose="020B0A04020102020204" pitchFamily="34" charset="0"/>
              <a:ea typeface="腾祥铭宋简-W8" pitchFamily="2" charset="0"/>
            </a:rPr>
            <a:t>JOIN</a:t>
          </a:r>
          <a:endParaRPr lang="zh-CN" altLang="en-US" sz="2000" kern="1200" dirty="0">
            <a:latin typeface="腾祥铭宋简-W8" pitchFamily="2" charset="0"/>
            <a:ea typeface="腾祥铭宋简-W8" pitchFamily="2" charset="0"/>
          </a:endParaRPr>
        </a:p>
      </dsp:txBody>
      <dsp:txXfrm>
        <a:off x="44377" y="1819746"/>
        <a:ext cx="1318317" cy="818604"/>
      </dsp:txXfrm>
    </dsp:sp>
    <dsp:sp modelId="{A79EFCA4-BA8E-4A65-8299-B5955FF30B08}">
      <dsp:nvSpPr>
        <dsp:cNvPr id="0" name=""/>
        <dsp:cNvSpPr/>
      </dsp:nvSpPr>
      <dsp:spPr>
        <a:xfrm rot="5400000">
          <a:off x="4919773" y="-672263"/>
          <a:ext cx="807849" cy="7735080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600" b="0" i="0" kern="1200" dirty="0">
              <a:latin typeface="等线" panose="02010600030101010101" pitchFamily="2" charset="-122"/>
              <a:ea typeface="等线" panose="02010600030101010101" pitchFamily="2" charset="-122"/>
            </a:rPr>
            <a:t>NULL</a:t>
          </a:r>
          <a:r>
            <a:rPr lang="zh-CN" altLang="en-US" sz="1600" b="0" i="0" kern="1200" dirty="0">
              <a:latin typeface="等线" panose="02010600030101010101" pitchFamily="2" charset="-122"/>
              <a:ea typeface="等线" panose="02010600030101010101" pitchFamily="2" charset="-122"/>
            </a:rPr>
            <a:t>其需要额外的空间</a:t>
          </a:r>
          <a:endParaRPr lang="zh-CN" altLang="en-US" sz="1600" kern="1200" dirty="0">
            <a:latin typeface="等线" panose="02010600030101010101" pitchFamily="2" charset="-122"/>
            <a:ea typeface="等线" panose="02010600030101010101" pitchFamily="2" charset="-122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>
              <a:latin typeface="等线" panose="02010600030101010101" pitchFamily="2" charset="-122"/>
              <a:ea typeface="等线" panose="02010600030101010101" pitchFamily="2" charset="-122"/>
            </a:rPr>
            <a:t>在进行比较时，</a:t>
          </a:r>
          <a:r>
            <a:rPr lang="en-US" altLang="zh-CN" sz="1600" kern="1200" dirty="0">
              <a:latin typeface="等线" panose="02010600030101010101" pitchFamily="2" charset="-122"/>
              <a:ea typeface="等线" panose="02010600030101010101" pitchFamily="2" charset="-122"/>
            </a:rPr>
            <a:t>null</a:t>
          </a:r>
          <a:r>
            <a:rPr lang="zh-CN" altLang="en-US" sz="1600" kern="1200" dirty="0">
              <a:latin typeface="等线" panose="02010600030101010101" pitchFamily="2" charset="-122"/>
              <a:ea typeface="等线" panose="02010600030101010101" pitchFamily="2" charset="-122"/>
            </a:rPr>
            <a:t>会使比较更为复杂</a:t>
          </a:r>
        </a:p>
      </dsp:txBody>
      <dsp:txXfrm rot="-5400000">
        <a:off x="1456158" y="2830788"/>
        <a:ext cx="7695644" cy="728977"/>
      </dsp:txXfrm>
    </dsp:sp>
    <dsp:sp modelId="{DEA4B3FD-4883-4960-ABED-5088C04AA779}">
      <dsp:nvSpPr>
        <dsp:cNvPr id="0" name=""/>
        <dsp:cNvSpPr/>
      </dsp:nvSpPr>
      <dsp:spPr>
        <a:xfrm>
          <a:off x="92" y="2832415"/>
          <a:ext cx="1456065" cy="725721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latin typeface="Arial Black" panose="020B0A04020102020204" pitchFamily="34" charset="0"/>
            </a:rPr>
            <a:t>NOT NULL</a:t>
          </a:r>
          <a:endParaRPr lang="zh-CN" altLang="en-US" sz="2000" kern="1200" dirty="0">
            <a:latin typeface="Arial Black" panose="020B0A04020102020204" pitchFamily="34" charset="0"/>
          </a:endParaRPr>
        </a:p>
      </dsp:txBody>
      <dsp:txXfrm>
        <a:off x="35519" y="2867842"/>
        <a:ext cx="1385211" cy="654867"/>
      </dsp:txXfrm>
    </dsp:sp>
    <dsp:sp modelId="{8556FC89-028D-4B31-80D9-880F19E70F08}">
      <dsp:nvSpPr>
        <dsp:cNvPr id="0" name=""/>
        <dsp:cNvSpPr/>
      </dsp:nvSpPr>
      <dsp:spPr>
        <a:xfrm rot="5400000">
          <a:off x="4863822" y="129642"/>
          <a:ext cx="807849" cy="7847947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>
              <a:latin typeface="等线" panose="02010600030101010101" pitchFamily="2" charset="-122"/>
              <a:ea typeface="等线" panose="02010600030101010101" pitchFamily="2" charset="-122"/>
            </a:rPr>
            <a:t>多次查询相似内容开启缓存极大提升效率</a:t>
          </a:r>
        </a:p>
      </dsp:txBody>
      <dsp:txXfrm rot="-5400000">
        <a:off x="1343773" y="3689127"/>
        <a:ext cx="7808511" cy="728977"/>
      </dsp:txXfrm>
    </dsp:sp>
    <dsp:sp modelId="{A3A0321E-DF85-47D5-9BC5-79855793BF0F}">
      <dsp:nvSpPr>
        <dsp:cNvPr id="0" name=""/>
        <dsp:cNvSpPr/>
      </dsp:nvSpPr>
      <dsp:spPr>
        <a:xfrm>
          <a:off x="92" y="3659824"/>
          <a:ext cx="1343681" cy="78758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solidFill>
                <a:prstClr val="white"/>
              </a:solidFill>
              <a:latin typeface="腾祥铭宋简-W8" pitchFamily="2" charset="0"/>
              <a:ea typeface="腾祥铭宋简-W8" pitchFamily="2" charset="0"/>
              <a:cs typeface="+mn-cs"/>
            </a:rPr>
            <a:t>查询缓存</a:t>
          </a:r>
        </a:p>
      </dsp:txBody>
      <dsp:txXfrm>
        <a:off x="38539" y="3698271"/>
        <a:ext cx="1266787" cy="710688"/>
      </dsp:txXfrm>
    </dsp:sp>
    <dsp:sp modelId="{2245AB2D-26D1-4B64-B257-8D2AB7DDF4A2}">
      <dsp:nvSpPr>
        <dsp:cNvPr id="0" name=""/>
        <dsp:cNvSpPr/>
      </dsp:nvSpPr>
      <dsp:spPr>
        <a:xfrm rot="5400000">
          <a:off x="4830927" y="1021495"/>
          <a:ext cx="807849" cy="7780919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>
              <a:latin typeface="等线" panose="02010600030101010101" pitchFamily="2" charset="-122"/>
              <a:ea typeface="等线" panose="02010600030101010101" pitchFamily="2" charset="-122"/>
            </a:rPr>
            <a:t>对比了</a:t>
          </a:r>
          <a:r>
            <a:rPr lang="en-US" sz="1600" b="0" i="0" kern="1200" dirty="0" err="1">
              <a:latin typeface="等线" panose="02010600030101010101" pitchFamily="2" charset="-122"/>
              <a:ea typeface="等线" panose="02010600030101010101" pitchFamily="2" charset="-122"/>
            </a:rPr>
            <a:t>Innodb</a:t>
          </a:r>
          <a:r>
            <a:rPr lang="zh-CN" altLang="en-US" sz="1600" b="0" i="0" kern="1200" dirty="0">
              <a:latin typeface="等线" panose="02010600030101010101" pitchFamily="2" charset="-122"/>
              <a:ea typeface="等线" panose="02010600030101010101" pitchFamily="2" charset="-122"/>
            </a:rPr>
            <a:t>和</a:t>
          </a:r>
          <a:r>
            <a:rPr lang="en-US" sz="1600" b="0" i="0" kern="1200" dirty="0" err="1">
              <a:latin typeface="等线" panose="02010600030101010101" pitchFamily="2" charset="-122"/>
              <a:ea typeface="等线" panose="02010600030101010101" pitchFamily="2" charset="-122"/>
            </a:rPr>
            <a:t>myisam</a:t>
          </a:r>
          <a:endParaRPr lang="zh-CN" altLang="en-US" sz="1600" kern="1200" dirty="0">
            <a:latin typeface="等线" panose="02010600030101010101" pitchFamily="2" charset="-122"/>
            <a:ea typeface="等线" panose="02010600030101010101" pitchFamily="2" charset="-122"/>
          </a:endParaRPr>
        </a:p>
      </dsp:txBody>
      <dsp:txXfrm rot="-5400000">
        <a:off x="1344392" y="4547466"/>
        <a:ext cx="7741483" cy="728977"/>
      </dsp:txXfrm>
    </dsp:sp>
    <dsp:sp modelId="{039BF39C-9497-4561-9EA8-143EC2D6748B}">
      <dsp:nvSpPr>
        <dsp:cNvPr id="0" name=""/>
        <dsp:cNvSpPr/>
      </dsp:nvSpPr>
      <dsp:spPr>
        <a:xfrm>
          <a:off x="92" y="4512872"/>
          <a:ext cx="1344299" cy="798164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solidFill>
                <a:prstClr val="white"/>
              </a:solidFill>
              <a:latin typeface="腾祥铭宋简-W8" pitchFamily="2" charset="0"/>
              <a:ea typeface="腾祥铭宋简-W8" pitchFamily="2" charset="0"/>
              <a:cs typeface="+mn-cs"/>
            </a:rPr>
            <a:t>存储引擎</a:t>
          </a:r>
        </a:p>
      </dsp:txBody>
      <dsp:txXfrm>
        <a:off x="39055" y="4551835"/>
        <a:ext cx="1266373" cy="7202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2020/6/15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2020/6/15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2020/6/15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2020/6/15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2020/6/15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2020/6/15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2020/6/15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5" Type="http://schemas.openxmlformats.org/officeDocument/2006/relationships/image" Target="../media/image4.jpeg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5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0.xml"/><Relationship Id="rId5" Type="http://schemas.openxmlformats.org/officeDocument/2006/relationships/image" Target="../media/image4.jpeg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1AEDC38-4939-49BB-91A2-2485F55A8F2B}"/>
              </a:ext>
            </a:extLst>
          </p:cNvPr>
          <p:cNvSpPr/>
          <p:nvPr/>
        </p:nvSpPr>
        <p:spPr>
          <a:xfrm>
            <a:off x="0" y="1602581"/>
            <a:ext cx="12192000" cy="3386138"/>
          </a:xfrm>
          <a:prstGeom prst="rect">
            <a:avLst/>
          </a:prstGeom>
          <a:solidFill>
            <a:srgbClr val="40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0B0E9E55-3D01-430D-823F-6CD44EC71A85}"/>
              </a:ext>
            </a:extLst>
          </p:cNvPr>
          <p:cNvGrpSpPr/>
          <p:nvPr/>
        </p:nvGrpSpPr>
        <p:grpSpPr>
          <a:xfrm>
            <a:off x="747711" y="1350168"/>
            <a:ext cx="3890964" cy="3890964"/>
            <a:chOff x="5191124" y="819150"/>
            <a:chExt cx="1809750" cy="1809750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3D107AE7-6BA8-45F3-9009-E936F88F5AD8}"/>
                </a:ext>
              </a:extLst>
            </p:cNvPr>
            <p:cNvSpPr/>
            <p:nvPr/>
          </p:nvSpPr>
          <p:spPr>
            <a:xfrm>
              <a:off x="5191124" y="819150"/>
              <a:ext cx="1809750" cy="18097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EDC74A75-9A6F-4D75-9B4B-17A2E54293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40550" y="1263208"/>
              <a:ext cx="1110898" cy="921634"/>
            </a:xfrm>
            <a:prstGeom prst="rect">
              <a:avLst/>
            </a:prstGeom>
          </p:spPr>
        </p:pic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FFE4E2F4-381D-4B3E-8463-40354CBACAAE}"/>
              </a:ext>
            </a:extLst>
          </p:cNvPr>
          <p:cNvSpPr txBox="1"/>
          <p:nvPr/>
        </p:nvSpPr>
        <p:spPr>
          <a:xfrm>
            <a:off x="4583915" y="2233655"/>
            <a:ext cx="80342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spc="500" dirty="0">
                <a:solidFill>
                  <a:schemeClr val="bg1"/>
                </a:solidFill>
                <a:latin typeface="腾祥铭宋简-W8" pitchFamily="2" charset="0"/>
                <a:ea typeface="腾祥铭宋简-W8" pitchFamily="2" charset="0"/>
              </a:rPr>
              <a:t>航空出行管理系统优化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2AC0558-9DD0-4EB7-BAE5-D0AC8C064C9B}"/>
              </a:ext>
            </a:extLst>
          </p:cNvPr>
          <p:cNvSpPr txBox="1"/>
          <p:nvPr/>
        </p:nvSpPr>
        <p:spPr>
          <a:xfrm>
            <a:off x="9577536" y="3162762"/>
            <a:ext cx="1943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pc="400" dirty="0">
                <a:solidFill>
                  <a:schemeClr val="bg1"/>
                </a:solidFill>
                <a:latin typeface="仓耳明楷 W03" panose="00000500000000000000" pitchFamily="2" charset="-122"/>
                <a:ea typeface="仓耳明楷 W03" panose="00000500000000000000" pitchFamily="2" charset="-122"/>
              </a:rPr>
              <a:t>——</a:t>
            </a:r>
            <a:r>
              <a:rPr lang="zh-CN" altLang="en-US" sz="1400" spc="400" dirty="0">
                <a:solidFill>
                  <a:schemeClr val="bg1"/>
                </a:solidFill>
                <a:latin typeface="仓耳明楷 W03" panose="00000500000000000000" pitchFamily="2" charset="-122"/>
                <a:ea typeface="仓耳明楷 W03" panose="00000500000000000000" pitchFamily="2" charset="-122"/>
              </a:rPr>
              <a:t>数据库设计</a:t>
            </a: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1535879C-69BF-4BBB-AAF6-4B35098F74E1}"/>
              </a:ext>
            </a:extLst>
          </p:cNvPr>
          <p:cNvCxnSpPr>
            <a:cxnSpLocks/>
          </p:cNvCxnSpPr>
          <p:nvPr/>
        </p:nvCxnSpPr>
        <p:spPr>
          <a:xfrm>
            <a:off x="5491085" y="3577914"/>
            <a:ext cx="582070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618B27C9-B422-4EC3-993D-EB8D24F657AA}"/>
              </a:ext>
            </a:extLst>
          </p:cNvPr>
          <p:cNvGrpSpPr/>
          <p:nvPr/>
        </p:nvGrpSpPr>
        <p:grpSpPr>
          <a:xfrm>
            <a:off x="5452985" y="3993627"/>
            <a:ext cx="361348" cy="361348"/>
            <a:chOff x="5610827" y="4110596"/>
            <a:chExt cx="361348" cy="36134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4F147FDA-85C3-4B8D-BB45-5DB0B1F1F885}"/>
                </a:ext>
              </a:extLst>
            </p:cNvPr>
            <p:cNvSpPr/>
            <p:nvPr/>
          </p:nvSpPr>
          <p:spPr>
            <a:xfrm>
              <a:off x="5610827" y="4110596"/>
              <a:ext cx="361348" cy="3613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AEA8CAA7-A4C3-4709-A314-318B968180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07628" y="4192065"/>
              <a:ext cx="167747" cy="198410"/>
            </a:xfrm>
            <a:prstGeom prst="rect">
              <a:avLst/>
            </a:prstGeom>
          </p:spPr>
        </p:pic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F4D3AB7F-13C2-4598-90F5-DB5FC342BA2C}"/>
              </a:ext>
            </a:extLst>
          </p:cNvPr>
          <p:cNvSpPr txBox="1"/>
          <p:nvPr/>
        </p:nvSpPr>
        <p:spPr>
          <a:xfrm>
            <a:off x="5814332" y="3989635"/>
            <a:ext cx="5007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400" dirty="0">
                <a:solidFill>
                  <a:schemeClr val="bg1"/>
                </a:solidFill>
                <a:latin typeface="仓耳明楷 W03" panose="02010600030101010101" charset="-122"/>
                <a:ea typeface="仓耳明楷 W03" panose="02010600030101010101" charset="-122"/>
              </a:rPr>
              <a:t>小组：郭梦琪 张晗翀 刘勉之 刘书畅 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A5857302-3FA0-432C-BD61-D7BEBA93C622}"/>
              </a:ext>
            </a:extLst>
          </p:cNvPr>
          <p:cNvSpPr txBox="1"/>
          <p:nvPr/>
        </p:nvSpPr>
        <p:spPr>
          <a:xfrm>
            <a:off x="4088893" y="6330068"/>
            <a:ext cx="4014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dirty="0">
                <a:latin typeface="仓耳明楷 W03" panose="00000500000000000000" pitchFamily="2" charset="-122"/>
                <a:ea typeface="仓耳明楷 W03" panose="00000500000000000000" pitchFamily="2" charset="-122"/>
              </a:rPr>
              <a:t>上海交通大学 软件工程 数据库设计</a:t>
            </a: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A2312600-13DA-4DD3-A394-59145CC2F2F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617"/>
          <a:stretch/>
        </p:blipFill>
        <p:spPr>
          <a:xfrm rot="16200000">
            <a:off x="711549" y="6959727"/>
            <a:ext cx="1481648" cy="263404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13648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9" grpId="0"/>
      <p:bldP spid="27" grpId="0"/>
    </p:bldLst>
  </p:timing>
  <p:extLst>
    <p:ext uri="{E180D4A7-C9FB-4DFB-919C-405C955672EB}">
      <p14:showEvtLst xmlns:p14="http://schemas.microsoft.com/office/powerpoint/2010/main">
        <p14:playEvt time="909" objId="2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41CEE76D-ED35-4B87-B52D-BCE6E8229DDA}"/>
              </a:ext>
            </a:extLst>
          </p:cNvPr>
          <p:cNvGrpSpPr/>
          <p:nvPr/>
        </p:nvGrpSpPr>
        <p:grpSpPr>
          <a:xfrm>
            <a:off x="269875" y="305619"/>
            <a:ext cx="1181100" cy="819150"/>
            <a:chOff x="219075" y="361950"/>
            <a:chExt cx="1181100" cy="819150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C432589C-B212-4833-B7B8-247156143AA8}"/>
                </a:ext>
              </a:extLst>
            </p:cNvPr>
            <p:cNvSpPr/>
            <p:nvPr/>
          </p:nvSpPr>
          <p:spPr>
            <a:xfrm>
              <a:off x="400050" y="361950"/>
              <a:ext cx="819150" cy="819150"/>
            </a:xfrm>
            <a:prstGeom prst="rect">
              <a:avLst/>
            </a:prstGeom>
            <a:solidFill>
              <a:srgbClr val="4046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7583D5A7-CC00-495E-AF62-E240B8489FCC}"/>
                </a:ext>
              </a:extLst>
            </p:cNvPr>
            <p:cNvSpPr txBox="1"/>
            <p:nvPr/>
          </p:nvSpPr>
          <p:spPr>
            <a:xfrm>
              <a:off x="219075" y="417582"/>
              <a:ext cx="11811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包图粗黑体" panose="02000800000000000000" pitchFamily="2" charset="-122"/>
                  <a:ea typeface="包图粗黑体" panose="02000800000000000000" pitchFamily="2" charset="-122"/>
                </a:rPr>
                <a:t>02</a:t>
              </a:r>
              <a:endParaRPr lang="zh-CN" alt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包图粗黑体" panose="02000800000000000000" pitchFamily="2" charset="-122"/>
                <a:ea typeface="包图粗黑体" panose="02000800000000000000" pitchFamily="2" charset="-122"/>
              </a:endParaRPr>
            </a:p>
          </p:txBody>
        </p:sp>
      </p:grpSp>
      <p:sp>
        <p:nvSpPr>
          <p:cNvPr id="48" name="文本框 47">
            <a:extLst>
              <a:ext uri="{FF2B5EF4-FFF2-40B4-BE49-F238E27FC236}">
                <a16:creationId xmlns:a16="http://schemas.microsoft.com/office/drawing/2014/main" id="{A01C040C-5ED8-492D-90CC-F6F59C9142C2}"/>
              </a:ext>
            </a:extLst>
          </p:cNvPr>
          <p:cNvSpPr txBox="1"/>
          <p:nvPr/>
        </p:nvSpPr>
        <p:spPr>
          <a:xfrm>
            <a:off x="1502099" y="416794"/>
            <a:ext cx="49307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spc="400" dirty="0">
                <a:solidFill>
                  <a:schemeClr val="tx1">
                    <a:lumMod val="75000"/>
                    <a:lumOff val="25000"/>
                  </a:schemeClr>
                </a:solidFill>
                <a:latin typeface="腾祥铭宋简-W8" pitchFamily="2" charset="0"/>
                <a:ea typeface="腾祥铭宋简-W8" pitchFamily="2" charset="0"/>
              </a:rPr>
              <a:t>优化</a:t>
            </a:r>
            <a:r>
              <a:rPr lang="en-US" altLang="zh-CN" sz="3200" spc="400" dirty="0">
                <a:solidFill>
                  <a:schemeClr val="tx1">
                    <a:lumMod val="75000"/>
                    <a:lumOff val="25000"/>
                  </a:schemeClr>
                </a:solidFill>
                <a:latin typeface="腾祥铭宋简-W8" pitchFamily="2" charset="0"/>
                <a:ea typeface="腾祥铭宋简-W8" pitchFamily="2" charset="0"/>
              </a:rPr>
              <a:t>–</a:t>
            </a:r>
            <a:r>
              <a:rPr lang="en-US" altLang="zh-CN" sz="3200" spc="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  <a:ea typeface="腾祥铭宋简-W8" pitchFamily="2" charset="0"/>
              </a:rPr>
              <a:t>queryOrder</a:t>
            </a:r>
            <a:endParaRPr lang="en-US" altLang="zh-CN" sz="3200" spc="400" dirty="0">
              <a:solidFill>
                <a:schemeClr val="tx1">
                  <a:lumMod val="75000"/>
                  <a:lumOff val="25000"/>
                </a:schemeClr>
              </a:solidFill>
              <a:latin typeface="Impact" panose="020B0806030902050204" pitchFamily="34" charset="0"/>
              <a:ea typeface="腾祥铭宋简-W8" pitchFamily="2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7B960F2-1165-4E1D-8AE6-FD63AA9B2F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875" y="3984011"/>
            <a:ext cx="10668654" cy="836564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5CDEB997-3540-44B8-9D0C-6B8A1BB632B1}"/>
              </a:ext>
            </a:extLst>
          </p:cNvPr>
          <p:cNvSpPr txBox="1"/>
          <p:nvPr/>
        </p:nvSpPr>
        <p:spPr>
          <a:xfrm>
            <a:off x="269875" y="125685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优化前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337F18A-2C22-4551-A94C-400B05DA3769}"/>
              </a:ext>
            </a:extLst>
          </p:cNvPr>
          <p:cNvSpPr txBox="1"/>
          <p:nvPr/>
        </p:nvSpPr>
        <p:spPr>
          <a:xfrm>
            <a:off x="269875" y="348259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优化后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3B5EEA1-9FC8-44F2-BF49-497F47D5A2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874" y="2024011"/>
            <a:ext cx="10545777" cy="901528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5E0C0D4B-CEA2-4E86-9D99-65C51F0269D8}"/>
              </a:ext>
            </a:extLst>
          </p:cNvPr>
          <p:cNvSpPr/>
          <p:nvPr/>
        </p:nvSpPr>
        <p:spPr>
          <a:xfrm>
            <a:off x="8116825" y="1923080"/>
            <a:ext cx="1121545" cy="301183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7EAC23E-E713-4F5C-8BB3-A3B9F95AA536}"/>
              </a:ext>
            </a:extLst>
          </p:cNvPr>
          <p:cNvSpPr txBox="1"/>
          <p:nvPr/>
        </p:nvSpPr>
        <p:spPr>
          <a:xfrm>
            <a:off x="7415784" y="5148075"/>
            <a:ext cx="2723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腾祥铭宋简-W8" pitchFamily="2" charset="0"/>
                <a:ea typeface="腾祥铭宋简-W8" pitchFamily="2" charset="0"/>
              </a:rPr>
              <a:t>优化大大降低了查询列数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1106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41CEE76D-ED35-4B87-B52D-BCE6E8229DDA}"/>
              </a:ext>
            </a:extLst>
          </p:cNvPr>
          <p:cNvGrpSpPr/>
          <p:nvPr/>
        </p:nvGrpSpPr>
        <p:grpSpPr>
          <a:xfrm>
            <a:off x="269875" y="305619"/>
            <a:ext cx="1181100" cy="819150"/>
            <a:chOff x="219075" y="361950"/>
            <a:chExt cx="1181100" cy="819150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C432589C-B212-4833-B7B8-247156143AA8}"/>
                </a:ext>
              </a:extLst>
            </p:cNvPr>
            <p:cNvSpPr/>
            <p:nvPr/>
          </p:nvSpPr>
          <p:spPr>
            <a:xfrm>
              <a:off x="400050" y="361950"/>
              <a:ext cx="819150" cy="819150"/>
            </a:xfrm>
            <a:prstGeom prst="rect">
              <a:avLst/>
            </a:prstGeom>
            <a:solidFill>
              <a:srgbClr val="4046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7583D5A7-CC00-495E-AF62-E240B8489FCC}"/>
                </a:ext>
              </a:extLst>
            </p:cNvPr>
            <p:cNvSpPr txBox="1"/>
            <p:nvPr/>
          </p:nvSpPr>
          <p:spPr>
            <a:xfrm>
              <a:off x="219075" y="417582"/>
              <a:ext cx="11811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包图粗黑体" panose="02000800000000000000" pitchFamily="2" charset="-122"/>
                  <a:ea typeface="包图粗黑体" panose="02000800000000000000" pitchFamily="2" charset="-122"/>
                </a:rPr>
                <a:t>02</a:t>
              </a:r>
              <a:endParaRPr lang="zh-CN" alt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包图粗黑体" panose="02000800000000000000" pitchFamily="2" charset="-122"/>
                <a:ea typeface="包图粗黑体" panose="02000800000000000000" pitchFamily="2" charset="-122"/>
              </a:endParaRPr>
            </a:p>
          </p:txBody>
        </p:sp>
      </p:grpSp>
      <p:sp>
        <p:nvSpPr>
          <p:cNvPr id="48" name="文本框 47">
            <a:extLst>
              <a:ext uri="{FF2B5EF4-FFF2-40B4-BE49-F238E27FC236}">
                <a16:creationId xmlns:a16="http://schemas.microsoft.com/office/drawing/2014/main" id="{A01C040C-5ED8-492D-90CC-F6F59C9142C2}"/>
              </a:ext>
            </a:extLst>
          </p:cNvPr>
          <p:cNvSpPr txBox="1"/>
          <p:nvPr/>
        </p:nvSpPr>
        <p:spPr>
          <a:xfrm>
            <a:off x="1502099" y="416794"/>
            <a:ext cx="49307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spc="400" dirty="0">
                <a:solidFill>
                  <a:schemeClr val="tx1">
                    <a:lumMod val="75000"/>
                    <a:lumOff val="25000"/>
                  </a:schemeClr>
                </a:solidFill>
                <a:latin typeface="腾祥铭宋简-W8" pitchFamily="2" charset="0"/>
                <a:ea typeface="腾祥铭宋简-W8" pitchFamily="2" charset="0"/>
              </a:rPr>
              <a:t>优化</a:t>
            </a:r>
            <a:r>
              <a:rPr lang="en-US" altLang="zh-CN" sz="3200" spc="400" dirty="0">
                <a:solidFill>
                  <a:schemeClr val="tx1">
                    <a:lumMod val="75000"/>
                    <a:lumOff val="25000"/>
                  </a:schemeClr>
                </a:solidFill>
                <a:latin typeface="腾祥铭宋简-W8" pitchFamily="2" charset="0"/>
                <a:ea typeface="腾祥铭宋简-W8" pitchFamily="2" charset="0"/>
              </a:rPr>
              <a:t>–</a:t>
            </a:r>
            <a:r>
              <a:rPr lang="en-US" altLang="zh-CN" sz="3200" spc="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  <a:ea typeface="腾祥铭宋简-W8" pitchFamily="2" charset="0"/>
              </a:rPr>
              <a:t>queryFlight</a:t>
            </a:r>
            <a:endParaRPr lang="en-US" altLang="zh-CN" sz="3200" spc="400" dirty="0">
              <a:solidFill>
                <a:schemeClr val="tx1">
                  <a:lumMod val="75000"/>
                  <a:lumOff val="25000"/>
                </a:schemeClr>
              </a:solidFill>
              <a:latin typeface="Impact" panose="020B0806030902050204" pitchFamily="34" charset="0"/>
              <a:ea typeface="腾祥铭宋简-W8" pitchFamily="2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5761061-42B7-497F-965F-0E172CF972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577" y="1455835"/>
            <a:ext cx="6259297" cy="526894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5A13C66-7EE1-4F36-825D-C38ADD72A9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2727" y="2054941"/>
            <a:ext cx="5244761" cy="3251606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CB391047-50B0-4862-9C44-942ECAD15D1A}"/>
              </a:ext>
            </a:extLst>
          </p:cNvPr>
          <p:cNvSpPr/>
          <p:nvPr/>
        </p:nvSpPr>
        <p:spPr>
          <a:xfrm>
            <a:off x="324512" y="4914211"/>
            <a:ext cx="5771488" cy="48795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51E1D00-1C06-4B88-B34B-6053A70C1332}"/>
              </a:ext>
            </a:extLst>
          </p:cNvPr>
          <p:cNvSpPr/>
          <p:nvPr/>
        </p:nvSpPr>
        <p:spPr>
          <a:xfrm>
            <a:off x="1686757" y="2891582"/>
            <a:ext cx="566691" cy="25999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B1D8921-DE2D-43EB-82CA-656CBC2FF78F}"/>
              </a:ext>
            </a:extLst>
          </p:cNvPr>
          <p:cNvSpPr/>
          <p:nvPr/>
        </p:nvSpPr>
        <p:spPr>
          <a:xfrm>
            <a:off x="986654" y="5841845"/>
            <a:ext cx="566691" cy="25999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id="{8C433203-EEA7-47AD-A103-AA5E9225C2C5}"/>
              </a:ext>
            </a:extLst>
          </p:cNvPr>
          <p:cNvCxnSpPr/>
          <p:nvPr/>
        </p:nvCxnSpPr>
        <p:spPr>
          <a:xfrm flipV="1">
            <a:off x="3817398" y="4279037"/>
            <a:ext cx="692458" cy="506027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77948544-90B5-432F-B68A-466E994A6645}"/>
              </a:ext>
            </a:extLst>
          </p:cNvPr>
          <p:cNvSpPr txBox="1"/>
          <p:nvPr/>
        </p:nvSpPr>
        <p:spPr>
          <a:xfrm>
            <a:off x="4509856" y="4166754"/>
            <a:ext cx="20626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accent2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为</a:t>
            </a:r>
            <a:r>
              <a:rPr lang="en-US" altLang="zh-CN" sz="1400" b="1" dirty="0" err="1">
                <a:solidFill>
                  <a:schemeClr val="accent2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departureAirport</a:t>
            </a:r>
            <a:r>
              <a:rPr lang="zh-CN" altLang="en-US" sz="1400" b="1" dirty="0">
                <a:solidFill>
                  <a:schemeClr val="accent2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和</a:t>
            </a:r>
            <a:r>
              <a:rPr lang="en-US" altLang="zh-CN" sz="1400" b="1" dirty="0" err="1">
                <a:solidFill>
                  <a:schemeClr val="accent2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arrivalAirport</a:t>
            </a:r>
            <a:r>
              <a:rPr lang="zh-CN" altLang="en-US" sz="1400" b="1" dirty="0">
                <a:solidFill>
                  <a:schemeClr val="accent2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建立索引</a:t>
            </a:r>
          </a:p>
        </p:txBody>
      </p: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7117B785-2F41-4D48-87C9-D52F198B767D}"/>
              </a:ext>
            </a:extLst>
          </p:cNvPr>
          <p:cNvCxnSpPr>
            <a:stCxn id="16" idx="2"/>
          </p:cNvCxnSpPr>
          <p:nvPr/>
        </p:nvCxnSpPr>
        <p:spPr>
          <a:xfrm rot="5400000">
            <a:off x="306156" y="4115416"/>
            <a:ext cx="2627790" cy="700104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79DE8E75-E859-42A2-91D4-987E745FD222}"/>
              </a:ext>
            </a:extLst>
          </p:cNvPr>
          <p:cNvSpPr txBox="1"/>
          <p:nvPr/>
        </p:nvSpPr>
        <p:spPr>
          <a:xfrm>
            <a:off x="1147566" y="4166754"/>
            <a:ext cx="2062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In</a:t>
            </a:r>
            <a:r>
              <a:rPr lang="zh-CN" altLang="en-US" sz="1400" b="1" dirty="0">
                <a:solidFill>
                  <a:schemeClr val="accent2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改为</a:t>
            </a: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exists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4E6CDCC-66BC-4794-A885-B5D4232D7C85}"/>
              </a:ext>
            </a:extLst>
          </p:cNvPr>
          <p:cNvSpPr txBox="1"/>
          <p:nvPr/>
        </p:nvSpPr>
        <p:spPr>
          <a:xfrm>
            <a:off x="8108851" y="2782241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0.953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569D02A-EDE4-4C8F-A891-A7AFF445E76C}"/>
              </a:ext>
            </a:extLst>
          </p:cNvPr>
          <p:cNvSpPr txBox="1"/>
          <p:nvPr/>
        </p:nvSpPr>
        <p:spPr>
          <a:xfrm>
            <a:off x="10653204" y="324433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0.709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2012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7" grpId="0" animBg="1"/>
      <p:bldP spid="19" grpId="0"/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3E9F6A5-7A8D-4CE0-964F-062AF8104DDA}"/>
              </a:ext>
            </a:extLst>
          </p:cNvPr>
          <p:cNvSpPr/>
          <p:nvPr/>
        </p:nvSpPr>
        <p:spPr>
          <a:xfrm>
            <a:off x="0" y="0"/>
            <a:ext cx="2495550" cy="6858000"/>
          </a:xfrm>
          <a:prstGeom prst="rect">
            <a:avLst/>
          </a:prstGeom>
          <a:solidFill>
            <a:srgbClr val="40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E019AD85-CD24-4C17-B0F4-B1161870ECEC}"/>
              </a:ext>
            </a:extLst>
          </p:cNvPr>
          <p:cNvGrpSpPr/>
          <p:nvPr/>
        </p:nvGrpSpPr>
        <p:grpSpPr>
          <a:xfrm>
            <a:off x="1218462" y="2181226"/>
            <a:ext cx="2495549" cy="2495549"/>
            <a:chOff x="1187075" y="2466975"/>
            <a:chExt cx="1924050" cy="1924050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6EED8990-9102-4F2E-8F0A-28AD603DFC9F}"/>
                </a:ext>
              </a:extLst>
            </p:cNvPr>
            <p:cNvSpPr/>
            <p:nvPr/>
          </p:nvSpPr>
          <p:spPr>
            <a:xfrm>
              <a:off x="1187075" y="2466975"/>
              <a:ext cx="1924050" cy="1924050"/>
            </a:xfrm>
            <a:prstGeom prst="rect">
              <a:avLst/>
            </a:prstGeom>
            <a:solidFill>
              <a:srgbClr val="404652"/>
            </a:solidFill>
            <a:ln w="412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06FC1141-64AC-4051-96BA-2C692D475C93}"/>
                </a:ext>
              </a:extLst>
            </p:cNvPr>
            <p:cNvSpPr txBox="1"/>
            <p:nvPr/>
          </p:nvSpPr>
          <p:spPr>
            <a:xfrm>
              <a:off x="1187075" y="2574744"/>
              <a:ext cx="1924050" cy="17085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3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包图粗黑体" panose="02000800000000000000" pitchFamily="2" charset="-122"/>
                  <a:ea typeface="包图粗黑体" panose="02000800000000000000" pitchFamily="2" charset="-122"/>
                </a:rPr>
                <a:t>03</a:t>
              </a:r>
              <a:endParaRPr lang="zh-CN" altLang="en-US" sz="13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包图粗黑体" panose="02000800000000000000" pitchFamily="2" charset="-122"/>
                <a:ea typeface="包图粗黑体" panose="02000800000000000000" pitchFamily="2" charset="-122"/>
              </a:endParaRPr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793BC5D0-B5CD-431B-AD03-849DACE15634}"/>
              </a:ext>
            </a:extLst>
          </p:cNvPr>
          <p:cNvSpPr/>
          <p:nvPr/>
        </p:nvSpPr>
        <p:spPr>
          <a:xfrm>
            <a:off x="4254714" y="2720429"/>
            <a:ext cx="647552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400" spc="400" dirty="0">
                <a:solidFill>
                  <a:schemeClr val="tx1">
                    <a:lumMod val="75000"/>
                    <a:lumOff val="25000"/>
                  </a:schemeClr>
                </a:solidFill>
                <a:latin typeface="腾祥铭宋简-W8" pitchFamily="2" charset="0"/>
                <a:ea typeface="腾祥铭宋简-W8" pitchFamily="2" charset="0"/>
              </a:rPr>
              <a:t>查询缓存</a:t>
            </a:r>
            <a:endParaRPr lang="en-US" altLang="zh-CN" sz="4400" spc="400" dirty="0">
              <a:solidFill>
                <a:schemeClr val="tx1">
                  <a:lumMod val="75000"/>
                  <a:lumOff val="25000"/>
                </a:schemeClr>
              </a:solidFill>
              <a:latin typeface="腾祥铭宋简-W8" pitchFamily="2" charset="0"/>
              <a:ea typeface="腾祥铭宋简-W8" pitchFamily="2" charset="0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641F597-6AA3-46BC-8713-66D44BD5B5C5}"/>
              </a:ext>
            </a:extLst>
          </p:cNvPr>
          <p:cNvCxnSpPr>
            <a:cxnSpLocks/>
          </p:cNvCxnSpPr>
          <p:nvPr/>
        </p:nvCxnSpPr>
        <p:spPr>
          <a:xfrm>
            <a:off x="4297254" y="3752850"/>
            <a:ext cx="7056546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D2D5D980-83DF-4B0A-BFD7-C112AA5CB0FB}"/>
              </a:ext>
            </a:extLst>
          </p:cNvPr>
          <p:cNvSpPr txBox="1"/>
          <p:nvPr/>
        </p:nvSpPr>
        <p:spPr>
          <a:xfrm>
            <a:off x="4297254" y="4015831"/>
            <a:ext cx="6685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33333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MySQL查询缓存保存查询返回的完整结果。当查询命中该缓存，MySQL会like返回结果，跳过了解析、优化和执行截断</a:t>
            </a:r>
            <a:r>
              <a:rPr lang="zh-CN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55704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41CEE76D-ED35-4B87-B52D-BCE6E8229DDA}"/>
              </a:ext>
            </a:extLst>
          </p:cNvPr>
          <p:cNvGrpSpPr/>
          <p:nvPr/>
        </p:nvGrpSpPr>
        <p:grpSpPr>
          <a:xfrm>
            <a:off x="269875" y="305619"/>
            <a:ext cx="1181100" cy="819150"/>
            <a:chOff x="219075" y="361950"/>
            <a:chExt cx="1181100" cy="819150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C432589C-B212-4833-B7B8-247156143AA8}"/>
                </a:ext>
              </a:extLst>
            </p:cNvPr>
            <p:cNvSpPr/>
            <p:nvPr/>
          </p:nvSpPr>
          <p:spPr>
            <a:xfrm>
              <a:off x="400050" y="361950"/>
              <a:ext cx="819150" cy="819150"/>
            </a:xfrm>
            <a:prstGeom prst="rect">
              <a:avLst/>
            </a:prstGeom>
            <a:solidFill>
              <a:srgbClr val="4046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7583D5A7-CC00-495E-AF62-E240B8489FCC}"/>
                </a:ext>
              </a:extLst>
            </p:cNvPr>
            <p:cNvSpPr txBox="1"/>
            <p:nvPr/>
          </p:nvSpPr>
          <p:spPr>
            <a:xfrm>
              <a:off x="219075" y="417582"/>
              <a:ext cx="11811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包图粗黑体" panose="02000800000000000000" pitchFamily="2" charset="-122"/>
                  <a:ea typeface="包图粗黑体" panose="02000800000000000000" pitchFamily="2" charset="-122"/>
                </a:rPr>
                <a:t>03</a:t>
              </a:r>
              <a:endParaRPr lang="zh-CN" alt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包图粗黑体" panose="02000800000000000000" pitchFamily="2" charset="-122"/>
                <a:ea typeface="包图粗黑体" panose="02000800000000000000" pitchFamily="2" charset="-122"/>
              </a:endParaRPr>
            </a:p>
          </p:txBody>
        </p:sp>
      </p:grpSp>
      <p:sp>
        <p:nvSpPr>
          <p:cNvPr id="48" name="文本框 47">
            <a:extLst>
              <a:ext uri="{FF2B5EF4-FFF2-40B4-BE49-F238E27FC236}">
                <a16:creationId xmlns:a16="http://schemas.microsoft.com/office/drawing/2014/main" id="{A01C040C-5ED8-492D-90CC-F6F59C9142C2}"/>
              </a:ext>
            </a:extLst>
          </p:cNvPr>
          <p:cNvSpPr txBox="1"/>
          <p:nvPr/>
        </p:nvSpPr>
        <p:spPr>
          <a:xfrm>
            <a:off x="1502099" y="416794"/>
            <a:ext cx="49307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spc="400" dirty="0"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  <a:ea typeface="腾祥铭宋简-W8" pitchFamily="2" charset="0"/>
              </a:rPr>
              <a:t>查询缓存</a:t>
            </a:r>
            <a:endParaRPr lang="en-US" altLang="zh-CN" sz="3200" spc="400" dirty="0">
              <a:solidFill>
                <a:schemeClr val="tx1">
                  <a:lumMod val="75000"/>
                  <a:lumOff val="25000"/>
                </a:schemeClr>
              </a:solidFill>
              <a:latin typeface="Impact" panose="020B0806030902050204" pitchFamily="34" charset="0"/>
              <a:ea typeface="腾祥铭宋简-W8" pitchFamily="2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FCF1F68-82E5-40A4-AFE9-B4CE70636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543" y="2301486"/>
            <a:ext cx="3295216" cy="255686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087E572-0647-4107-88BD-64D3BDF2197A}"/>
              </a:ext>
            </a:extLst>
          </p:cNvPr>
          <p:cNvSpPr txBox="1"/>
          <p:nvPr/>
        </p:nvSpPr>
        <p:spPr>
          <a:xfrm>
            <a:off x="530543" y="1713390"/>
            <a:ext cx="2407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腾祥铭宋简-W8" pitchFamily="2" charset="0"/>
                <a:ea typeface="腾祥铭宋简-W8" pitchFamily="2" charset="0"/>
              </a:rPr>
              <a:t>测试配置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25F7258E-E96B-4C09-8360-4E506BA6AE04}"/>
              </a:ext>
            </a:extLst>
          </p:cNvPr>
          <p:cNvCxnSpPr>
            <a:cxnSpLocks/>
          </p:cNvCxnSpPr>
          <p:nvPr/>
        </p:nvCxnSpPr>
        <p:spPr>
          <a:xfrm>
            <a:off x="3737499" y="3959441"/>
            <a:ext cx="0" cy="14648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AFA352FB-FA60-4A7A-A83B-79B323DE3913}"/>
              </a:ext>
            </a:extLst>
          </p:cNvPr>
          <p:cNvSpPr txBox="1"/>
          <p:nvPr/>
        </p:nvSpPr>
        <p:spPr>
          <a:xfrm>
            <a:off x="1633492" y="5319490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腾祥铭宋简-W8" pitchFamily="2" charset="0"/>
                <a:ea typeface="腾祥铭宋简-W8" pitchFamily="2" charset="0"/>
              </a:rPr>
              <a:t>缓存使用的总内存空间大小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C49DA4D-B86D-4E2C-A795-AA0718B5A5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1592" y="1333437"/>
            <a:ext cx="7785694" cy="3913266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67C56425-978C-4D1A-AF65-F8112D6D3B3B}"/>
              </a:ext>
            </a:extLst>
          </p:cNvPr>
          <p:cNvSpPr/>
          <p:nvPr/>
        </p:nvSpPr>
        <p:spPr>
          <a:xfrm>
            <a:off x="7489795" y="2070314"/>
            <a:ext cx="1121545" cy="652153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FFF2C52-C71D-403D-8B63-168831370DFF}"/>
              </a:ext>
            </a:extLst>
          </p:cNvPr>
          <p:cNvSpPr/>
          <p:nvPr/>
        </p:nvSpPr>
        <p:spPr>
          <a:xfrm>
            <a:off x="7489794" y="4122927"/>
            <a:ext cx="1121545" cy="652153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0B36D69D-71BF-400E-BAD9-15D9D7EEDFDB}"/>
              </a:ext>
            </a:extLst>
          </p:cNvPr>
          <p:cNvCxnSpPr/>
          <p:nvPr/>
        </p:nvCxnSpPr>
        <p:spPr>
          <a:xfrm rot="16200000" flipH="1">
            <a:off x="7885249" y="3122479"/>
            <a:ext cx="3292432" cy="1840253"/>
          </a:xfrm>
          <a:prstGeom prst="bentConnector3">
            <a:avLst>
              <a:gd name="adj1" fmla="val 33892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013F491E-51E9-4915-99BD-D69FCA12D766}"/>
              </a:ext>
            </a:extLst>
          </p:cNvPr>
          <p:cNvCxnSpPr>
            <a:stCxn id="14" idx="3"/>
          </p:cNvCxnSpPr>
          <p:nvPr/>
        </p:nvCxnSpPr>
        <p:spPr>
          <a:xfrm>
            <a:off x="8611339" y="4449004"/>
            <a:ext cx="1831109" cy="123981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0F96A2D8-D08E-416D-BCB7-9F4783AA301E}"/>
              </a:ext>
            </a:extLst>
          </p:cNvPr>
          <p:cNvSpPr txBox="1"/>
          <p:nvPr/>
        </p:nvSpPr>
        <p:spPr>
          <a:xfrm>
            <a:off x="8735332" y="5830231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腾祥铭宋简-W8" pitchFamily="2" charset="0"/>
                <a:ea typeface="腾祥铭宋简-W8" pitchFamily="2" charset="0"/>
              </a:rPr>
              <a:t>缓存大大提升了性能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77014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3E9F6A5-7A8D-4CE0-964F-062AF8104DDA}"/>
              </a:ext>
            </a:extLst>
          </p:cNvPr>
          <p:cNvSpPr/>
          <p:nvPr/>
        </p:nvSpPr>
        <p:spPr>
          <a:xfrm>
            <a:off x="0" y="0"/>
            <a:ext cx="2495550" cy="6858000"/>
          </a:xfrm>
          <a:prstGeom prst="rect">
            <a:avLst/>
          </a:prstGeom>
          <a:solidFill>
            <a:srgbClr val="40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E019AD85-CD24-4C17-B0F4-B1161870ECEC}"/>
              </a:ext>
            </a:extLst>
          </p:cNvPr>
          <p:cNvGrpSpPr/>
          <p:nvPr/>
        </p:nvGrpSpPr>
        <p:grpSpPr>
          <a:xfrm>
            <a:off x="1218462" y="2181226"/>
            <a:ext cx="2495549" cy="2495549"/>
            <a:chOff x="1187075" y="2466975"/>
            <a:chExt cx="1924050" cy="1924050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6EED8990-9102-4F2E-8F0A-28AD603DFC9F}"/>
                </a:ext>
              </a:extLst>
            </p:cNvPr>
            <p:cNvSpPr/>
            <p:nvPr/>
          </p:nvSpPr>
          <p:spPr>
            <a:xfrm>
              <a:off x="1187075" y="2466975"/>
              <a:ext cx="1924050" cy="1924050"/>
            </a:xfrm>
            <a:prstGeom prst="rect">
              <a:avLst/>
            </a:prstGeom>
            <a:solidFill>
              <a:srgbClr val="404652"/>
            </a:solidFill>
            <a:ln w="412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06FC1141-64AC-4051-96BA-2C692D475C93}"/>
                </a:ext>
              </a:extLst>
            </p:cNvPr>
            <p:cNvSpPr txBox="1"/>
            <p:nvPr/>
          </p:nvSpPr>
          <p:spPr>
            <a:xfrm>
              <a:off x="1187075" y="2574744"/>
              <a:ext cx="1924050" cy="17085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3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包图粗黑体" panose="02000800000000000000" pitchFamily="2" charset="-122"/>
                  <a:ea typeface="包图粗黑体" panose="02000800000000000000" pitchFamily="2" charset="-122"/>
                </a:rPr>
                <a:t>04</a:t>
              </a:r>
              <a:endParaRPr lang="zh-CN" altLang="en-US" sz="13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包图粗黑体" panose="02000800000000000000" pitchFamily="2" charset="-122"/>
                <a:ea typeface="包图粗黑体" panose="02000800000000000000" pitchFamily="2" charset="-122"/>
              </a:endParaRPr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71EADAEC-3912-4E1E-A418-AA668DECEA6C}"/>
              </a:ext>
            </a:extLst>
          </p:cNvPr>
          <p:cNvSpPr/>
          <p:nvPr/>
        </p:nvSpPr>
        <p:spPr>
          <a:xfrm>
            <a:off x="4254714" y="2720429"/>
            <a:ext cx="647552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400" spc="400" dirty="0">
                <a:solidFill>
                  <a:schemeClr val="tx1">
                    <a:lumMod val="75000"/>
                    <a:lumOff val="25000"/>
                  </a:schemeClr>
                </a:solidFill>
                <a:latin typeface="腾祥铭宋简-W8" pitchFamily="2" charset="0"/>
                <a:ea typeface="腾祥铭宋简-W8" pitchFamily="2" charset="0"/>
              </a:rPr>
              <a:t>存储引擎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B0499012-6790-4254-9678-7BAB0DFE790E}"/>
              </a:ext>
            </a:extLst>
          </p:cNvPr>
          <p:cNvCxnSpPr>
            <a:cxnSpLocks/>
          </p:cNvCxnSpPr>
          <p:nvPr/>
        </p:nvCxnSpPr>
        <p:spPr>
          <a:xfrm>
            <a:off x="4297254" y="3752850"/>
            <a:ext cx="7056546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977184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41CEE76D-ED35-4B87-B52D-BCE6E8229DDA}"/>
              </a:ext>
            </a:extLst>
          </p:cNvPr>
          <p:cNvGrpSpPr/>
          <p:nvPr/>
        </p:nvGrpSpPr>
        <p:grpSpPr>
          <a:xfrm>
            <a:off x="269875" y="305619"/>
            <a:ext cx="1181100" cy="819150"/>
            <a:chOff x="219075" y="361950"/>
            <a:chExt cx="1181100" cy="819150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C432589C-B212-4833-B7B8-247156143AA8}"/>
                </a:ext>
              </a:extLst>
            </p:cNvPr>
            <p:cNvSpPr/>
            <p:nvPr/>
          </p:nvSpPr>
          <p:spPr>
            <a:xfrm>
              <a:off x="400050" y="361950"/>
              <a:ext cx="819150" cy="819150"/>
            </a:xfrm>
            <a:prstGeom prst="rect">
              <a:avLst/>
            </a:prstGeom>
            <a:solidFill>
              <a:srgbClr val="4046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7583D5A7-CC00-495E-AF62-E240B8489FCC}"/>
                </a:ext>
              </a:extLst>
            </p:cNvPr>
            <p:cNvSpPr txBox="1"/>
            <p:nvPr/>
          </p:nvSpPr>
          <p:spPr>
            <a:xfrm>
              <a:off x="219075" y="417582"/>
              <a:ext cx="11811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包图粗黑体" panose="02000800000000000000" pitchFamily="2" charset="-122"/>
                  <a:ea typeface="包图粗黑体" panose="02000800000000000000" pitchFamily="2" charset="-122"/>
                </a:rPr>
                <a:t>04</a:t>
              </a:r>
              <a:endParaRPr lang="zh-CN" alt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包图粗黑体" panose="02000800000000000000" pitchFamily="2" charset="-122"/>
                <a:ea typeface="包图粗黑体" panose="02000800000000000000" pitchFamily="2" charset="-122"/>
              </a:endParaRPr>
            </a:p>
          </p:txBody>
        </p:sp>
      </p:grpSp>
      <p:sp>
        <p:nvSpPr>
          <p:cNvPr id="48" name="文本框 47">
            <a:extLst>
              <a:ext uri="{FF2B5EF4-FFF2-40B4-BE49-F238E27FC236}">
                <a16:creationId xmlns:a16="http://schemas.microsoft.com/office/drawing/2014/main" id="{A01C040C-5ED8-492D-90CC-F6F59C9142C2}"/>
              </a:ext>
            </a:extLst>
          </p:cNvPr>
          <p:cNvSpPr txBox="1"/>
          <p:nvPr/>
        </p:nvSpPr>
        <p:spPr>
          <a:xfrm>
            <a:off x="1502099" y="416794"/>
            <a:ext cx="49307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spc="400" dirty="0"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  <a:ea typeface="腾祥铭宋简-W8" pitchFamily="2" charset="0"/>
              </a:rPr>
              <a:t>存储引擎</a:t>
            </a:r>
            <a:endParaRPr lang="en-US" altLang="zh-CN" sz="3200" spc="400" dirty="0">
              <a:solidFill>
                <a:schemeClr val="tx1">
                  <a:lumMod val="75000"/>
                  <a:lumOff val="25000"/>
                </a:schemeClr>
              </a:solidFill>
              <a:latin typeface="Impact" panose="020B0806030902050204" pitchFamily="34" charset="0"/>
              <a:ea typeface="腾祥铭宋简-W8" pitchFamily="2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97C373E-8C4E-4FB9-87A7-0C65BD9FB194}"/>
              </a:ext>
            </a:extLst>
          </p:cNvPr>
          <p:cNvSpPr txBox="1"/>
          <p:nvPr/>
        </p:nvSpPr>
        <p:spPr>
          <a:xfrm>
            <a:off x="648070" y="1124769"/>
            <a:ext cx="47406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腾祥铭宋简-W8" pitchFamily="2" charset="0"/>
                <a:ea typeface="腾祥铭宋简-W8" pitchFamily="2" charset="0"/>
              </a:rPr>
              <a:t>低并发的情况下</a:t>
            </a:r>
            <a:r>
              <a:rPr lang="en-US" altLang="zh-CN" sz="2000" dirty="0" err="1">
                <a:solidFill>
                  <a:schemeClr val="accent2">
                    <a:lumMod val="75000"/>
                  </a:schemeClr>
                </a:solidFill>
                <a:latin typeface="腾祥铭宋简-W8" pitchFamily="2" charset="0"/>
                <a:ea typeface="腾祥铭宋简-W8" pitchFamily="2" charset="0"/>
              </a:rPr>
              <a:t>myisam</a:t>
            </a: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腾祥铭宋简-W8" pitchFamily="2" charset="0"/>
                <a:ea typeface="腾祥铭宋简-W8" pitchFamily="2" charset="0"/>
              </a:rPr>
              <a:t>略优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D8FC9AB-C5B8-42FB-A655-4EE2DD30D1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8015"/>
          <a:stretch/>
        </p:blipFill>
        <p:spPr>
          <a:xfrm>
            <a:off x="735966" y="1544854"/>
            <a:ext cx="4652780" cy="2194750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7674CDE3-5014-4BC6-BFDB-6B09FDE7F36B}"/>
              </a:ext>
            </a:extLst>
          </p:cNvPr>
          <p:cNvSpPr txBox="1"/>
          <p:nvPr/>
        </p:nvSpPr>
        <p:spPr>
          <a:xfrm>
            <a:off x="648070" y="3739604"/>
            <a:ext cx="47406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腾祥铭宋简-W8" pitchFamily="2" charset="0"/>
                <a:ea typeface="腾祥铭宋简-W8" pitchFamily="2" charset="0"/>
              </a:rPr>
              <a:t>高并发的情况下</a:t>
            </a:r>
            <a:r>
              <a:rPr lang="en-US" altLang="zh-CN" sz="2000" dirty="0" err="1">
                <a:solidFill>
                  <a:schemeClr val="accent2">
                    <a:lumMod val="75000"/>
                  </a:schemeClr>
                </a:solidFill>
                <a:latin typeface="腾祥铭宋简-W8" pitchFamily="2" charset="0"/>
                <a:ea typeface="腾祥铭宋简-W8" pitchFamily="2" charset="0"/>
              </a:rPr>
              <a:t>Innodb</a:t>
            </a: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腾祥铭宋简-W8" pitchFamily="2" charset="0"/>
                <a:ea typeface="腾祥铭宋简-W8" pitchFamily="2" charset="0"/>
              </a:rPr>
              <a:t>体现显著优势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1DEFBBC-6F1D-4D63-9F40-1CDFDA7840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966" y="4139714"/>
            <a:ext cx="6650255" cy="252038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9874D1BC-B824-488A-9A7B-5DE508FA7D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1915" y="1522084"/>
            <a:ext cx="3549168" cy="219475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DBA8E213-E605-4EBD-9342-953A38BF5C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81915" y="3939659"/>
            <a:ext cx="3950791" cy="241930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30165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41CEE76D-ED35-4B87-B52D-BCE6E8229DDA}"/>
              </a:ext>
            </a:extLst>
          </p:cNvPr>
          <p:cNvGrpSpPr/>
          <p:nvPr/>
        </p:nvGrpSpPr>
        <p:grpSpPr>
          <a:xfrm>
            <a:off x="269875" y="305619"/>
            <a:ext cx="1181100" cy="819150"/>
            <a:chOff x="219075" y="361950"/>
            <a:chExt cx="1181100" cy="819150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C432589C-B212-4833-B7B8-247156143AA8}"/>
                </a:ext>
              </a:extLst>
            </p:cNvPr>
            <p:cNvSpPr/>
            <p:nvPr/>
          </p:nvSpPr>
          <p:spPr>
            <a:xfrm>
              <a:off x="400050" y="361950"/>
              <a:ext cx="819150" cy="819150"/>
            </a:xfrm>
            <a:prstGeom prst="rect">
              <a:avLst/>
            </a:prstGeom>
            <a:solidFill>
              <a:srgbClr val="4046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7583D5A7-CC00-495E-AF62-E240B8489FCC}"/>
                </a:ext>
              </a:extLst>
            </p:cNvPr>
            <p:cNvSpPr txBox="1"/>
            <p:nvPr/>
          </p:nvSpPr>
          <p:spPr>
            <a:xfrm>
              <a:off x="219075" y="417582"/>
              <a:ext cx="11811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包图粗黑体" panose="02000800000000000000" pitchFamily="2" charset="-122"/>
                  <a:ea typeface="包图粗黑体" panose="02000800000000000000" pitchFamily="2" charset="-122"/>
                </a:rPr>
                <a:t>04</a:t>
              </a:r>
              <a:endParaRPr lang="zh-CN" alt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包图粗黑体" panose="02000800000000000000" pitchFamily="2" charset="-122"/>
                <a:ea typeface="包图粗黑体" panose="02000800000000000000" pitchFamily="2" charset="-122"/>
              </a:endParaRPr>
            </a:p>
          </p:txBody>
        </p:sp>
      </p:grpSp>
      <p:sp>
        <p:nvSpPr>
          <p:cNvPr id="48" name="文本框 47">
            <a:extLst>
              <a:ext uri="{FF2B5EF4-FFF2-40B4-BE49-F238E27FC236}">
                <a16:creationId xmlns:a16="http://schemas.microsoft.com/office/drawing/2014/main" id="{A01C040C-5ED8-492D-90CC-F6F59C9142C2}"/>
              </a:ext>
            </a:extLst>
          </p:cNvPr>
          <p:cNvSpPr txBox="1"/>
          <p:nvPr/>
        </p:nvSpPr>
        <p:spPr>
          <a:xfrm>
            <a:off x="1502099" y="416794"/>
            <a:ext cx="49307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spc="400" dirty="0"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  <a:ea typeface="腾祥铭宋简-W8" pitchFamily="2" charset="0"/>
              </a:rPr>
              <a:t>存储引擎</a:t>
            </a:r>
            <a:endParaRPr lang="en-US" altLang="zh-CN" sz="3200" spc="400" dirty="0">
              <a:solidFill>
                <a:schemeClr val="tx1">
                  <a:lumMod val="75000"/>
                  <a:lumOff val="25000"/>
                </a:schemeClr>
              </a:solidFill>
              <a:latin typeface="Impact" panose="020B0806030902050204" pitchFamily="34" charset="0"/>
              <a:ea typeface="腾祥铭宋简-W8" pitchFamily="2" charset="0"/>
            </a:endParaRPr>
          </a:p>
        </p:txBody>
      </p:sp>
      <p:sp>
        <p:nvSpPr>
          <p:cNvPr id="20" name="Rectangle 1">
            <a:extLst>
              <a:ext uri="{FF2B5EF4-FFF2-40B4-BE49-F238E27FC236}">
                <a16:creationId xmlns:a16="http://schemas.microsoft.com/office/drawing/2014/main" id="{86C05AE6-AF04-40AE-B430-E125361B62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425" y="1427501"/>
            <a:ext cx="4700326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腾祥铭宋简-W8" pitchFamily="2" charset="0"/>
                <a:ea typeface="腾祥铭宋简-W8" pitchFamily="2" charset="0"/>
              </a:rPr>
              <a:t>关于Innodb 和myisam的取舍：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latin typeface="腾祥铭宋简-W8" pitchFamily="2" charset="0"/>
              <a:ea typeface="腾祥铭宋简-W8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DAAF879-6559-4E59-98D6-EBF0CED10794}"/>
              </a:ext>
            </a:extLst>
          </p:cNvPr>
          <p:cNvSpPr txBox="1"/>
          <p:nvPr/>
        </p:nvSpPr>
        <p:spPr>
          <a:xfrm>
            <a:off x="922569" y="1935332"/>
            <a:ext cx="6986233" cy="2192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Innodb ：数据完整性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 -&gt; 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事务</a:t>
            </a:r>
            <a:endParaRPr lang="en-US" altLang="zh-CN" dirty="0">
              <a:solidFill>
                <a:srgbClr val="333333"/>
              </a:solidFill>
              <a:latin typeface="Arial" panose="020B0604020202020204" pitchFamily="34" charset="0"/>
              <a:ea typeface="Open Sans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	 </a:t>
            </a:r>
            <a:r>
              <a:rPr lang="zh-CN" altLang="zh-CN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并发性处理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	 </a:t>
            </a:r>
            <a:r>
              <a:rPr lang="zh-CN" altLang="zh-CN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擅长更新，删除。</a:t>
            </a:r>
            <a:endParaRPr lang="en-US" altLang="zh-CN" dirty="0">
              <a:solidFill>
                <a:srgbClr val="333333"/>
              </a:solidFill>
              <a:latin typeface="Arial" panose="020B0604020202020204" pitchFamily="34" charset="0"/>
              <a:ea typeface="Open Sans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 sz="105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myisam：高速查询及插入</a:t>
            </a:r>
            <a:endParaRPr lang="en-US" altLang="zh-CN" dirty="0">
              <a:solidFill>
                <a:srgbClr val="333333"/>
              </a:solidFill>
              <a:latin typeface="Arial" panose="020B0604020202020204" pitchFamily="34" charset="0"/>
              <a:ea typeface="Open Sans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                </a:t>
            </a:r>
            <a:r>
              <a:rPr lang="zh-CN" altLang="zh-CN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擅长插入和查询</a:t>
            </a:r>
            <a:endParaRPr lang="en-US" altLang="zh-CN" dirty="0">
              <a:solidFill>
                <a:srgbClr val="333333"/>
              </a:solidFill>
              <a:latin typeface="Arial" panose="020B0604020202020204" pitchFamily="34" charset="0"/>
              <a:ea typeface="Open Sans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                </a:t>
            </a:r>
            <a:r>
              <a:rPr lang="zh-CN" altLang="zh-CN" b="1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不支持事务</a:t>
            </a:r>
            <a:endParaRPr lang="zh-CN" altLang="zh-CN" sz="1050" dirty="0"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  <p:sp>
        <p:nvSpPr>
          <p:cNvPr id="24" name="Rectangle 1">
            <a:extLst>
              <a:ext uri="{FF2B5EF4-FFF2-40B4-BE49-F238E27FC236}">
                <a16:creationId xmlns:a16="http://schemas.microsoft.com/office/drawing/2014/main" id="{D80DD246-832B-46C6-836D-227496F3B2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425" y="3900028"/>
            <a:ext cx="387798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400" b="1" dirty="0">
                <a:solidFill>
                  <a:schemeClr val="accent2">
                    <a:lumMod val="75000"/>
                  </a:schemeClr>
                </a:solidFill>
                <a:latin typeface="腾祥铭宋简-W8" pitchFamily="2" charset="0"/>
                <a:ea typeface="腾祥铭宋简-W8" pitchFamily="2" charset="0"/>
              </a:rPr>
              <a:t>对于航空出行管理系统选择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2">
            <a:extLst>
              <a:ext uri="{FF2B5EF4-FFF2-40B4-BE49-F238E27FC236}">
                <a16:creationId xmlns:a16="http://schemas.microsoft.com/office/drawing/2014/main" id="{11045F91-DF88-4D90-82C7-C86A48C376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425" y="4177163"/>
            <a:ext cx="10425931" cy="16413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zh-CN" altLang="zh-CN" dirty="0">
                <a:solidFill>
                  <a:srgbClr val="333333"/>
                </a:solidFill>
                <a:latin typeface="Arial" panose="020B0604020202020204" pitchFamily="34" charset="0"/>
              </a:rPr>
              <a:t>由于航空出行管理系统需要经常进行数据的修改和删除，InnoDB较为适合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lang="zh-CN" altLang="zh-CN" dirty="0">
                <a:solidFill>
                  <a:srgbClr val="333333"/>
                </a:solidFill>
                <a:latin typeface="Arial" panose="020B0604020202020204" pitchFamily="34" charset="0"/>
              </a:rPr>
              <a:t>在进行变更时，如果失败需要回滚必须用到事务，InnoDB较为适合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lang="zh-CN" altLang="zh-CN" dirty="0">
                <a:solidFill>
                  <a:srgbClr val="333333"/>
                </a:solidFill>
                <a:latin typeface="Arial" panose="020B0604020202020204" pitchFamily="34" charset="0"/>
              </a:rPr>
              <a:t>每个用户账户数据的完整性和同步性非常重要，需要外键支持，否则会导致混乱，InnoDB较为适合。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02388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3E9F6A5-7A8D-4CE0-964F-062AF8104DDA}"/>
              </a:ext>
            </a:extLst>
          </p:cNvPr>
          <p:cNvSpPr/>
          <p:nvPr/>
        </p:nvSpPr>
        <p:spPr>
          <a:xfrm>
            <a:off x="0" y="0"/>
            <a:ext cx="2495550" cy="6858000"/>
          </a:xfrm>
          <a:prstGeom prst="rect">
            <a:avLst/>
          </a:prstGeom>
          <a:solidFill>
            <a:srgbClr val="40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E019AD85-CD24-4C17-B0F4-B1161870ECEC}"/>
              </a:ext>
            </a:extLst>
          </p:cNvPr>
          <p:cNvGrpSpPr/>
          <p:nvPr/>
        </p:nvGrpSpPr>
        <p:grpSpPr>
          <a:xfrm>
            <a:off x="1218462" y="2181226"/>
            <a:ext cx="2495549" cy="2495549"/>
            <a:chOff x="1187075" y="2466975"/>
            <a:chExt cx="1924050" cy="1924050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6EED8990-9102-4F2E-8F0A-28AD603DFC9F}"/>
                </a:ext>
              </a:extLst>
            </p:cNvPr>
            <p:cNvSpPr/>
            <p:nvPr/>
          </p:nvSpPr>
          <p:spPr>
            <a:xfrm>
              <a:off x="1187075" y="2466975"/>
              <a:ext cx="1924050" cy="1924050"/>
            </a:xfrm>
            <a:prstGeom prst="rect">
              <a:avLst/>
            </a:prstGeom>
            <a:solidFill>
              <a:srgbClr val="404652"/>
            </a:solidFill>
            <a:ln w="412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06FC1141-64AC-4051-96BA-2C692D475C93}"/>
                </a:ext>
              </a:extLst>
            </p:cNvPr>
            <p:cNvSpPr txBox="1"/>
            <p:nvPr/>
          </p:nvSpPr>
          <p:spPr>
            <a:xfrm>
              <a:off x="1187075" y="2574744"/>
              <a:ext cx="1924050" cy="17085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3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包图粗黑体" panose="02000800000000000000" pitchFamily="2" charset="-122"/>
                  <a:ea typeface="包图粗黑体" panose="02000800000000000000" pitchFamily="2" charset="-122"/>
                </a:rPr>
                <a:t>05</a:t>
              </a:r>
              <a:endParaRPr lang="zh-CN" altLang="en-US" sz="13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包图粗黑体" panose="02000800000000000000" pitchFamily="2" charset="-122"/>
                <a:ea typeface="包图粗黑体" panose="02000800000000000000" pitchFamily="2" charset="-122"/>
              </a:endParaRPr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793BC5D0-B5CD-431B-AD03-849DACE15634}"/>
              </a:ext>
            </a:extLst>
          </p:cNvPr>
          <p:cNvSpPr/>
          <p:nvPr/>
        </p:nvSpPr>
        <p:spPr>
          <a:xfrm>
            <a:off x="4254714" y="2720429"/>
            <a:ext cx="647552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400" spc="400" dirty="0">
                <a:solidFill>
                  <a:schemeClr val="tx1">
                    <a:lumMod val="75000"/>
                    <a:lumOff val="25000"/>
                  </a:schemeClr>
                </a:solidFill>
                <a:latin typeface="腾祥铭宋简-W8" pitchFamily="2" charset="0"/>
                <a:ea typeface="腾祥铭宋简-W8" pitchFamily="2" charset="0"/>
              </a:rPr>
              <a:t>总结</a:t>
            </a:r>
            <a:endParaRPr lang="en-US" altLang="zh-CN" sz="4400" spc="400" dirty="0">
              <a:solidFill>
                <a:schemeClr val="tx1">
                  <a:lumMod val="75000"/>
                  <a:lumOff val="25000"/>
                </a:schemeClr>
              </a:solidFill>
              <a:latin typeface="腾祥铭宋简-W8" pitchFamily="2" charset="0"/>
              <a:ea typeface="腾祥铭宋简-W8" pitchFamily="2" charset="0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641F597-6AA3-46BC-8713-66D44BD5B5C5}"/>
              </a:ext>
            </a:extLst>
          </p:cNvPr>
          <p:cNvCxnSpPr>
            <a:cxnSpLocks/>
          </p:cNvCxnSpPr>
          <p:nvPr/>
        </p:nvCxnSpPr>
        <p:spPr>
          <a:xfrm>
            <a:off x="4297254" y="3752850"/>
            <a:ext cx="7056546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182945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BB37F77F-10C0-406E-AF35-1A657C22ADC6}"/>
              </a:ext>
            </a:extLst>
          </p:cNvPr>
          <p:cNvGrpSpPr/>
          <p:nvPr/>
        </p:nvGrpSpPr>
        <p:grpSpPr>
          <a:xfrm>
            <a:off x="269875" y="305619"/>
            <a:ext cx="1181100" cy="819150"/>
            <a:chOff x="219075" y="361950"/>
            <a:chExt cx="1181100" cy="819150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62B3B13A-CE7A-4DB3-B990-E619EB896365}"/>
                </a:ext>
              </a:extLst>
            </p:cNvPr>
            <p:cNvSpPr/>
            <p:nvPr/>
          </p:nvSpPr>
          <p:spPr>
            <a:xfrm>
              <a:off x="400050" y="361950"/>
              <a:ext cx="819150" cy="819150"/>
            </a:xfrm>
            <a:prstGeom prst="rect">
              <a:avLst/>
            </a:prstGeom>
            <a:solidFill>
              <a:srgbClr val="4046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58FB79BE-2AEA-4A84-A7A0-35D50A038C25}"/>
                </a:ext>
              </a:extLst>
            </p:cNvPr>
            <p:cNvSpPr txBox="1"/>
            <p:nvPr/>
          </p:nvSpPr>
          <p:spPr>
            <a:xfrm>
              <a:off x="219075" y="417582"/>
              <a:ext cx="11811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包图粗黑体" panose="02000800000000000000" pitchFamily="2" charset="-122"/>
                  <a:ea typeface="包图粗黑体" panose="02000800000000000000" pitchFamily="2" charset="-122"/>
                </a:rPr>
                <a:t>05</a:t>
              </a:r>
              <a:endParaRPr lang="zh-CN" alt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包图粗黑体" panose="02000800000000000000" pitchFamily="2" charset="-122"/>
                <a:ea typeface="包图粗黑体" panose="02000800000000000000" pitchFamily="2" charset="-122"/>
              </a:endParaRPr>
            </a:p>
          </p:txBody>
        </p:sp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3F42FD8C-0135-4E26-B9F4-0E993952E780}"/>
              </a:ext>
            </a:extLst>
          </p:cNvPr>
          <p:cNvSpPr txBox="1"/>
          <p:nvPr/>
        </p:nvSpPr>
        <p:spPr>
          <a:xfrm>
            <a:off x="1450975" y="472685"/>
            <a:ext cx="49307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spc="400" dirty="0">
                <a:solidFill>
                  <a:schemeClr val="tx1">
                    <a:lumMod val="75000"/>
                    <a:lumOff val="25000"/>
                  </a:schemeClr>
                </a:solidFill>
                <a:latin typeface="腾祥铭宋简-W8" pitchFamily="2" charset="0"/>
                <a:ea typeface="腾祥铭宋简-W8" pitchFamily="2" charset="0"/>
              </a:rPr>
              <a:t>总结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898AF02-5EEC-47E0-9B64-6D63D6D118BB}"/>
              </a:ext>
            </a:extLst>
          </p:cNvPr>
          <p:cNvSpPr txBox="1"/>
          <p:nvPr/>
        </p:nvSpPr>
        <p:spPr>
          <a:xfrm>
            <a:off x="2038905" y="1686757"/>
            <a:ext cx="1562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腾祥铭宋简-W8" pitchFamily="2" charset="0"/>
                <a:ea typeface="腾祥铭宋简-W8" pitchFamily="2" charset="0"/>
              </a:rPr>
              <a:t>查询优化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A4C72AD-3A8A-4ABB-8153-7A9871135DFB}"/>
              </a:ext>
            </a:extLst>
          </p:cNvPr>
          <p:cNvSpPr txBox="1"/>
          <p:nvPr/>
        </p:nvSpPr>
        <p:spPr>
          <a:xfrm>
            <a:off x="2038905" y="2056089"/>
            <a:ext cx="81141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zh-CN" altLang="zh-CN" dirty="0">
                <a:solidFill>
                  <a:srgbClr val="33333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建立索引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2"/>
            </a:pPr>
            <a:r>
              <a:rPr lang="zh-CN" altLang="zh-CN" dirty="0">
                <a:solidFill>
                  <a:srgbClr val="33333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将部分范围固定的数据类型从varchar改为enum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3"/>
            </a:pPr>
            <a:r>
              <a:rPr lang="zh-CN" altLang="zh-CN" dirty="0">
                <a:solidFill>
                  <a:srgbClr val="33333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用exists代替in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4"/>
            </a:pPr>
            <a:r>
              <a:rPr lang="zh-CN" altLang="zh-CN" dirty="0">
                <a:solidFill>
                  <a:srgbClr val="33333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减少join操作，并先进行select再join，减少join操作需要操作的函数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5"/>
            </a:pPr>
            <a:r>
              <a:rPr lang="zh-CN" altLang="zh-CN" dirty="0">
                <a:solidFill>
                  <a:srgbClr val="33333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把所有字段都改为not null</a:t>
            </a:r>
          </a:p>
          <a:p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7312FE0B-332E-414A-88BA-4D507DA60781}"/>
              </a:ext>
            </a:extLst>
          </p:cNvPr>
          <p:cNvSpPr txBox="1"/>
          <p:nvPr/>
        </p:nvSpPr>
        <p:spPr>
          <a:xfrm>
            <a:off x="2076820" y="3583957"/>
            <a:ext cx="1562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腾祥铭宋简-W8" pitchFamily="2" charset="0"/>
                <a:ea typeface="腾祥铭宋简-W8" pitchFamily="2" charset="0"/>
              </a:rPr>
              <a:t>查询缓存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AE2FB0C-BA1B-4675-A9D6-1B6A935A63B8}"/>
              </a:ext>
            </a:extLst>
          </p:cNvPr>
          <p:cNvSpPr/>
          <p:nvPr/>
        </p:nvSpPr>
        <p:spPr>
          <a:xfrm>
            <a:off x="2076820" y="3953289"/>
            <a:ext cx="74478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33333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多次相同或者相近的查询则会由于cache_hits，速度大大加快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EA706674-90F4-47A6-A10A-B4F0FA7B8ADF}"/>
              </a:ext>
            </a:extLst>
          </p:cNvPr>
          <p:cNvSpPr txBox="1"/>
          <p:nvPr/>
        </p:nvSpPr>
        <p:spPr>
          <a:xfrm>
            <a:off x="2076820" y="4368691"/>
            <a:ext cx="1562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腾祥铭宋简-W8" pitchFamily="2" charset="0"/>
                <a:ea typeface="腾祥铭宋简-W8" pitchFamily="2" charset="0"/>
              </a:rPr>
              <a:t>存储引擎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FCD2817-EA62-4F62-A974-8B1622865F77}"/>
              </a:ext>
            </a:extLst>
          </p:cNvPr>
          <p:cNvSpPr/>
          <p:nvPr/>
        </p:nvSpPr>
        <p:spPr>
          <a:xfrm>
            <a:off x="2076820" y="4768277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33333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低并发性的时候两者的效率相近，且myisam始终略优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33333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但是在高并发的情况下innodb对myisam体现出显著优势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33333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且由于需要用到事务，支持高并发，经常修改，此系统更适合InnoDB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3792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BB37F77F-10C0-406E-AF35-1A657C22ADC6}"/>
              </a:ext>
            </a:extLst>
          </p:cNvPr>
          <p:cNvGrpSpPr/>
          <p:nvPr/>
        </p:nvGrpSpPr>
        <p:grpSpPr>
          <a:xfrm>
            <a:off x="269875" y="305619"/>
            <a:ext cx="1181100" cy="819150"/>
            <a:chOff x="219075" y="361950"/>
            <a:chExt cx="1181100" cy="819150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62B3B13A-CE7A-4DB3-B990-E619EB896365}"/>
                </a:ext>
              </a:extLst>
            </p:cNvPr>
            <p:cNvSpPr/>
            <p:nvPr/>
          </p:nvSpPr>
          <p:spPr>
            <a:xfrm>
              <a:off x="400050" y="361950"/>
              <a:ext cx="819150" cy="819150"/>
            </a:xfrm>
            <a:prstGeom prst="rect">
              <a:avLst/>
            </a:prstGeom>
            <a:solidFill>
              <a:srgbClr val="4046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58FB79BE-2AEA-4A84-A7A0-35D50A038C25}"/>
                </a:ext>
              </a:extLst>
            </p:cNvPr>
            <p:cNvSpPr txBox="1"/>
            <p:nvPr/>
          </p:nvSpPr>
          <p:spPr>
            <a:xfrm>
              <a:off x="219075" y="417582"/>
              <a:ext cx="11811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包图粗黑体" panose="02000800000000000000" pitchFamily="2" charset="-122"/>
                  <a:ea typeface="包图粗黑体" panose="02000800000000000000" pitchFamily="2" charset="-122"/>
                </a:rPr>
                <a:t>05</a:t>
              </a:r>
              <a:endParaRPr lang="zh-CN" alt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包图粗黑体" panose="02000800000000000000" pitchFamily="2" charset="-122"/>
                <a:ea typeface="包图粗黑体" panose="02000800000000000000" pitchFamily="2" charset="-122"/>
              </a:endParaRPr>
            </a:p>
          </p:txBody>
        </p:sp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3F42FD8C-0135-4E26-B9F4-0E993952E780}"/>
              </a:ext>
            </a:extLst>
          </p:cNvPr>
          <p:cNvSpPr txBox="1"/>
          <p:nvPr/>
        </p:nvSpPr>
        <p:spPr>
          <a:xfrm>
            <a:off x="1450975" y="472685"/>
            <a:ext cx="49307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spc="400" dirty="0">
                <a:solidFill>
                  <a:schemeClr val="tx1">
                    <a:lumMod val="75000"/>
                    <a:lumOff val="25000"/>
                  </a:schemeClr>
                </a:solidFill>
                <a:latin typeface="腾祥铭宋简-W8" pitchFamily="2" charset="0"/>
                <a:ea typeface="腾祥铭宋简-W8" pitchFamily="2" charset="0"/>
              </a:rPr>
              <a:t>总结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60801AE-5F82-4BEE-8994-1CED590F60C7}"/>
              </a:ext>
            </a:extLst>
          </p:cNvPr>
          <p:cNvSpPr txBox="1"/>
          <p:nvPr/>
        </p:nvSpPr>
        <p:spPr>
          <a:xfrm>
            <a:off x="701336" y="1384917"/>
            <a:ext cx="21483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腾祥铭宋简-W8" pitchFamily="2" charset="0"/>
                <a:ea typeface="腾祥铭宋简-W8" pitchFamily="2" charset="0"/>
              </a:rPr>
              <a:t>综合测试对比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F54C4E8-DC9A-4561-B300-362A7A5150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000" y="2045175"/>
            <a:ext cx="8557909" cy="434014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46304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80A2A74-BFE4-4FBD-8C6F-9E1AF76B16DC}"/>
              </a:ext>
            </a:extLst>
          </p:cNvPr>
          <p:cNvSpPr/>
          <p:nvPr/>
        </p:nvSpPr>
        <p:spPr>
          <a:xfrm>
            <a:off x="-1" y="0"/>
            <a:ext cx="2076449" cy="6858000"/>
          </a:xfrm>
          <a:prstGeom prst="rect">
            <a:avLst/>
          </a:prstGeom>
          <a:solidFill>
            <a:srgbClr val="40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67ABB7CB-EB62-4C00-926A-9975148193D2}"/>
              </a:ext>
            </a:extLst>
          </p:cNvPr>
          <p:cNvGrpSpPr/>
          <p:nvPr/>
        </p:nvGrpSpPr>
        <p:grpSpPr>
          <a:xfrm>
            <a:off x="707229" y="2313157"/>
            <a:ext cx="2738437" cy="2076450"/>
            <a:chOff x="535781" y="2390775"/>
            <a:chExt cx="2738437" cy="2076450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BDEC95C7-296F-4753-BB6A-D0E48765848C}"/>
                </a:ext>
              </a:extLst>
            </p:cNvPr>
            <p:cNvSpPr/>
            <p:nvPr/>
          </p:nvSpPr>
          <p:spPr>
            <a:xfrm>
              <a:off x="866774" y="2390775"/>
              <a:ext cx="2076450" cy="2076450"/>
            </a:xfrm>
            <a:prstGeom prst="rect">
              <a:avLst/>
            </a:prstGeom>
            <a:solidFill>
              <a:srgbClr val="404652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108E6913-DD9F-41D8-9D35-2065E23BEF27}"/>
                </a:ext>
              </a:extLst>
            </p:cNvPr>
            <p:cNvSpPr txBox="1"/>
            <p:nvPr/>
          </p:nvSpPr>
          <p:spPr>
            <a:xfrm>
              <a:off x="535781" y="2875002"/>
              <a:ext cx="2738437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包图粗黑体" panose="02000800000000000000" pitchFamily="2" charset="-122"/>
                  <a:ea typeface="包图粗黑体" panose="02000800000000000000" pitchFamily="2" charset="-122"/>
                </a:rPr>
                <a:t>目录</a:t>
              </a: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B42663CB-F9B9-4FFF-9C91-711EC7439FAC}"/>
              </a:ext>
            </a:extLst>
          </p:cNvPr>
          <p:cNvGrpSpPr/>
          <p:nvPr/>
        </p:nvGrpSpPr>
        <p:grpSpPr>
          <a:xfrm>
            <a:off x="5238750" y="524310"/>
            <a:ext cx="800100" cy="800100"/>
            <a:chOff x="5181600" y="876300"/>
            <a:chExt cx="800100" cy="80010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F377F614-C4D7-4FD1-985D-58D7437C0C96}"/>
                </a:ext>
              </a:extLst>
            </p:cNvPr>
            <p:cNvSpPr/>
            <p:nvPr/>
          </p:nvSpPr>
          <p:spPr>
            <a:xfrm>
              <a:off x="5181600" y="876300"/>
              <a:ext cx="800100" cy="800100"/>
            </a:xfrm>
            <a:prstGeom prst="rect">
              <a:avLst/>
            </a:prstGeom>
            <a:solidFill>
              <a:srgbClr val="4046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C0693432-A467-469A-8ADA-CEE18D010C43}"/>
                </a:ext>
              </a:extLst>
            </p:cNvPr>
            <p:cNvSpPr txBox="1"/>
            <p:nvPr/>
          </p:nvSpPr>
          <p:spPr>
            <a:xfrm>
              <a:off x="5181600" y="983962"/>
              <a:ext cx="8001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bg1"/>
                  </a:solidFill>
                  <a:latin typeface="仓耳明楷 W03" panose="00000500000000000000" pitchFamily="2" charset="-122"/>
                  <a:ea typeface="仓耳明楷 W03" panose="00000500000000000000" pitchFamily="2" charset="-122"/>
                </a:rPr>
                <a:t>01</a:t>
              </a:r>
              <a:endParaRPr lang="zh-CN" altLang="en-US" sz="3200" dirty="0">
                <a:solidFill>
                  <a:schemeClr val="bg1"/>
                </a:solidFill>
                <a:latin typeface="仓耳明楷 W03" panose="00000500000000000000" pitchFamily="2" charset="-122"/>
                <a:ea typeface="仓耳明楷 W03" panose="00000500000000000000" pitchFamily="2" charset="-122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5D752601-6665-49FA-BD3D-044F2351AE5D}"/>
              </a:ext>
            </a:extLst>
          </p:cNvPr>
          <p:cNvGrpSpPr/>
          <p:nvPr/>
        </p:nvGrpSpPr>
        <p:grpSpPr>
          <a:xfrm>
            <a:off x="5238750" y="1853733"/>
            <a:ext cx="800100" cy="800100"/>
            <a:chOff x="5181600" y="2311400"/>
            <a:chExt cx="800100" cy="800100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598A33E5-25B2-49A8-8A06-562D91178E86}"/>
                </a:ext>
              </a:extLst>
            </p:cNvPr>
            <p:cNvSpPr/>
            <p:nvPr/>
          </p:nvSpPr>
          <p:spPr>
            <a:xfrm>
              <a:off x="5181600" y="2311400"/>
              <a:ext cx="800100" cy="800100"/>
            </a:xfrm>
            <a:prstGeom prst="rect">
              <a:avLst/>
            </a:prstGeom>
            <a:solidFill>
              <a:srgbClr val="4046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6A8BFD0D-16DD-4CC9-A387-F92343358190}"/>
                </a:ext>
              </a:extLst>
            </p:cNvPr>
            <p:cNvSpPr txBox="1"/>
            <p:nvPr/>
          </p:nvSpPr>
          <p:spPr>
            <a:xfrm>
              <a:off x="5181600" y="2419062"/>
              <a:ext cx="8001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bg1"/>
                  </a:solidFill>
                  <a:latin typeface="仓耳明楷 W03" panose="00000500000000000000" pitchFamily="2" charset="-122"/>
                  <a:ea typeface="仓耳明楷 W03" panose="00000500000000000000" pitchFamily="2" charset="-122"/>
                </a:rPr>
                <a:t>02</a:t>
              </a:r>
              <a:endParaRPr lang="zh-CN" altLang="en-US" sz="3200" dirty="0">
                <a:solidFill>
                  <a:schemeClr val="bg1"/>
                </a:solidFill>
                <a:latin typeface="仓耳明楷 W03" panose="00000500000000000000" pitchFamily="2" charset="-122"/>
                <a:ea typeface="仓耳明楷 W03" panose="00000500000000000000" pitchFamily="2" charset="-122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8FCAF686-32F2-4D5C-A313-0D8BCE874475}"/>
              </a:ext>
            </a:extLst>
          </p:cNvPr>
          <p:cNvGrpSpPr/>
          <p:nvPr/>
        </p:nvGrpSpPr>
        <p:grpSpPr>
          <a:xfrm>
            <a:off x="5229228" y="3200117"/>
            <a:ext cx="800100" cy="800100"/>
            <a:chOff x="5181600" y="3746500"/>
            <a:chExt cx="800100" cy="800100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F4155C1-E3A5-4DF0-8C1A-85AD84495346}"/>
                </a:ext>
              </a:extLst>
            </p:cNvPr>
            <p:cNvSpPr/>
            <p:nvPr/>
          </p:nvSpPr>
          <p:spPr>
            <a:xfrm>
              <a:off x="5181600" y="3746500"/>
              <a:ext cx="800100" cy="800100"/>
            </a:xfrm>
            <a:prstGeom prst="rect">
              <a:avLst/>
            </a:prstGeom>
            <a:solidFill>
              <a:srgbClr val="4046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825B25BE-5E33-4681-97D1-4110FF0186C0}"/>
                </a:ext>
              </a:extLst>
            </p:cNvPr>
            <p:cNvSpPr txBox="1"/>
            <p:nvPr/>
          </p:nvSpPr>
          <p:spPr>
            <a:xfrm>
              <a:off x="5181600" y="3854162"/>
              <a:ext cx="8001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bg1"/>
                  </a:solidFill>
                  <a:latin typeface="仓耳明楷 W03" panose="00000500000000000000" pitchFamily="2" charset="-122"/>
                  <a:ea typeface="仓耳明楷 W03" panose="00000500000000000000" pitchFamily="2" charset="-122"/>
                </a:rPr>
                <a:t>03</a:t>
              </a:r>
              <a:endParaRPr lang="zh-CN" altLang="en-US" sz="3200" dirty="0">
                <a:solidFill>
                  <a:schemeClr val="bg1"/>
                </a:solidFill>
                <a:latin typeface="仓耳明楷 W03" panose="00000500000000000000" pitchFamily="2" charset="-122"/>
                <a:ea typeface="仓耳明楷 W03" panose="00000500000000000000" pitchFamily="2" charset="-122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CDDD456A-FF15-4D36-B1E2-0F5CE9CF1BA3}"/>
              </a:ext>
            </a:extLst>
          </p:cNvPr>
          <p:cNvGrpSpPr/>
          <p:nvPr/>
        </p:nvGrpSpPr>
        <p:grpSpPr>
          <a:xfrm>
            <a:off x="5229228" y="4493066"/>
            <a:ext cx="800100" cy="800100"/>
            <a:chOff x="5181600" y="5181600"/>
            <a:chExt cx="800100" cy="800100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9EAE8B76-3897-4978-80A8-E93806655177}"/>
                </a:ext>
              </a:extLst>
            </p:cNvPr>
            <p:cNvSpPr/>
            <p:nvPr/>
          </p:nvSpPr>
          <p:spPr>
            <a:xfrm>
              <a:off x="5181600" y="5181600"/>
              <a:ext cx="800100" cy="800100"/>
            </a:xfrm>
            <a:prstGeom prst="rect">
              <a:avLst/>
            </a:prstGeom>
            <a:solidFill>
              <a:srgbClr val="4046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66E37782-62AA-4A27-9A4B-231C78EE1987}"/>
                </a:ext>
              </a:extLst>
            </p:cNvPr>
            <p:cNvSpPr txBox="1"/>
            <p:nvPr/>
          </p:nvSpPr>
          <p:spPr>
            <a:xfrm>
              <a:off x="5181600" y="5289262"/>
              <a:ext cx="8001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bg1"/>
                  </a:solidFill>
                  <a:latin typeface="仓耳明楷 W03" panose="00000500000000000000" pitchFamily="2" charset="-122"/>
                  <a:ea typeface="仓耳明楷 W03" panose="00000500000000000000" pitchFamily="2" charset="-122"/>
                </a:rPr>
                <a:t>04</a:t>
              </a:r>
              <a:endParaRPr lang="zh-CN" altLang="en-US" sz="3200" dirty="0">
                <a:solidFill>
                  <a:schemeClr val="bg1"/>
                </a:solidFill>
                <a:latin typeface="仓耳明楷 W03" panose="00000500000000000000" pitchFamily="2" charset="-122"/>
                <a:ea typeface="仓耳明楷 W03" panose="00000500000000000000" pitchFamily="2" charset="-122"/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671574F6-BD23-414A-8A41-A51FF7728CF1}"/>
              </a:ext>
            </a:extLst>
          </p:cNvPr>
          <p:cNvSpPr txBox="1"/>
          <p:nvPr/>
        </p:nvSpPr>
        <p:spPr>
          <a:xfrm>
            <a:off x="6267452" y="693526"/>
            <a:ext cx="4124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 </a:t>
            </a:r>
            <a:r>
              <a:rPr lang="zh-CN" altLang="en-US" sz="2400" spc="400" dirty="0">
                <a:solidFill>
                  <a:schemeClr val="tx1">
                    <a:lumMod val="75000"/>
                    <a:lumOff val="25000"/>
                  </a:schemeClr>
                </a:solidFill>
                <a:latin typeface="腾祥铭宋简-W8" pitchFamily="2" charset="0"/>
                <a:ea typeface="腾祥铭宋简-W8" pitchFamily="2" charset="0"/>
              </a:rPr>
              <a:t>业务背景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9EC8BA0-D97B-4ECA-B78B-12B0B6ABD5B0}"/>
              </a:ext>
            </a:extLst>
          </p:cNvPr>
          <p:cNvSpPr txBox="1"/>
          <p:nvPr/>
        </p:nvSpPr>
        <p:spPr>
          <a:xfrm>
            <a:off x="6267452" y="1960958"/>
            <a:ext cx="4124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pc="400" dirty="0">
                <a:solidFill>
                  <a:schemeClr val="tx1">
                    <a:lumMod val="75000"/>
                    <a:lumOff val="25000"/>
                  </a:schemeClr>
                </a:solidFill>
                <a:latin typeface="腾祥铭宋简-W8" pitchFamily="2" charset="0"/>
                <a:ea typeface="腾祥铭宋简-W8" pitchFamily="2" charset="0"/>
              </a:rPr>
              <a:t>优化及性能对比分析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7505AF1-10F6-48FF-BF62-D92F3D93A2F3}"/>
              </a:ext>
            </a:extLst>
          </p:cNvPr>
          <p:cNvSpPr txBox="1"/>
          <p:nvPr/>
        </p:nvSpPr>
        <p:spPr>
          <a:xfrm>
            <a:off x="6267452" y="3339947"/>
            <a:ext cx="4124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pc="400" dirty="0">
                <a:solidFill>
                  <a:schemeClr val="tx1">
                    <a:lumMod val="75000"/>
                    <a:lumOff val="25000"/>
                  </a:schemeClr>
                </a:solidFill>
                <a:latin typeface="腾祥铭宋简-W8" pitchFamily="2" charset="0"/>
                <a:ea typeface="腾祥铭宋简-W8" pitchFamily="2" charset="0"/>
              </a:rPr>
              <a:t>查询缓存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24EBD551-2730-4D85-8C9E-2173C054B28A}"/>
              </a:ext>
            </a:extLst>
          </p:cNvPr>
          <p:cNvSpPr txBox="1"/>
          <p:nvPr/>
        </p:nvSpPr>
        <p:spPr>
          <a:xfrm>
            <a:off x="6267451" y="4637203"/>
            <a:ext cx="4124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pc="400" dirty="0">
                <a:solidFill>
                  <a:schemeClr val="tx1">
                    <a:lumMod val="75000"/>
                    <a:lumOff val="25000"/>
                  </a:schemeClr>
                </a:solidFill>
                <a:latin typeface="腾祥铭宋简-W8" pitchFamily="2" charset="0"/>
                <a:ea typeface="腾祥铭宋简-W8" pitchFamily="2" charset="0"/>
              </a:rPr>
              <a:t>存储引擎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D312483C-848D-416C-83CE-07E3DFCF04C4}"/>
              </a:ext>
            </a:extLst>
          </p:cNvPr>
          <p:cNvGrpSpPr/>
          <p:nvPr/>
        </p:nvGrpSpPr>
        <p:grpSpPr>
          <a:xfrm>
            <a:off x="5229228" y="5845147"/>
            <a:ext cx="800100" cy="800100"/>
            <a:chOff x="5181600" y="5181600"/>
            <a:chExt cx="800100" cy="800100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13E1048A-71FB-4270-A6F3-3F31D94BB010}"/>
                </a:ext>
              </a:extLst>
            </p:cNvPr>
            <p:cNvSpPr/>
            <p:nvPr/>
          </p:nvSpPr>
          <p:spPr>
            <a:xfrm>
              <a:off x="5181600" y="5181600"/>
              <a:ext cx="800100" cy="800100"/>
            </a:xfrm>
            <a:prstGeom prst="rect">
              <a:avLst/>
            </a:prstGeom>
            <a:solidFill>
              <a:srgbClr val="4046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62BFF4C0-F316-43C1-BA08-5E73701CB680}"/>
                </a:ext>
              </a:extLst>
            </p:cNvPr>
            <p:cNvSpPr txBox="1"/>
            <p:nvPr/>
          </p:nvSpPr>
          <p:spPr>
            <a:xfrm>
              <a:off x="5181600" y="5289262"/>
              <a:ext cx="8001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bg1"/>
                  </a:solidFill>
                  <a:latin typeface="仓耳明楷 W03" panose="00000500000000000000" pitchFamily="2" charset="-122"/>
                  <a:ea typeface="仓耳明楷 W03" panose="00000500000000000000" pitchFamily="2" charset="-122"/>
                </a:rPr>
                <a:t>05</a:t>
              </a:r>
              <a:endParaRPr lang="zh-CN" altLang="en-US" sz="3200" dirty="0">
                <a:solidFill>
                  <a:schemeClr val="bg1"/>
                </a:solidFill>
                <a:latin typeface="仓耳明楷 W03" panose="00000500000000000000" pitchFamily="2" charset="-122"/>
                <a:ea typeface="仓耳明楷 W03" panose="00000500000000000000" pitchFamily="2" charset="-122"/>
              </a:endParaRPr>
            </a:p>
          </p:txBody>
        </p: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65E3838A-BA4D-4CB6-9E25-CBE6BEC38F64}"/>
              </a:ext>
            </a:extLst>
          </p:cNvPr>
          <p:cNvSpPr txBox="1"/>
          <p:nvPr/>
        </p:nvSpPr>
        <p:spPr>
          <a:xfrm>
            <a:off x="6267451" y="5989284"/>
            <a:ext cx="4124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pc="400" dirty="0">
                <a:solidFill>
                  <a:schemeClr val="tx1">
                    <a:lumMod val="75000"/>
                    <a:lumOff val="25000"/>
                  </a:schemeClr>
                </a:solidFill>
                <a:latin typeface="腾祥铭宋简-W8" pitchFamily="2" charset="0"/>
                <a:ea typeface="腾祥铭宋简-W8" pitchFamily="2" charset="0"/>
              </a:rPr>
              <a:t>总结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14932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9" grpId="0"/>
      <p:bldP spid="23" grpId="0"/>
      <p:bldP spid="26" grpId="0"/>
      <p:bldP spid="29" grpId="0"/>
      <p:bldP spid="2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1AEDC38-4939-49BB-91A2-2485F55A8F2B}"/>
              </a:ext>
            </a:extLst>
          </p:cNvPr>
          <p:cNvSpPr/>
          <p:nvPr/>
        </p:nvSpPr>
        <p:spPr>
          <a:xfrm>
            <a:off x="0" y="1602581"/>
            <a:ext cx="12192000" cy="3386138"/>
          </a:xfrm>
          <a:prstGeom prst="rect">
            <a:avLst/>
          </a:prstGeom>
          <a:solidFill>
            <a:srgbClr val="40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0B0E9E55-3D01-430D-823F-6CD44EC71A85}"/>
              </a:ext>
            </a:extLst>
          </p:cNvPr>
          <p:cNvGrpSpPr/>
          <p:nvPr/>
        </p:nvGrpSpPr>
        <p:grpSpPr>
          <a:xfrm>
            <a:off x="747711" y="1350168"/>
            <a:ext cx="3890964" cy="3890964"/>
            <a:chOff x="5191124" y="819150"/>
            <a:chExt cx="1809750" cy="1809750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3D107AE7-6BA8-45F3-9009-E936F88F5AD8}"/>
                </a:ext>
              </a:extLst>
            </p:cNvPr>
            <p:cNvSpPr/>
            <p:nvPr/>
          </p:nvSpPr>
          <p:spPr>
            <a:xfrm>
              <a:off x="5191124" y="819150"/>
              <a:ext cx="1809750" cy="18097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EDC74A75-9A6F-4D75-9B4B-17A2E54293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40550" y="1263208"/>
              <a:ext cx="1110898" cy="921634"/>
            </a:xfrm>
            <a:prstGeom prst="rect">
              <a:avLst/>
            </a:prstGeom>
          </p:spPr>
        </p:pic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FFE4E2F4-381D-4B3E-8463-40354CBACAAE}"/>
              </a:ext>
            </a:extLst>
          </p:cNvPr>
          <p:cNvSpPr txBox="1"/>
          <p:nvPr/>
        </p:nvSpPr>
        <p:spPr>
          <a:xfrm>
            <a:off x="5299377" y="2232334"/>
            <a:ext cx="62213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spc="500" dirty="0">
                <a:solidFill>
                  <a:schemeClr val="bg1"/>
                </a:solidFill>
                <a:latin typeface="腾祥铭宋简-W8" pitchFamily="2" charset="0"/>
                <a:ea typeface="腾祥铭宋简-W8" pitchFamily="2" charset="0"/>
              </a:rPr>
              <a:t>欢迎老师批评指正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2AC0558-9DD0-4EB7-BAE5-D0AC8C064C9B}"/>
              </a:ext>
            </a:extLst>
          </p:cNvPr>
          <p:cNvSpPr txBox="1"/>
          <p:nvPr/>
        </p:nvSpPr>
        <p:spPr>
          <a:xfrm>
            <a:off x="9577536" y="3162762"/>
            <a:ext cx="1943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pc="400" dirty="0">
                <a:solidFill>
                  <a:schemeClr val="bg1"/>
                </a:solidFill>
                <a:latin typeface="仓耳明楷 W03" panose="00000500000000000000" pitchFamily="2" charset="-122"/>
                <a:ea typeface="仓耳明楷 W03" panose="00000500000000000000" pitchFamily="2" charset="-122"/>
              </a:rPr>
              <a:t>——</a:t>
            </a:r>
            <a:r>
              <a:rPr lang="zh-CN" altLang="en-US" sz="1400" spc="400" dirty="0">
                <a:solidFill>
                  <a:schemeClr val="bg1"/>
                </a:solidFill>
                <a:latin typeface="仓耳明楷 W03" panose="00000500000000000000" pitchFamily="2" charset="-122"/>
                <a:ea typeface="仓耳明楷 W03" panose="00000500000000000000" pitchFamily="2" charset="-122"/>
              </a:rPr>
              <a:t>数据库设计</a:t>
            </a: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1535879C-69BF-4BBB-AAF6-4B35098F74E1}"/>
              </a:ext>
            </a:extLst>
          </p:cNvPr>
          <p:cNvCxnSpPr>
            <a:cxnSpLocks/>
          </p:cNvCxnSpPr>
          <p:nvPr/>
        </p:nvCxnSpPr>
        <p:spPr>
          <a:xfrm>
            <a:off x="5491085" y="3577914"/>
            <a:ext cx="582070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618B27C9-B422-4EC3-993D-EB8D24F657AA}"/>
              </a:ext>
            </a:extLst>
          </p:cNvPr>
          <p:cNvGrpSpPr/>
          <p:nvPr/>
        </p:nvGrpSpPr>
        <p:grpSpPr>
          <a:xfrm>
            <a:off x="5452985" y="3993627"/>
            <a:ext cx="361348" cy="361348"/>
            <a:chOff x="5610827" y="4110596"/>
            <a:chExt cx="361348" cy="36134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4F147FDA-85C3-4B8D-BB45-5DB0B1F1F885}"/>
                </a:ext>
              </a:extLst>
            </p:cNvPr>
            <p:cNvSpPr/>
            <p:nvPr/>
          </p:nvSpPr>
          <p:spPr>
            <a:xfrm>
              <a:off x="5610827" y="4110596"/>
              <a:ext cx="361348" cy="3613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AEA8CAA7-A4C3-4709-A314-318B968180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07628" y="4192065"/>
              <a:ext cx="167747" cy="198410"/>
            </a:xfrm>
            <a:prstGeom prst="rect">
              <a:avLst/>
            </a:prstGeom>
          </p:spPr>
        </p:pic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F4D3AB7F-13C2-4598-90F5-DB5FC342BA2C}"/>
              </a:ext>
            </a:extLst>
          </p:cNvPr>
          <p:cNvSpPr txBox="1"/>
          <p:nvPr/>
        </p:nvSpPr>
        <p:spPr>
          <a:xfrm>
            <a:off x="5814332" y="3989635"/>
            <a:ext cx="5007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400" dirty="0">
                <a:solidFill>
                  <a:schemeClr val="bg1"/>
                </a:solidFill>
                <a:latin typeface="仓耳明楷 W03" panose="02010600030101010101" charset="-122"/>
                <a:ea typeface="仓耳明楷 W03" panose="02010600030101010101" charset="-122"/>
              </a:rPr>
              <a:t>小组：郭梦琪 张晗翀 刘勉之 刘书畅 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A5857302-3FA0-432C-BD61-D7BEBA93C622}"/>
              </a:ext>
            </a:extLst>
          </p:cNvPr>
          <p:cNvSpPr txBox="1"/>
          <p:nvPr/>
        </p:nvSpPr>
        <p:spPr>
          <a:xfrm>
            <a:off x="4088893" y="6330068"/>
            <a:ext cx="4014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dirty="0">
                <a:latin typeface="仓耳明楷 W03" panose="00000500000000000000" pitchFamily="2" charset="-122"/>
                <a:ea typeface="仓耳明楷 W03" panose="00000500000000000000" pitchFamily="2" charset="-122"/>
              </a:rPr>
              <a:t>上海交通大学 软件工程 数据库设计</a:t>
            </a: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A2312600-13DA-4DD3-A394-59145CC2F2F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617"/>
          <a:stretch/>
        </p:blipFill>
        <p:spPr>
          <a:xfrm rot="16200000">
            <a:off x="711549" y="6959727"/>
            <a:ext cx="1481648" cy="263404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30184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3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800"/>
                            </p:stCondLst>
                            <p:childTnLst>
                              <p:par>
                                <p:cTn id="3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3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80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  <p:bldP spid="9" grpId="0"/>
      <p:bldP spid="19" grpId="0"/>
      <p:bldP spid="27" grpId="0"/>
    </p:bldLst>
  </p:timing>
  <p:extLst>
    <p:ext uri="{E180D4A7-C9FB-4DFB-919C-405C955672EB}">
      <p14:showEvtLst xmlns:p14="http://schemas.microsoft.com/office/powerpoint/2010/main">
        <p14:playEvt time="909" objId="2"/>
      </p14:showEvtLst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3E9F6A5-7A8D-4CE0-964F-062AF8104DDA}"/>
              </a:ext>
            </a:extLst>
          </p:cNvPr>
          <p:cNvSpPr/>
          <p:nvPr/>
        </p:nvSpPr>
        <p:spPr>
          <a:xfrm>
            <a:off x="0" y="0"/>
            <a:ext cx="2495550" cy="6858000"/>
          </a:xfrm>
          <a:prstGeom prst="rect">
            <a:avLst/>
          </a:prstGeom>
          <a:solidFill>
            <a:srgbClr val="40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E019AD85-CD24-4C17-B0F4-B1161870ECEC}"/>
              </a:ext>
            </a:extLst>
          </p:cNvPr>
          <p:cNvGrpSpPr/>
          <p:nvPr/>
        </p:nvGrpSpPr>
        <p:grpSpPr>
          <a:xfrm>
            <a:off x="1247775" y="2181225"/>
            <a:ext cx="2495549" cy="2495549"/>
            <a:chOff x="1209675" y="2466975"/>
            <a:chExt cx="1924050" cy="1924050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6EED8990-9102-4F2E-8F0A-28AD603DFC9F}"/>
                </a:ext>
              </a:extLst>
            </p:cNvPr>
            <p:cNvSpPr/>
            <p:nvPr/>
          </p:nvSpPr>
          <p:spPr>
            <a:xfrm>
              <a:off x="1209675" y="2466975"/>
              <a:ext cx="1924050" cy="1924050"/>
            </a:xfrm>
            <a:prstGeom prst="rect">
              <a:avLst/>
            </a:prstGeom>
            <a:solidFill>
              <a:srgbClr val="404652"/>
            </a:solidFill>
            <a:ln w="412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06FC1141-64AC-4051-96BA-2C692D475C93}"/>
                </a:ext>
              </a:extLst>
            </p:cNvPr>
            <p:cNvSpPr txBox="1"/>
            <p:nvPr/>
          </p:nvSpPr>
          <p:spPr>
            <a:xfrm>
              <a:off x="1400175" y="2574744"/>
              <a:ext cx="1543050" cy="17085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3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包图粗黑体" panose="02000800000000000000" pitchFamily="2" charset="-122"/>
                  <a:ea typeface="包图粗黑体" panose="02000800000000000000" pitchFamily="2" charset="-122"/>
                </a:rPr>
                <a:t>01</a:t>
              </a:r>
              <a:endParaRPr lang="zh-CN" altLang="en-US" sz="13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包图粗黑体" panose="02000800000000000000" pitchFamily="2" charset="-122"/>
                <a:ea typeface="包图粗黑体" panose="02000800000000000000" pitchFamily="2" charset="-122"/>
              </a:endParaRPr>
            </a:p>
          </p:txBody>
        </p: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A96CBBEE-4A2B-4E66-83C7-736FCD2DFCF7}"/>
              </a:ext>
            </a:extLst>
          </p:cNvPr>
          <p:cNvSpPr/>
          <p:nvPr/>
        </p:nvSpPr>
        <p:spPr>
          <a:xfrm>
            <a:off x="4254714" y="2720429"/>
            <a:ext cx="647552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400" spc="400" dirty="0">
                <a:solidFill>
                  <a:schemeClr val="tx1">
                    <a:lumMod val="75000"/>
                    <a:lumOff val="25000"/>
                  </a:schemeClr>
                </a:solidFill>
                <a:latin typeface="腾祥铭宋简-W8" pitchFamily="2" charset="0"/>
                <a:ea typeface="腾祥铭宋简-W8" pitchFamily="2" charset="0"/>
              </a:rPr>
              <a:t>业务背景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98389CC0-28BA-4597-B1B4-C26C98CE50BE}"/>
              </a:ext>
            </a:extLst>
          </p:cNvPr>
          <p:cNvCxnSpPr>
            <a:cxnSpLocks/>
          </p:cNvCxnSpPr>
          <p:nvPr/>
        </p:nvCxnSpPr>
        <p:spPr>
          <a:xfrm>
            <a:off x="4297254" y="3752850"/>
            <a:ext cx="7056546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42411680-D295-44BC-BC3A-DFE7C6FE0BBA}"/>
              </a:ext>
            </a:extLst>
          </p:cNvPr>
          <p:cNvSpPr txBox="1"/>
          <p:nvPr/>
        </p:nvSpPr>
        <p:spPr>
          <a:xfrm>
            <a:off x="4297254" y="4015831"/>
            <a:ext cx="6685071" cy="293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体现项目需求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85122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41CEE76D-ED35-4B87-B52D-BCE6E8229DDA}"/>
              </a:ext>
            </a:extLst>
          </p:cNvPr>
          <p:cNvGrpSpPr/>
          <p:nvPr/>
        </p:nvGrpSpPr>
        <p:grpSpPr>
          <a:xfrm>
            <a:off x="269875" y="305619"/>
            <a:ext cx="1181100" cy="819150"/>
            <a:chOff x="219075" y="361950"/>
            <a:chExt cx="1181100" cy="819150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C432589C-B212-4833-B7B8-247156143AA8}"/>
                </a:ext>
              </a:extLst>
            </p:cNvPr>
            <p:cNvSpPr/>
            <p:nvPr/>
          </p:nvSpPr>
          <p:spPr>
            <a:xfrm>
              <a:off x="400050" y="361950"/>
              <a:ext cx="819150" cy="819150"/>
            </a:xfrm>
            <a:prstGeom prst="rect">
              <a:avLst/>
            </a:prstGeom>
            <a:solidFill>
              <a:srgbClr val="4046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7583D5A7-CC00-495E-AF62-E240B8489FCC}"/>
                </a:ext>
              </a:extLst>
            </p:cNvPr>
            <p:cNvSpPr txBox="1"/>
            <p:nvPr/>
          </p:nvSpPr>
          <p:spPr>
            <a:xfrm>
              <a:off x="219075" y="417582"/>
              <a:ext cx="11811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包图粗黑体" panose="02000800000000000000" pitchFamily="2" charset="-122"/>
                  <a:ea typeface="包图粗黑体" panose="02000800000000000000" pitchFamily="2" charset="-122"/>
                </a:rPr>
                <a:t>01</a:t>
              </a:r>
              <a:endParaRPr lang="zh-CN" alt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包图粗黑体" panose="02000800000000000000" pitchFamily="2" charset="-122"/>
                <a:ea typeface="包图粗黑体" panose="02000800000000000000" pitchFamily="2" charset="-122"/>
              </a:endParaRPr>
            </a:p>
          </p:txBody>
        </p:sp>
      </p:grpSp>
      <p:sp>
        <p:nvSpPr>
          <p:cNvPr id="48" name="文本框 47">
            <a:extLst>
              <a:ext uri="{FF2B5EF4-FFF2-40B4-BE49-F238E27FC236}">
                <a16:creationId xmlns:a16="http://schemas.microsoft.com/office/drawing/2014/main" id="{A01C040C-5ED8-492D-90CC-F6F59C9142C2}"/>
              </a:ext>
            </a:extLst>
          </p:cNvPr>
          <p:cNvSpPr txBox="1"/>
          <p:nvPr/>
        </p:nvSpPr>
        <p:spPr>
          <a:xfrm>
            <a:off x="1502099" y="416794"/>
            <a:ext cx="49307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spc="400" dirty="0">
                <a:solidFill>
                  <a:schemeClr val="tx1">
                    <a:lumMod val="75000"/>
                    <a:lumOff val="25000"/>
                  </a:schemeClr>
                </a:solidFill>
                <a:latin typeface="腾祥铭宋简-W8" pitchFamily="2" charset="0"/>
                <a:ea typeface="腾祥铭宋简-W8" pitchFamily="2" charset="0"/>
              </a:rPr>
              <a:t>业务背景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CEECC12F-2B63-46AC-B0CB-BE4BC7E44762}"/>
              </a:ext>
            </a:extLst>
          </p:cNvPr>
          <p:cNvSpPr/>
          <p:nvPr/>
        </p:nvSpPr>
        <p:spPr>
          <a:xfrm>
            <a:off x="1162974" y="2921493"/>
            <a:ext cx="1775535" cy="1020932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腾祥铭宋简-W8" pitchFamily="2" charset="0"/>
                <a:ea typeface="腾祥铭宋简-W8" pitchFamily="2" charset="0"/>
              </a:rPr>
              <a:t>经济发展</a:t>
            </a:r>
            <a:endParaRPr lang="en-US" altLang="zh-CN" dirty="0">
              <a:latin typeface="腾祥铭宋简-W8" pitchFamily="2" charset="0"/>
              <a:ea typeface="腾祥铭宋简-W8" pitchFamily="2" charset="0"/>
            </a:endParaRPr>
          </a:p>
          <a:p>
            <a:pPr algn="ctr"/>
            <a:r>
              <a:rPr lang="zh-CN" altLang="en-US" dirty="0">
                <a:latin typeface="腾祥铭宋简-W8" pitchFamily="2" charset="0"/>
                <a:ea typeface="腾祥铭宋简-W8" pitchFamily="2" charset="0"/>
              </a:rPr>
              <a:t>生活水平提高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2AFF04FB-25CE-4615-954A-B2BFC1779F22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938509" y="3431959"/>
            <a:ext cx="9676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CEE7160F-C8CF-4ABC-BF37-A9E8C7793808}"/>
              </a:ext>
            </a:extLst>
          </p:cNvPr>
          <p:cNvSpPr/>
          <p:nvPr/>
        </p:nvSpPr>
        <p:spPr>
          <a:xfrm>
            <a:off x="3906175" y="2921493"/>
            <a:ext cx="1775534" cy="1020932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腾祥铭宋简-W8" pitchFamily="2" charset="0"/>
                <a:ea typeface="腾祥铭宋简-W8" pitchFamily="2" charset="0"/>
              </a:rPr>
              <a:t>飞机出行增多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27E3D701-D307-4841-81D4-C02AE952075D}"/>
              </a:ext>
            </a:extLst>
          </p:cNvPr>
          <p:cNvCxnSpPr>
            <a:stCxn id="34" idx="3"/>
          </p:cNvCxnSpPr>
          <p:nvPr/>
        </p:nvCxnSpPr>
        <p:spPr>
          <a:xfrm>
            <a:off x="5681709" y="3431959"/>
            <a:ext cx="7989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43EFE409-8750-4134-8FBF-07EF796789A5}"/>
              </a:ext>
            </a:extLst>
          </p:cNvPr>
          <p:cNvSpPr/>
          <p:nvPr/>
        </p:nvSpPr>
        <p:spPr>
          <a:xfrm>
            <a:off x="6480698" y="2921493"/>
            <a:ext cx="1775534" cy="1020932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腾祥铭宋简-W8" pitchFamily="2" charset="0"/>
                <a:ea typeface="腾祥铭宋简-W8" pitchFamily="2" charset="0"/>
              </a:rPr>
              <a:t>系统数据量</a:t>
            </a:r>
            <a:endParaRPr lang="en-US" altLang="zh-CN" dirty="0">
              <a:latin typeface="腾祥铭宋简-W8" pitchFamily="2" charset="0"/>
              <a:ea typeface="腾祥铭宋简-W8" pitchFamily="2" charset="0"/>
            </a:endParaRPr>
          </a:p>
          <a:p>
            <a:pPr algn="ctr"/>
            <a:r>
              <a:rPr lang="zh-CN" altLang="en-US" dirty="0">
                <a:latin typeface="腾祥铭宋简-W8" pitchFamily="2" charset="0"/>
                <a:ea typeface="腾祥铭宋简-W8" pitchFamily="2" charset="0"/>
              </a:rPr>
              <a:t>剧增</a:t>
            </a: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60218F0B-3FF4-431E-8B24-8FB3035A3895}"/>
              </a:ext>
            </a:extLst>
          </p:cNvPr>
          <p:cNvCxnSpPr/>
          <p:nvPr/>
        </p:nvCxnSpPr>
        <p:spPr>
          <a:xfrm>
            <a:off x="8256232" y="3429000"/>
            <a:ext cx="7989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A654BDEF-445F-453B-87E4-388AE45D746C}"/>
              </a:ext>
            </a:extLst>
          </p:cNvPr>
          <p:cNvSpPr/>
          <p:nvPr/>
        </p:nvSpPr>
        <p:spPr>
          <a:xfrm>
            <a:off x="9143999" y="2918534"/>
            <a:ext cx="1775534" cy="1020932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腾祥铭宋简-W8" pitchFamily="2" charset="0"/>
                <a:ea typeface="腾祥铭宋简-W8" pitchFamily="2" charset="0"/>
              </a:rPr>
              <a:t>需要优化</a:t>
            </a:r>
            <a:endParaRPr lang="en-US" altLang="zh-CN" dirty="0">
              <a:latin typeface="腾祥铭宋简-W8" pitchFamily="2" charset="0"/>
              <a:ea typeface="腾祥铭宋简-W8" pitchFamily="2" charset="0"/>
            </a:endParaRPr>
          </a:p>
          <a:p>
            <a:pPr algn="ctr"/>
            <a:r>
              <a:rPr lang="zh-CN" altLang="en-US" dirty="0">
                <a:latin typeface="腾祥铭宋简-W8" pitchFamily="2" charset="0"/>
                <a:ea typeface="腾祥铭宋简-W8" pitchFamily="2" charset="0"/>
              </a:rPr>
              <a:t>提升性能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66337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3E9F6A5-7A8D-4CE0-964F-062AF8104DDA}"/>
              </a:ext>
            </a:extLst>
          </p:cNvPr>
          <p:cNvSpPr/>
          <p:nvPr/>
        </p:nvSpPr>
        <p:spPr>
          <a:xfrm>
            <a:off x="0" y="0"/>
            <a:ext cx="2495550" cy="6858000"/>
          </a:xfrm>
          <a:prstGeom prst="rect">
            <a:avLst/>
          </a:prstGeom>
          <a:solidFill>
            <a:srgbClr val="4046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E019AD85-CD24-4C17-B0F4-B1161870ECEC}"/>
              </a:ext>
            </a:extLst>
          </p:cNvPr>
          <p:cNvGrpSpPr/>
          <p:nvPr/>
        </p:nvGrpSpPr>
        <p:grpSpPr>
          <a:xfrm>
            <a:off x="1218462" y="2181226"/>
            <a:ext cx="2495549" cy="2495549"/>
            <a:chOff x="1187075" y="2466975"/>
            <a:chExt cx="1924050" cy="1924050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6EED8990-9102-4F2E-8F0A-28AD603DFC9F}"/>
                </a:ext>
              </a:extLst>
            </p:cNvPr>
            <p:cNvSpPr/>
            <p:nvPr/>
          </p:nvSpPr>
          <p:spPr>
            <a:xfrm>
              <a:off x="1187075" y="2466975"/>
              <a:ext cx="1924050" cy="1924050"/>
            </a:xfrm>
            <a:prstGeom prst="rect">
              <a:avLst/>
            </a:prstGeom>
            <a:solidFill>
              <a:srgbClr val="404652"/>
            </a:solidFill>
            <a:ln w="412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06FC1141-64AC-4051-96BA-2C692D475C93}"/>
                </a:ext>
              </a:extLst>
            </p:cNvPr>
            <p:cNvSpPr txBox="1"/>
            <p:nvPr/>
          </p:nvSpPr>
          <p:spPr>
            <a:xfrm>
              <a:off x="1187075" y="2574744"/>
              <a:ext cx="1924050" cy="17085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3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包图粗黑体" panose="02000800000000000000" pitchFamily="2" charset="-122"/>
                  <a:ea typeface="包图粗黑体" panose="02000800000000000000" pitchFamily="2" charset="-122"/>
                </a:rPr>
                <a:t>02</a:t>
              </a:r>
              <a:endParaRPr lang="zh-CN" altLang="en-US" sz="13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包图粗黑体" panose="02000800000000000000" pitchFamily="2" charset="-122"/>
                <a:ea typeface="包图粗黑体" panose="02000800000000000000" pitchFamily="2" charset="-122"/>
              </a:endParaRPr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1EF45123-1FCD-4D82-9C30-A05C6B5B0326}"/>
              </a:ext>
            </a:extLst>
          </p:cNvPr>
          <p:cNvSpPr/>
          <p:nvPr/>
        </p:nvSpPr>
        <p:spPr>
          <a:xfrm>
            <a:off x="4254714" y="2720429"/>
            <a:ext cx="647552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400" spc="400" dirty="0">
                <a:solidFill>
                  <a:schemeClr val="tx1">
                    <a:lumMod val="75000"/>
                    <a:lumOff val="25000"/>
                  </a:schemeClr>
                </a:solidFill>
                <a:latin typeface="腾祥铭宋简-W8" pitchFamily="2" charset="0"/>
                <a:ea typeface="腾祥铭宋简-W8" pitchFamily="2" charset="0"/>
              </a:rPr>
              <a:t>优化及性能对比分析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CE497134-B3EB-42A8-B978-0DD7E3047F61}"/>
              </a:ext>
            </a:extLst>
          </p:cNvPr>
          <p:cNvCxnSpPr>
            <a:cxnSpLocks/>
          </p:cNvCxnSpPr>
          <p:nvPr/>
        </p:nvCxnSpPr>
        <p:spPr>
          <a:xfrm>
            <a:off x="4297254" y="3752850"/>
            <a:ext cx="7056546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64DA5920-9C33-4FF8-97A8-E3B7C09ACBB1}"/>
              </a:ext>
            </a:extLst>
          </p:cNvPr>
          <p:cNvSpPr txBox="1"/>
          <p:nvPr/>
        </p:nvSpPr>
        <p:spPr>
          <a:xfrm>
            <a:off x="4297254" y="4015831"/>
            <a:ext cx="6685071" cy="1707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利用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explain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分析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sql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性能，利用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powerdesigner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等工具或自行编程生成足够的测试数据，利用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mysqlslap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等工具进行性能测试，并通过课上的学习的知识对项目中的业务查询进行优化，包括但不限于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sql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子查询优化、索引、分表等技术设计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76044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41CEE76D-ED35-4B87-B52D-BCE6E8229DDA}"/>
              </a:ext>
            </a:extLst>
          </p:cNvPr>
          <p:cNvGrpSpPr/>
          <p:nvPr/>
        </p:nvGrpSpPr>
        <p:grpSpPr>
          <a:xfrm>
            <a:off x="269875" y="305619"/>
            <a:ext cx="1181100" cy="819150"/>
            <a:chOff x="219075" y="361950"/>
            <a:chExt cx="1181100" cy="819150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C432589C-B212-4833-B7B8-247156143AA8}"/>
                </a:ext>
              </a:extLst>
            </p:cNvPr>
            <p:cNvSpPr/>
            <p:nvPr/>
          </p:nvSpPr>
          <p:spPr>
            <a:xfrm>
              <a:off x="400050" y="361950"/>
              <a:ext cx="819150" cy="819150"/>
            </a:xfrm>
            <a:prstGeom prst="rect">
              <a:avLst/>
            </a:prstGeom>
            <a:solidFill>
              <a:srgbClr val="4046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7583D5A7-CC00-495E-AF62-E240B8489FCC}"/>
                </a:ext>
              </a:extLst>
            </p:cNvPr>
            <p:cNvSpPr txBox="1"/>
            <p:nvPr/>
          </p:nvSpPr>
          <p:spPr>
            <a:xfrm>
              <a:off x="219075" y="417582"/>
              <a:ext cx="11811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包图粗黑体" panose="02000800000000000000" pitchFamily="2" charset="-122"/>
                  <a:ea typeface="包图粗黑体" panose="02000800000000000000" pitchFamily="2" charset="-122"/>
                </a:rPr>
                <a:t>02</a:t>
              </a:r>
              <a:endParaRPr lang="zh-CN" alt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包图粗黑体" panose="02000800000000000000" pitchFamily="2" charset="-122"/>
                <a:ea typeface="包图粗黑体" panose="02000800000000000000" pitchFamily="2" charset="-122"/>
              </a:endParaRPr>
            </a:p>
          </p:txBody>
        </p:sp>
      </p:grpSp>
      <p:sp>
        <p:nvSpPr>
          <p:cNvPr id="48" name="文本框 47">
            <a:extLst>
              <a:ext uri="{FF2B5EF4-FFF2-40B4-BE49-F238E27FC236}">
                <a16:creationId xmlns:a16="http://schemas.microsoft.com/office/drawing/2014/main" id="{A01C040C-5ED8-492D-90CC-F6F59C9142C2}"/>
              </a:ext>
            </a:extLst>
          </p:cNvPr>
          <p:cNvSpPr txBox="1"/>
          <p:nvPr/>
        </p:nvSpPr>
        <p:spPr>
          <a:xfrm>
            <a:off x="1502099" y="416794"/>
            <a:ext cx="49307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spc="400" dirty="0">
                <a:solidFill>
                  <a:schemeClr val="tx1">
                    <a:lumMod val="75000"/>
                    <a:lumOff val="25000"/>
                  </a:schemeClr>
                </a:solidFill>
                <a:latin typeface="腾祥铭宋简-W8" pitchFamily="2" charset="0"/>
                <a:ea typeface="腾祥铭宋简-W8" pitchFamily="2" charset="0"/>
              </a:rPr>
              <a:t>优化 </a:t>
            </a:r>
            <a:r>
              <a:rPr lang="en-US" altLang="zh-CN" sz="3200" spc="400" dirty="0">
                <a:solidFill>
                  <a:schemeClr val="tx1">
                    <a:lumMod val="75000"/>
                    <a:lumOff val="25000"/>
                  </a:schemeClr>
                </a:solidFill>
                <a:latin typeface="腾祥铭宋简-W8" pitchFamily="2" charset="0"/>
                <a:ea typeface="腾祥铭宋简-W8" pitchFamily="2" charset="0"/>
              </a:rPr>
              <a:t>– </a:t>
            </a:r>
            <a:r>
              <a:rPr lang="zh-CN" altLang="en-US" sz="3200" spc="400" dirty="0">
                <a:solidFill>
                  <a:schemeClr val="tx1">
                    <a:lumMod val="75000"/>
                    <a:lumOff val="25000"/>
                  </a:schemeClr>
                </a:solidFill>
                <a:latin typeface="腾祥铭宋简-W8" pitchFamily="2" charset="0"/>
                <a:ea typeface="腾祥铭宋简-W8" pitchFamily="2" charset="0"/>
              </a:rPr>
              <a:t>数据生成说明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2A444B2-7F0D-41BF-A001-4DE0EB5F509E}"/>
              </a:ext>
            </a:extLst>
          </p:cNvPr>
          <p:cNvSpPr txBox="1"/>
          <p:nvPr/>
        </p:nvSpPr>
        <p:spPr>
          <a:xfrm>
            <a:off x="1615736" y="2237172"/>
            <a:ext cx="9126245" cy="2196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腾祥铭宋简-W8" pitchFamily="2" charset="0"/>
                <a:ea typeface="腾祥铭宋简-W8" pitchFamily="2" charset="0"/>
              </a:rPr>
              <a:t>自行</a:t>
            </a:r>
            <a:r>
              <a:rPr lang="en-US" altLang="zh-CN" sz="2400" dirty="0">
                <a:latin typeface="腾祥铭宋简-W8" pitchFamily="2" charset="0"/>
                <a:ea typeface="腾祥铭宋简-W8" pitchFamily="2" charset="0"/>
              </a:rPr>
              <a:t>C++</a:t>
            </a:r>
            <a:r>
              <a:rPr lang="zh-CN" altLang="en-US" sz="2400" dirty="0">
                <a:latin typeface="腾祥铭宋简-W8" pitchFamily="2" charset="0"/>
                <a:ea typeface="腾祥铭宋简-W8" pitchFamily="2" charset="0"/>
              </a:rPr>
              <a:t>脚本生成数据</a:t>
            </a:r>
            <a:endParaRPr lang="en-US" altLang="zh-CN" sz="2400" dirty="0">
              <a:latin typeface="腾祥铭宋简-W8" pitchFamily="2" charset="0"/>
              <a:ea typeface="腾祥铭宋简-W8" pitchFamily="2" charset="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腾祥铭宋简-W8" pitchFamily="2" charset="0"/>
                <a:ea typeface="腾祥铭宋简-W8" pitchFamily="2" charset="0"/>
              </a:rPr>
              <a:t>针对函数生成特定数据 </a:t>
            </a:r>
            <a:r>
              <a:rPr lang="en-US" altLang="zh-CN" sz="2400" dirty="0">
                <a:latin typeface="腾祥铭宋简-W8" pitchFamily="2" charset="0"/>
                <a:ea typeface="腾祥铭宋简-W8" pitchFamily="2" charset="0"/>
              </a:rPr>
              <a:t>– </a:t>
            </a:r>
            <a:r>
              <a:rPr lang="zh-CN" altLang="en-US" sz="2400" dirty="0">
                <a:latin typeface="腾祥铭宋简-W8" pitchFamily="2" charset="0"/>
                <a:ea typeface="腾祥铭宋简-W8" pitchFamily="2" charset="0"/>
              </a:rPr>
              <a:t>用户</a:t>
            </a:r>
            <a:r>
              <a:rPr lang="en-US" altLang="zh-CN" sz="2400" dirty="0">
                <a:latin typeface="腾祥铭宋简-W8" pitchFamily="2" charset="0"/>
                <a:ea typeface="腾祥铭宋简-W8" pitchFamily="2" charset="0"/>
              </a:rPr>
              <a:t>1</a:t>
            </a:r>
            <a:r>
              <a:rPr lang="zh-CN" altLang="en-US" sz="2400" dirty="0">
                <a:latin typeface="腾祥铭宋简-W8" pitchFamily="2" charset="0"/>
                <a:ea typeface="腾祥铭宋简-W8" pitchFamily="2" charset="0"/>
              </a:rPr>
              <a:t>的飞行数据非常多，增加难度</a:t>
            </a:r>
            <a:endParaRPr lang="en-US" altLang="zh-CN" sz="2400" dirty="0">
              <a:latin typeface="腾祥铭宋简-W8" pitchFamily="2" charset="0"/>
              <a:ea typeface="腾祥铭宋简-W8" pitchFamily="2" charset="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腾祥铭宋简-W8" pitchFamily="2" charset="0"/>
                <a:ea typeface="腾祥铭宋简-W8" pitchFamily="2" charset="0"/>
              </a:rPr>
              <a:t>生成大数据组和小数据组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45095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41CEE76D-ED35-4B87-B52D-BCE6E8229DDA}"/>
              </a:ext>
            </a:extLst>
          </p:cNvPr>
          <p:cNvGrpSpPr/>
          <p:nvPr/>
        </p:nvGrpSpPr>
        <p:grpSpPr>
          <a:xfrm>
            <a:off x="269875" y="305619"/>
            <a:ext cx="1181100" cy="819150"/>
            <a:chOff x="219075" y="361950"/>
            <a:chExt cx="1181100" cy="819150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C432589C-B212-4833-B7B8-247156143AA8}"/>
                </a:ext>
              </a:extLst>
            </p:cNvPr>
            <p:cNvSpPr/>
            <p:nvPr/>
          </p:nvSpPr>
          <p:spPr>
            <a:xfrm>
              <a:off x="400050" y="361950"/>
              <a:ext cx="819150" cy="819150"/>
            </a:xfrm>
            <a:prstGeom prst="rect">
              <a:avLst/>
            </a:prstGeom>
            <a:solidFill>
              <a:srgbClr val="4046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7583D5A7-CC00-495E-AF62-E240B8489FCC}"/>
                </a:ext>
              </a:extLst>
            </p:cNvPr>
            <p:cNvSpPr txBox="1"/>
            <p:nvPr/>
          </p:nvSpPr>
          <p:spPr>
            <a:xfrm>
              <a:off x="219075" y="417582"/>
              <a:ext cx="11811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包图粗黑体" panose="02000800000000000000" pitchFamily="2" charset="-122"/>
                  <a:ea typeface="包图粗黑体" panose="02000800000000000000" pitchFamily="2" charset="-122"/>
                </a:rPr>
                <a:t>02</a:t>
              </a:r>
              <a:endParaRPr lang="zh-CN" alt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包图粗黑体" panose="02000800000000000000" pitchFamily="2" charset="-122"/>
                <a:ea typeface="包图粗黑体" panose="02000800000000000000" pitchFamily="2" charset="-122"/>
              </a:endParaRPr>
            </a:p>
          </p:txBody>
        </p:sp>
      </p:grpSp>
      <p:sp>
        <p:nvSpPr>
          <p:cNvPr id="48" name="文本框 47">
            <a:extLst>
              <a:ext uri="{FF2B5EF4-FFF2-40B4-BE49-F238E27FC236}">
                <a16:creationId xmlns:a16="http://schemas.microsoft.com/office/drawing/2014/main" id="{A01C040C-5ED8-492D-90CC-F6F59C9142C2}"/>
              </a:ext>
            </a:extLst>
          </p:cNvPr>
          <p:cNvSpPr txBox="1"/>
          <p:nvPr/>
        </p:nvSpPr>
        <p:spPr>
          <a:xfrm>
            <a:off x="1502099" y="416794"/>
            <a:ext cx="49307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spc="400" dirty="0">
                <a:solidFill>
                  <a:schemeClr val="tx1">
                    <a:lumMod val="75000"/>
                    <a:lumOff val="25000"/>
                  </a:schemeClr>
                </a:solidFill>
                <a:latin typeface="腾祥铭宋简-W8" pitchFamily="2" charset="0"/>
                <a:ea typeface="腾祥铭宋简-W8" pitchFamily="2" charset="0"/>
              </a:rPr>
              <a:t>优化 </a:t>
            </a:r>
            <a:r>
              <a:rPr lang="en-US" altLang="zh-CN" sz="3200" spc="400" dirty="0">
                <a:solidFill>
                  <a:schemeClr val="tx1">
                    <a:lumMod val="75000"/>
                    <a:lumOff val="25000"/>
                  </a:schemeClr>
                </a:solidFill>
                <a:latin typeface="腾祥铭宋简-W8" pitchFamily="2" charset="0"/>
                <a:ea typeface="腾祥铭宋简-W8" pitchFamily="2" charset="0"/>
              </a:rPr>
              <a:t>– </a:t>
            </a:r>
            <a:r>
              <a:rPr lang="zh-CN" altLang="en-US" sz="3200" spc="400" dirty="0">
                <a:solidFill>
                  <a:schemeClr val="tx1">
                    <a:lumMod val="75000"/>
                    <a:lumOff val="25000"/>
                  </a:schemeClr>
                </a:solidFill>
                <a:latin typeface="腾祥铭宋简-W8" pitchFamily="2" charset="0"/>
                <a:ea typeface="腾祥铭宋简-W8" pitchFamily="2" charset="0"/>
              </a:rPr>
              <a:t>优化方向</a:t>
            </a:r>
          </a:p>
        </p:txBody>
      </p:sp>
      <p:graphicFrame>
        <p:nvGraphicFramePr>
          <p:cNvPr id="10" name="图示 9">
            <a:extLst>
              <a:ext uri="{FF2B5EF4-FFF2-40B4-BE49-F238E27FC236}">
                <a16:creationId xmlns:a16="http://schemas.microsoft.com/office/drawing/2014/main" id="{FC97168A-BED9-423E-99E1-40DEC0286A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87789508"/>
              </p:ext>
            </p:extLst>
          </p:nvPr>
        </p:nvGraphicFramePr>
        <p:xfrm>
          <a:off x="1679661" y="1217049"/>
          <a:ext cx="9192471" cy="53164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586634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591F2CE9-22F4-464B-8022-17A2B42BEE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119" y="4195280"/>
            <a:ext cx="6614733" cy="784928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04DA0E2E-3D0E-44C4-9BD1-70574264CA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211" y="1680494"/>
            <a:ext cx="5936494" cy="647756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41CEE76D-ED35-4B87-B52D-BCE6E8229DDA}"/>
              </a:ext>
            </a:extLst>
          </p:cNvPr>
          <p:cNvGrpSpPr/>
          <p:nvPr/>
        </p:nvGrpSpPr>
        <p:grpSpPr>
          <a:xfrm>
            <a:off x="269875" y="305619"/>
            <a:ext cx="1181100" cy="819150"/>
            <a:chOff x="219075" y="361950"/>
            <a:chExt cx="1181100" cy="819150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C432589C-B212-4833-B7B8-247156143AA8}"/>
                </a:ext>
              </a:extLst>
            </p:cNvPr>
            <p:cNvSpPr/>
            <p:nvPr/>
          </p:nvSpPr>
          <p:spPr>
            <a:xfrm>
              <a:off x="400050" y="361950"/>
              <a:ext cx="819150" cy="819150"/>
            </a:xfrm>
            <a:prstGeom prst="rect">
              <a:avLst/>
            </a:prstGeom>
            <a:solidFill>
              <a:srgbClr val="4046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7583D5A7-CC00-495E-AF62-E240B8489FCC}"/>
                </a:ext>
              </a:extLst>
            </p:cNvPr>
            <p:cNvSpPr txBox="1"/>
            <p:nvPr/>
          </p:nvSpPr>
          <p:spPr>
            <a:xfrm>
              <a:off x="219075" y="417582"/>
              <a:ext cx="11811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包图粗黑体" panose="02000800000000000000" pitchFamily="2" charset="-122"/>
                  <a:ea typeface="包图粗黑体" panose="02000800000000000000" pitchFamily="2" charset="-122"/>
                </a:rPr>
                <a:t>02</a:t>
              </a:r>
              <a:endParaRPr lang="zh-CN" alt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包图粗黑体" panose="02000800000000000000" pitchFamily="2" charset="-122"/>
                <a:ea typeface="包图粗黑体" panose="02000800000000000000" pitchFamily="2" charset="-122"/>
              </a:endParaRPr>
            </a:p>
          </p:txBody>
        </p:sp>
      </p:grpSp>
      <p:sp>
        <p:nvSpPr>
          <p:cNvPr id="48" name="文本框 47">
            <a:extLst>
              <a:ext uri="{FF2B5EF4-FFF2-40B4-BE49-F238E27FC236}">
                <a16:creationId xmlns:a16="http://schemas.microsoft.com/office/drawing/2014/main" id="{A01C040C-5ED8-492D-90CC-F6F59C9142C2}"/>
              </a:ext>
            </a:extLst>
          </p:cNvPr>
          <p:cNvSpPr txBox="1"/>
          <p:nvPr/>
        </p:nvSpPr>
        <p:spPr>
          <a:xfrm>
            <a:off x="1502099" y="416794"/>
            <a:ext cx="49307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spc="400" dirty="0">
                <a:solidFill>
                  <a:schemeClr val="tx1">
                    <a:lumMod val="75000"/>
                    <a:lumOff val="25000"/>
                  </a:schemeClr>
                </a:solidFill>
                <a:latin typeface="腾祥铭宋简-W8" pitchFamily="2" charset="0"/>
                <a:ea typeface="腾祥铭宋简-W8" pitchFamily="2" charset="0"/>
              </a:rPr>
              <a:t>优化</a:t>
            </a:r>
            <a:r>
              <a:rPr lang="en-US" altLang="zh-CN" sz="3200" spc="400" dirty="0">
                <a:solidFill>
                  <a:schemeClr val="tx1">
                    <a:lumMod val="75000"/>
                    <a:lumOff val="25000"/>
                  </a:schemeClr>
                </a:solidFill>
                <a:latin typeface="腾祥铭宋简-W8" pitchFamily="2" charset="0"/>
                <a:ea typeface="腾祥铭宋简-W8" pitchFamily="2" charset="0"/>
              </a:rPr>
              <a:t>–</a:t>
            </a:r>
            <a:r>
              <a:rPr lang="en-US" altLang="zh-CN" sz="3200" spc="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  <a:ea typeface="腾祥铭宋简-W8" pitchFamily="2" charset="0"/>
              </a:rPr>
              <a:t>queryOrder</a:t>
            </a:r>
            <a:endParaRPr lang="en-US" altLang="zh-CN" sz="3200" spc="400" dirty="0">
              <a:solidFill>
                <a:schemeClr val="tx1">
                  <a:lumMod val="75000"/>
                  <a:lumOff val="25000"/>
                </a:schemeClr>
              </a:solidFill>
              <a:latin typeface="Impact" panose="020B0806030902050204" pitchFamily="34" charset="0"/>
              <a:ea typeface="腾祥铭宋简-W8" pitchFamily="2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755F32C-D7F6-4E0F-9927-6E5582AFD90D}"/>
              </a:ext>
            </a:extLst>
          </p:cNvPr>
          <p:cNvSpPr/>
          <p:nvPr/>
        </p:nvSpPr>
        <p:spPr>
          <a:xfrm>
            <a:off x="1664371" y="1886926"/>
            <a:ext cx="1170269" cy="2348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75325A9-D397-45E2-8519-F01CC74FE0AC}"/>
              </a:ext>
            </a:extLst>
          </p:cNvPr>
          <p:cNvSpPr/>
          <p:nvPr/>
        </p:nvSpPr>
        <p:spPr>
          <a:xfrm>
            <a:off x="1859280" y="4522292"/>
            <a:ext cx="384810" cy="2348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98E4B65-1C78-40F5-A3CD-AB86F9308697}"/>
              </a:ext>
            </a:extLst>
          </p:cNvPr>
          <p:cNvSpPr txBox="1"/>
          <p:nvPr/>
        </p:nvSpPr>
        <p:spPr>
          <a:xfrm>
            <a:off x="4566691" y="2259577"/>
            <a:ext cx="302238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accent2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优化后是</a:t>
            </a: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order</a:t>
            </a:r>
            <a:r>
              <a:rPr lang="zh-CN" altLang="en-US" sz="1400" b="1" dirty="0">
                <a:solidFill>
                  <a:schemeClr val="accent2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这个数据量较小的表作为驱动表，</a:t>
            </a:r>
            <a:r>
              <a:rPr lang="en-US" altLang="zh-CN" sz="1400" b="1" dirty="0" err="1">
                <a:solidFill>
                  <a:schemeClr val="accent2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boardingpass</a:t>
            </a:r>
            <a:r>
              <a:rPr lang="zh-CN" altLang="en-US" sz="1400" b="1" dirty="0">
                <a:solidFill>
                  <a:schemeClr val="accent2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这个数据量很大的表作为被驱动表，检索的行数较少时间较少；优化前是在数据量大的表里进行检索，检索的行数很多，时间较慢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E5432BE-B488-44CC-8039-367BC0EA6982}"/>
              </a:ext>
            </a:extLst>
          </p:cNvPr>
          <p:cNvSpPr/>
          <p:nvPr/>
        </p:nvSpPr>
        <p:spPr>
          <a:xfrm>
            <a:off x="5244854" y="4676231"/>
            <a:ext cx="882015" cy="2348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A6F16F16-2CF2-4BE5-95BE-6C1BC07E12B3}"/>
              </a:ext>
            </a:extLst>
          </p:cNvPr>
          <p:cNvCxnSpPr>
            <a:cxnSpLocks/>
          </p:cNvCxnSpPr>
          <p:nvPr/>
        </p:nvCxnSpPr>
        <p:spPr>
          <a:xfrm>
            <a:off x="5703617" y="4936702"/>
            <a:ext cx="0" cy="6917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81ADE8F0-0AB8-4D68-B554-AC1AD6C1438B}"/>
              </a:ext>
            </a:extLst>
          </p:cNvPr>
          <p:cNvSpPr txBox="1"/>
          <p:nvPr/>
        </p:nvSpPr>
        <p:spPr>
          <a:xfrm>
            <a:off x="4941439" y="5577024"/>
            <a:ext cx="2062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accent2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为</a:t>
            </a:r>
            <a:r>
              <a:rPr lang="en-US" altLang="zh-CN" sz="1400" b="1" dirty="0" err="1">
                <a:solidFill>
                  <a:schemeClr val="accent2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customerId</a:t>
            </a:r>
            <a:r>
              <a:rPr lang="zh-CN" altLang="en-US" sz="1400" b="1" dirty="0">
                <a:solidFill>
                  <a:schemeClr val="accent2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建立索引</a:t>
            </a:r>
          </a:p>
        </p:txBody>
      </p:sp>
      <p:sp>
        <p:nvSpPr>
          <p:cNvPr id="29" name="Rectangle 5">
            <a:extLst>
              <a:ext uri="{FF2B5EF4-FFF2-40B4-BE49-F238E27FC236}">
                <a16:creationId xmlns:a16="http://schemas.microsoft.com/office/drawing/2014/main" id="{056A1F9C-E1A3-425E-B490-4DB45DAE20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8757" y="1088037"/>
            <a:ext cx="4003040" cy="492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杨任东竹石体-Extralight" panose="02000000000000000000" pitchFamily="2" charset="-122"/>
                <a:ea typeface="杨任东竹石体-Extralight" panose="02000000000000000000" pitchFamily="2" charset="-122"/>
              </a:rPr>
              <a:t>增加索引：</a:t>
            </a:r>
            <a:endParaRPr kumimoji="0" lang="zh-CN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杨任东竹石体-Extralight" panose="02000000000000000000" pitchFamily="2" charset="-122"/>
              <a:ea typeface="杨任东竹石体-Extralight" panose="02000000000000000000" pitchFamily="2" charset="-122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杨任东竹石体-Extralight" panose="02000000000000000000" pitchFamily="2" charset="-122"/>
                <a:ea typeface="杨任东竹石体-Extralight" panose="02000000000000000000" pitchFamily="2" charset="-122"/>
              </a:rPr>
              <a:t>	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杨任东竹石体-Extralight" panose="02000000000000000000" pitchFamily="2" charset="-122"/>
                <a:ea typeface="杨任东竹石体-Extralight" panose="02000000000000000000" pitchFamily="2" charset="-122"/>
              </a:rPr>
              <a:t>boardingpass：flightId CustomerId</a:t>
            </a:r>
            <a:endParaRPr kumimoji="0" lang="en-US" altLang="zh-CN" sz="1600" b="1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杨任东竹石体-Extralight" panose="02000000000000000000" pitchFamily="2" charset="-122"/>
              <a:ea typeface="杨任东竹石体-Extralight" panose="02000000000000000000" pitchFamily="2" charset="-122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杨任东竹石体-Extralight" panose="02000000000000000000" pitchFamily="2" charset="-122"/>
                <a:ea typeface="杨任东竹石体-Extralight" panose="02000000000000000000" pitchFamily="2" charset="-122"/>
              </a:rPr>
              <a:t>​ </a:t>
            </a:r>
            <a:r>
              <a:rPr kumimoji="0" lang="en-US" altLang="zh-CN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杨任东竹石体-Extralight" panose="02000000000000000000" pitchFamily="2" charset="-122"/>
                <a:ea typeface="杨任东竹石体-Extralight" panose="02000000000000000000" pitchFamily="2" charset="-122"/>
              </a:rPr>
              <a:t>	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杨任东竹石体-Extralight" panose="02000000000000000000" pitchFamily="2" charset="-122"/>
                <a:ea typeface="杨任东竹石体-Extralight" panose="02000000000000000000" pitchFamily="2" charset="-122"/>
              </a:rPr>
              <a:t>order：CustomerId ​ </a:t>
            </a:r>
            <a:endParaRPr kumimoji="0" lang="en-US" altLang="zh-CN" sz="1600" b="1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杨任东竹石体-Extralight" panose="02000000000000000000" pitchFamily="2" charset="-122"/>
              <a:ea typeface="杨任东竹石体-Extralight" panose="02000000000000000000" pitchFamily="2" charset="-122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dirty="0">
                <a:solidFill>
                  <a:srgbClr val="333333"/>
                </a:solidFill>
                <a:latin typeface="杨任东竹石体-Extralight" panose="02000000000000000000" pitchFamily="2" charset="-122"/>
                <a:ea typeface="杨任东竹石体-Extralight" panose="02000000000000000000" pitchFamily="2" charset="-122"/>
              </a:rPr>
              <a:t>	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杨任东竹石体-Extralight" panose="02000000000000000000" pitchFamily="2" charset="-122"/>
                <a:ea typeface="杨任东竹石体-Extralight" panose="02000000000000000000" pitchFamily="2" charset="-122"/>
              </a:rPr>
              <a:t>route：departureTime </a:t>
            </a:r>
            <a:endParaRPr kumimoji="0" lang="en-US" altLang="zh-CN" sz="1600" b="1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杨任东竹石体-Extralight" panose="02000000000000000000" pitchFamily="2" charset="-122"/>
              <a:ea typeface="杨任东竹石体-Extralight" panose="02000000000000000000" pitchFamily="2" charset="-122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dirty="0">
                <a:solidFill>
                  <a:srgbClr val="333333"/>
                </a:solidFill>
                <a:latin typeface="杨任东竹石体-Extralight" panose="02000000000000000000" pitchFamily="2" charset="-122"/>
                <a:ea typeface="杨任东竹石体-Extralight" panose="02000000000000000000" pitchFamily="2" charset="-122"/>
              </a:rPr>
              <a:t>	            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杨任东竹石体-Extralight" panose="02000000000000000000" pitchFamily="2" charset="-122"/>
                <a:ea typeface="杨任东竹石体-Extralight" panose="02000000000000000000" pitchFamily="2" charset="-122"/>
              </a:rPr>
              <a:t>departureAirport arrivalAirport</a:t>
            </a:r>
            <a:endParaRPr kumimoji="0" lang="en-US" altLang="zh-CN" sz="1600" b="1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杨任东竹石体-Extralight" panose="02000000000000000000" pitchFamily="2" charset="-122"/>
              <a:ea typeface="杨任东竹石体-Extralight" panose="02000000000000000000" pitchFamily="2" charset="-122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zh-CN" sz="1600" b="1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杨任东竹石体-Extralight" panose="02000000000000000000" pitchFamily="2" charset="-122"/>
              <a:ea typeface="杨任东竹石体-Extralight" panose="02000000000000000000" pitchFamily="2" charset="-122"/>
            </a:endParaRPr>
          </a:p>
          <a:p>
            <a:pPr marL="228600" indent="-228600">
              <a:buAutoNum type="arabicPeriod" startAt="2"/>
            </a:pPr>
            <a:r>
              <a:rPr lang="zh-CN" altLang="zh-CN" sz="1600" b="1" dirty="0">
                <a:solidFill>
                  <a:srgbClr val="333333"/>
                </a:solidFill>
                <a:latin typeface="杨任东竹石体-Extralight" panose="02000000000000000000" pitchFamily="2" charset="-122"/>
                <a:ea typeface="杨任东竹石体-Extralight" panose="02000000000000000000" pitchFamily="2" charset="-122"/>
              </a:rPr>
              <a:t>将fight表的status改为enum类型 </a:t>
            </a:r>
            <a:endParaRPr lang="en-US" altLang="zh-CN" sz="1600" b="1" dirty="0">
              <a:solidFill>
                <a:srgbClr val="333333"/>
              </a:solidFill>
              <a:latin typeface="杨任东竹石体-Extralight" panose="02000000000000000000" pitchFamily="2" charset="-122"/>
              <a:ea typeface="杨任东竹石体-Extralight" panose="02000000000000000000" pitchFamily="2" charset="-122"/>
            </a:endParaRPr>
          </a:p>
          <a:p>
            <a:r>
              <a:rPr lang="en-US" altLang="zh-CN" sz="1600" b="1" dirty="0">
                <a:solidFill>
                  <a:srgbClr val="333333"/>
                </a:solidFill>
                <a:latin typeface="杨任东竹石体-Extralight" panose="02000000000000000000" pitchFamily="2" charset="-122"/>
                <a:ea typeface="杨任东竹石体-Extralight" panose="02000000000000000000" pitchFamily="2" charset="-122"/>
              </a:rPr>
              <a:t>      </a:t>
            </a:r>
            <a:r>
              <a:rPr lang="zh-CN" altLang="zh-CN" sz="1600" b="1" dirty="0">
                <a:solidFill>
                  <a:srgbClr val="333333"/>
                </a:solidFill>
                <a:latin typeface="杨任东竹石体-Extralight" panose="02000000000000000000" pitchFamily="2" charset="-122"/>
                <a:ea typeface="杨任东竹石体-Extralight" panose="02000000000000000000" pitchFamily="2" charset="-122"/>
              </a:rPr>
              <a:t>因为固定内容范围</a:t>
            </a:r>
            <a:r>
              <a:rPr lang="en-US" altLang="zh-CN" sz="1600" b="1" dirty="0">
                <a:solidFill>
                  <a:srgbClr val="333333"/>
                </a:solidFill>
                <a:latin typeface="杨任东竹石体-Extralight" panose="02000000000000000000" pitchFamily="2" charset="-122"/>
                <a:ea typeface="杨任东竹石体-Extralight" panose="02000000000000000000" pitchFamily="2" charset="-122"/>
              </a:rPr>
              <a:t>  </a:t>
            </a:r>
            <a:r>
              <a:rPr lang="zh-CN" altLang="zh-CN" sz="1600" b="1" dirty="0">
                <a:solidFill>
                  <a:srgbClr val="333333"/>
                </a:solidFill>
                <a:latin typeface="杨任东竹石体-Extralight" panose="02000000000000000000" pitchFamily="2" charset="-122"/>
                <a:ea typeface="杨任东竹石体-Extralight" panose="02000000000000000000" pitchFamily="2" charset="-122"/>
              </a:rPr>
              <a:t>的查询会比varchar快</a:t>
            </a:r>
            <a:endParaRPr lang="en-US" altLang="zh-CN" sz="1600" b="1" dirty="0">
              <a:solidFill>
                <a:srgbClr val="333333"/>
              </a:solidFill>
              <a:latin typeface="杨任东竹石体-Extralight" panose="02000000000000000000" pitchFamily="2" charset="-122"/>
              <a:ea typeface="杨任东竹石体-Extralight" panose="02000000000000000000" pitchFamily="2" charset="-122"/>
            </a:endParaRPr>
          </a:p>
          <a:p>
            <a:r>
              <a:rPr lang="zh-CN" altLang="zh-CN" sz="1600" b="1" dirty="0">
                <a:solidFill>
                  <a:srgbClr val="333333"/>
                </a:solidFill>
                <a:latin typeface="杨任东竹石体-Extralight" panose="02000000000000000000" pitchFamily="2" charset="-122"/>
                <a:ea typeface="杨任东竹石体-Extralight" panose="02000000000000000000" pitchFamily="2" charset="-122"/>
              </a:rPr>
              <a:t> </a:t>
            </a:r>
          </a:p>
          <a:p>
            <a:pPr marL="342900" indent="-342900">
              <a:buAutoNum type="arabicPeriod" startAt="3"/>
            </a:pPr>
            <a:r>
              <a:rPr lang="zh-CN" altLang="en-US" sz="1600" b="1" dirty="0">
                <a:solidFill>
                  <a:srgbClr val="333333"/>
                </a:solidFill>
                <a:latin typeface="杨任东竹石体-Extralight" panose="02000000000000000000" pitchFamily="2" charset="-122"/>
                <a:ea typeface="杨任东竹石体-Extralight" panose="02000000000000000000" pitchFamily="2" charset="-122"/>
              </a:rPr>
              <a:t>优化后是</a:t>
            </a:r>
            <a:r>
              <a:rPr lang="en-US" altLang="zh-CN" sz="1600" b="1" dirty="0">
                <a:solidFill>
                  <a:srgbClr val="333333"/>
                </a:solidFill>
                <a:latin typeface="杨任东竹石体-Extralight" panose="02000000000000000000" pitchFamily="2" charset="-122"/>
                <a:ea typeface="杨任东竹石体-Extralight" panose="02000000000000000000" pitchFamily="2" charset="-122"/>
              </a:rPr>
              <a:t>order</a:t>
            </a:r>
            <a:r>
              <a:rPr lang="zh-CN" altLang="en-US" sz="1600" b="1" dirty="0">
                <a:solidFill>
                  <a:srgbClr val="333333"/>
                </a:solidFill>
                <a:latin typeface="杨任东竹石体-Extralight" panose="02000000000000000000" pitchFamily="2" charset="-122"/>
                <a:ea typeface="杨任东竹石体-Extralight" panose="02000000000000000000" pitchFamily="2" charset="-122"/>
              </a:rPr>
              <a:t>这个数据量较小的表作为驱动表，</a:t>
            </a:r>
            <a:r>
              <a:rPr lang="en-US" altLang="zh-CN" sz="1600" b="1" dirty="0" err="1">
                <a:solidFill>
                  <a:srgbClr val="333333"/>
                </a:solidFill>
                <a:latin typeface="杨任东竹石体-Extralight" panose="02000000000000000000" pitchFamily="2" charset="-122"/>
                <a:ea typeface="杨任东竹石体-Extralight" panose="02000000000000000000" pitchFamily="2" charset="-122"/>
              </a:rPr>
              <a:t>boardingpass</a:t>
            </a:r>
            <a:r>
              <a:rPr lang="zh-CN" altLang="en-US" sz="1600" b="1" dirty="0">
                <a:solidFill>
                  <a:srgbClr val="333333"/>
                </a:solidFill>
                <a:latin typeface="杨任东竹石体-Extralight" panose="02000000000000000000" pitchFamily="2" charset="-122"/>
                <a:ea typeface="杨任东竹石体-Extralight" panose="02000000000000000000" pitchFamily="2" charset="-122"/>
              </a:rPr>
              <a:t>这个数据量很大的表作为被驱动表，检索的行数较少时间较少；优化前是在数据量大的表里进行检索，检索的行数很多，时间较慢</a:t>
            </a:r>
            <a:endParaRPr lang="en-US" altLang="zh-CN" sz="1600" b="1" dirty="0">
              <a:solidFill>
                <a:srgbClr val="333333"/>
              </a:solidFill>
              <a:latin typeface="杨任东竹石体-Extralight" panose="02000000000000000000" pitchFamily="2" charset="-122"/>
              <a:ea typeface="杨任东竹石体-Extralight" panose="02000000000000000000" pitchFamily="2" charset="-122"/>
            </a:endParaRPr>
          </a:p>
          <a:p>
            <a:pPr marL="342900" indent="-342900">
              <a:buAutoNum type="arabicPeriod" startAt="3"/>
            </a:pPr>
            <a:endParaRPr lang="zh-CN" altLang="en-US" sz="1600" b="1" dirty="0">
              <a:solidFill>
                <a:srgbClr val="333333"/>
              </a:solidFill>
              <a:latin typeface="杨任东竹石体-Extralight" panose="02000000000000000000" pitchFamily="2" charset="-122"/>
              <a:ea typeface="杨任东竹石体-Extralight" panose="02000000000000000000" pitchFamily="2" charset="-122"/>
            </a:endParaRPr>
          </a:p>
          <a:p>
            <a:pPr marL="228600" indent="-228600">
              <a:buAutoNum type="arabicPeriod" startAt="4"/>
            </a:pPr>
            <a:r>
              <a:rPr lang="zh-CN" altLang="en-US" sz="1600" b="1" dirty="0">
                <a:solidFill>
                  <a:srgbClr val="333333"/>
                </a:solidFill>
                <a:latin typeface="杨任东竹石体-Extralight" panose="02000000000000000000" pitchFamily="2" charset="-122"/>
                <a:ea typeface="杨任东竹石体-Extralight" panose="02000000000000000000" pitchFamily="2" charset="-122"/>
              </a:rPr>
              <a:t>按需取数据</a:t>
            </a:r>
            <a:endParaRPr lang="en-US" altLang="zh-CN" sz="1600" b="1" dirty="0">
              <a:solidFill>
                <a:srgbClr val="333333"/>
              </a:solidFill>
              <a:latin typeface="杨任东竹石体-Extralight" panose="02000000000000000000" pitchFamily="2" charset="-122"/>
              <a:ea typeface="杨任东竹石体-Extralight" panose="02000000000000000000" pitchFamily="2" charset="-122"/>
            </a:endParaRPr>
          </a:p>
          <a:p>
            <a:r>
              <a:rPr lang="en-US" altLang="zh-CN" sz="1600" b="1" dirty="0">
                <a:solidFill>
                  <a:srgbClr val="333333"/>
                </a:solidFill>
                <a:latin typeface="杨任东竹石体-Extralight" panose="02000000000000000000" pitchFamily="2" charset="-122"/>
                <a:ea typeface="杨任东竹石体-Extralight" panose="02000000000000000000" pitchFamily="2" charset="-122"/>
              </a:rPr>
              <a:t>     </a:t>
            </a:r>
            <a:r>
              <a:rPr lang="zh-CN" altLang="zh-CN" sz="1600" b="1" dirty="0">
                <a:solidFill>
                  <a:srgbClr val="333333"/>
                </a:solidFill>
                <a:latin typeface="杨任东竹石体-Extralight" panose="02000000000000000000" pitchFamily="2" charset="-122"/>
                <a:ea typeface="杨任东竹石体-Extralight" panose="02000000000000000000" pitchFamily="2" charset="-122"/>
              </a:rPr>
              <a:t>把对order表的 select* 改为 select orderId,time</a:t>
            </a:r>
            <a:r>
              <a:rPr lang="zh-CN" altLang="zh-CN" sz="1600" b="1" dirty="0">
                <a:latin typeface="杨任东竹石体-Extralight" panose="02000000000000000000" pitchFamily="2" charset="-122"/>
                <a:ea typeface="杨任东竹石体-Extralight" panose="02000000000000000000" pitchFamily="2" charset="-122"/>
              </a:rPr>
              <a:t> </a:t>
            </a:r>
          </a:p>
          <a:p>
            <a:endParaRPr lang="en-US" altLang="zh-CN" sz="1200" dirty="0">
              <a:solidFill>
                <a:srgbClr val="333333"/>
              </a:solidFill>
            </a:endParaRPr>
          </a:p>
          <a:p>
            <a:endParaRPr lang="zh-CN" altLang="zh-CN" sz="1200" dirty="0">
              <a:solidFill>
                <a:srgbClr val="333333"/>
              </a:solidFill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6BADBA68-3725-4757-B1F4-55143E8ECC78}"/>
              </a:ext>
            </a:extLst>
          </p:cNvPr>
          <p:cNvSpPr/>
          <p:nvPr/>
        </p:nvSpPr>
        <p:spPr>
          <a:xfrm>
            <a:off x="1462593" y="4245599"/>
            <a:ext cx="5010597" cy="2348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连接符: 肘形 39">
            <a:extLst>
              <a:ext uri="{FF2B5EF4-FFF2-40B4-BE49-F238E27FC236}">
                <a16:creationId xmlns:a16="http://schemas.microsoft.com/office/drawing/2014/main" id="{4D8C29AF-EF34-4424-83D3-D3ABEBAE3B98}"/>
              </a:ext>
            </a:extLst>
          </p:cNvPr>
          <p:cNvCxnSpPr>
            <a:cxnSpLocks/>
            <a:stCxn id="36" idx="0"/>
          </p:cNvCxnSpPr>
          <p:nvPr/>
        </p:nvCxnSpPr>
        <p:spPr>
          <a:xfrm rot="16200000" flipV="1">
            <a:off x="3247528" y="3525235"/>
            <a:ext cx="502948" cy="93778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1F7E2042-C54A-4010-B792-A6F64DEC1CA3}"/>
              </a:ext>
            </a:extLst>
          </p:cNvPr>
          <p:cNvSpPr txBox="1"/>
          <p:nvPr/>
        </p:nvSpPr>
        <p:spPr>
          <a:xfrm>
            <a:off x="1895069" y="3575898"/>
            <a:ext cx="30223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accent2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按需取数据</a:t>
            </a:r>
          </a:p>
        </p:txBody>
      </p:sp>
      <p:cxnSp>
        <p:nvCxnSpPr>
          <p:cNvPr id="52" name="连接符: 肘形 51">
            <a:extLst>
              <a:ext uri="{FF2B5EF4-FFF2-40B4-BE49-F238E27FC236}">
                <a16:creationId xmlns:a16="http://schemas.microsoft.com/office/drawing/2014/main" id="{98167824-A912-470D-8E04-6C40B5ED2B0C}"/>
              </a:ext>
            </a:extLst>
          </p:cNvPr>
          <p:cNvCxnSpPr>
            <a:stCxn id="14" idx="2"/>
            <a:endCxn id="22" idx="1"/>
          </p:cNvCxnSpPr>
          <p:nvPr/>
        </p:nvCxnSpPr>
        <p:spPr>
          <a:xfrm rot="16200000" flipH="1">
            <a:off x="2992970" y="1378353"/>
            <a:ext cx="830257" cy="231718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6" name="连接符: 肘形 55">
            <a:extLst>
              <a:ext uri="{FF2B5EF4-FFF2-40B4-BE49-F238E27FC236}">
                <a16:creationId xmlns:a16="http://schemas.microsoft.com/office/drawing/2014/main" id="{B8723FC1-1E83-48A6-B5F0-2C1856887843}"/>
              </a:ext>
            </a:extLst>
          </p:cNvPr>
          <p:cNvCxnSpPr>
            <a:stCxn id="17" idx="0"/>
            <a:endCxn id="22" idx="1"/>
          </p:cNvCxnSpPr>
          <p:nvPr/>
        </p:nvCxnSpPr>
        <p:spPr>
          <a:xfrm rot="5400000" flipH="1" flipV="1">
            <a:off x="2524080" y="2479681"/>
            <a:ext cx="1570217" cy="251500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6780F03E-0B11-4533-87C5-7A92256526B9}"/>
              </a:ext>
            </a:extLst>
          </p:cNvPr>
          <p:cNvSpPr/>
          <p:nvPr/>
        </p:nvSpPr>
        <p:spPr>
          <a:xfrm>
            <a:off x="2450237" y="2654423"/>
            <a:ext cx="1946774" cy="22955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rgbClr val="C00000"/>
                </a:solidFill>
                <a:latin typeface="腾祥铭宋简-W8" pitchFamily="2" charset="0"/>
                <a:ea typeface="腾祥铭宋简-W8" pitchFamily="2" charset="0"/>
              </a:rPr>
              <a:t>Join </a:t>
            </a:r>
            <a:r>
              <a:rPr lang="zh-CN" altLang="en-US" sz="1100" dirty="0">
                <a:solidFill>
                  <a:srgbClr val="C00000"/>
                </a:solidFill>
                <a:latin typeface="腾祥铭宋简-W8" pitchFamily="2" charset="0"/>
                <a:ea typeface="腾祥铭宋简-W8" pitchFamily="2" charset="0"/>
              </a:rPr>
              <a:t>优于</a:t>
            </a:r>
            <a:r>
              <a:rPr lang="en-US" altLang="zh-CN" sz="1100" dirty="0">
                <a:solidFill>
                  <a:srgbClr val="C00000"/>
                </a:solidFill>
                <a:latin typeface="腾祥铭宋简-W8" pitchFamily="2" charset="0"/>
                <a:ea typeface="腾祥铭宋简-W8" pitchFamily="2" charset="0"/>
              </a:rPr>
              <a:t>natural join ??</a:t>
            </a:r>
            <a:endParaRPr lang="zh-CN" altLang="en-US" sz="1100" dirty="0">
              <a:solidFill>
                <a:srgbClr val="C00000"/>
              </a:solidFill>
              <a:latin typeface="腾祥铭宋简-W8" pitchFamily="2" charset="0"/>
              <a:ea typeface="腾祥铭宋简-W8" pitchFamily="2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0866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  <p:bldP spid="22" grpId="0"/>
      <p:bldP spid="24" grpId="0" animBg="1"/>
      <p:bldP spid="27" grpId="0"/>
      <p:bldP spid="36" grpId="0" animBg="1"/>
      <p:bldP spid="42" grpId="0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FF7189C8-6C1A-494F-AE1F-70A20A0529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436" y="3453612"/>
            <a:ext cx="7178662" cy="150889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A674575-5E7A-4392-876E-57535DD4F5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892" y="1626189"/>
            <a:ext cx="7140559" cy="1425063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41CEE76D-ED35-4B87-B52D-BCE6E8229DDA}"/>
              </a:ext>
            </a:extLst>
          </p:cNvPr>
          <p:cNvGrpSpPr/>
          <p:nvPr/>
        </p:nvGrpSpPr>
        <p:grpSpPr>
          <a:xfrm>
            <a:off x="269875" y="305619"/>
            <a:ext cx="1181100" cy="819150"/>
            <a:chOff x="219075" y="361950"/>
            <a:chExt cx="1181100" cy="819150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C432589C-B212-4833-B7B8-247156143AA8}"/>
                </a:ext>
              </a:extLst>
            </p:cNvPr>
            <p:cNvSpPr/>
            <p:nvPr/>
          </p:nvSpPr>
          <p:spPr>
            <a:xfrm>
              <a:off x="400050" y="361950"/>
              <a:ext cx="819150" cy="819150"/>
            </a:xfrm>
            <a:prstGeom prst="rect">
              <a:avLst/>
            </a:prstGeom>
            <a:solidFill>
              <a:srgbClr val="4046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7583D5A7-CC00-495E-AF62-E240B8489FCC}"/>
                </a:ext>
              </a:extLst>
            </p:cNvPr>
            <p:cNvSpPr txBox="1"/>
            <p:nvPr/>
          </p:nvSpPr>
          <p:spPr>
            <a:xfrm>
              <a:off x="219075" y="417582"/>
              <a:ext cx="11811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包图粗黑体" panose="02000800000000000000" pitchFamily="2" charset="-122"/>
                  <a:ea typeface="包图粗黑体" panose="02000800000000000000" pitchFamily="2" charset="-122"/>
                </a:rPr>
                <a:t>02</a:t>
              </a:r>
              <a:endParaRPr lang="zh-CN" alt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包图粗黑体" panose="02000800000000000000" pitchFamily="2" charset="-122"/>
                <a:ea typeface="包图粗黑体" panose="02000800000000000000" pitchFamily="2" charset="-122"/>
              </a:endParaRPr>
            </a:p>
          </p:txBody>
        </p:sp>
      </p:grpSp>
      <p:sp>
        <p:nvSpPr>
          <p:cNvPr id="48" name="文本框 47">
            <a:extLst>
              <a:ext uri="{FF2B5EF4-FFF2-40B4-BE49-F238E27FC236}">
                <a16:creationId xmlns:a16="http://schemas.microsoft.com/office/drawing/2014/main" id="{A01C040C-5ED8-492D-90CC-F6F59C9142C2}"/>
              </a:ext>
            </a:extLst>
          </p:cNvPr>
          <p:cNvSpPr txBox="1"/>
          <p:nvPr/>
        </p:nvSpPr>
        <p:spPr>
          <a:xfrm>
            <a:off x="1502099" y="416794"/>
            <a:ext cx="49307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spc="400" dirty="0">
                <a:solidFill>
                  <a:schemeClr val="tx1">
                    <a:lumMod val="75000"/>
                    <a:lumOff val="25000"/>
                  </a:schemeClr>
                </a:solidFill>
                <a:latin typeface="腾祥铭宋简-W8" pitchFamily="2" charset="0"/>
                <a:ea typeface="腾祥铭宋简-W8" pitchFamily="2" charset="0"/>
              </a:rPr>
              <a:t>优化</a:t>
            </a:r>
            <a:r>
              <a:rPr lang="en-US" altLang="zh-CN" sz="3200" spc="400" dirty="0">
                <a:solidFill>
                  <a:schemeClr val="tx1">
                    <a:lumMod val="75000"/>
                    <a:lumOff val="25000"/>
                  </a:schemeClr>
                </a:solidFill>
                <a:latin typeface="腾祥铭宋简-W8" pitchFamily="2" charset="0"/>
                <a:ea typeface="腾祥铭宋简-W8" pitchFamily="2" charset="0"/>
              </a:rPr>
              <a:t>–</a:t>
            </a:r>
            <a:r>
              <a:rPr lang="en-US" altLang="zh-CN" sz="3200" spc="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  <a:ea typeface="腾祥铭宋简-W8" pitchFamily="2" charset="0"/>
              </a:rPr>
              <a:t>queryOrder</a:t>
            </a:r>
            <a:endParaRPr lang="en-US" altLang="zh-CN" sz="3200" spc="400" dirty="0">
              <a:solidFill>
                <a:schemeClr val="tx1">
                  <a:lumMod val="75000"/>
                  <a:lumOff val="25000"/>
                </a:schemeClr>
              </a:solidFill>
              <a:latin typeface="Impact" panose="020B0806030902050204" pitchFamily="34" charset="0"/>
              <a:ea typeface="腾祥铭宋简-W8" pitchFamily="2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4285C4E-F007-4B73-8645-6391A097616D}"/>
              </a:ext>
            </a:extLst>
          </p:cNvPr>
          <p:cNvSpPr/>
          <p:nvPr/>
        </p:nvSpPr>
        <p:spPr>
          <a:xfrm>
            <a:off x="4267201" y="2108801"/>
            <a:ext cx="1121545" cy="652153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40A71F9E-D4A9-43C5-AD13-37E933392FCB}"/>
              </a:ext>
            </a:extLst>
          </p:cNvPr>
          <p:cNvSpPr/>
          <p:nvPr/>
        </p:nvSpPr>
        <p:spPr>
          <a:xfrm>
            <a:off x="4339702" y="3974592"/>
            <a:ext cx="1121545" cy="652153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88AD68E-62A9-459A-BED1-C2C7E2F2EE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0745" y="1626189"/>
            <a:ext cx="4661255" cy="2928056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0FC3E77B-72BA-43C6-AA41-43E3DA878D0E}"/>
              </a:ext>
            </a:extLst>
          </p:cNvPr>
          <p:cNvSpPr txBox="1"/>
          <p:nvPr/>
        </p:nvSpPr>
        <p:spPr>
          <a:xfrm>
            <a:off x="269875" y="125685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优化前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7589D6F0-CBCA-4714-A374-6D366B79513F}"/>
              </a:ext>
            </a:extLst>
          </p:cNvPr>
          <p:cNvSpPr txBox="1"/>
          <p:nvPr/>
        </p:nvSpPr>
        <p:spPr>
          <a:xfrm>
            <a:off x="245377" y="309938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优化后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6C6BE2B-00C4-4431-86E6-45CA5D135B76}"/>
              </a:ext>
            </a:extLst>
          </p:cNvPr>
          <p:cNvSpPr txBox="1"/>
          <p:nvPr/>
        </p:nvSpPr>
        <p:spPr>
          <a:xfrm>
            <a:off x="8717872" y="2065545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12.087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F6AF6BC-BBDF-4CD3-8713-97975B2124D2}"/>
              </a:ext>
            </a:extLst>
          </p:cNvPr>
          <p:cNvSpPr txBox="1"/>
          <p:nvPr/>
        </p:nvSpPr>
        <p:spPr>
          <a:xfrm>
            <a:off x="11104628" y="3842886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0.012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12341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6|0.7|0.6|2.4|0.7|0.7|0.5|0.6|0.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6|0.5|0.5|0.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6|0.5|0.5|0.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0.6|0.6|0.5|0.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6|0.5|0.5|0.7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6|0.5|0.6|0.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6|0.5|0.5|0.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6|0.5|0.5|0.7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0.6|0.6|0.5|0.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4|0.7|0.7|0.5|0.4|0.5|0.4|0.5|0.4|0.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4|0.7|0.7|0.5|0.4|0.5|0.4|0.5|0.4|0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7|0.7|0.6|0.5|1.1|0.6|1.1|0.7|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6|0.7|0.6|2.4|0.7|0.7|0.5|0.6|0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.6|0.6|0.6|0.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6|0.5|0.5|0.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0.8|0.6|0.6|1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6|0.5|0.5|0.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6|0.5|0.5|0.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6|0.5|0.5|0.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6|0.5|0.5|0.7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1940</TotalTime>
  <Words>840</Words>
  <Application>Microsoft Office PowerPoint</Application>
  <PresentationFormat>宽屏</PresentationFormat>
  <Paragraphs>144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3" baseType="lpstr">
      <vt:lpstr>Impact</vt:lpstr>
      <vt:lpstr>包图粗黑体</vt:lpstr>
      <vt:lpstr>Arial Black</vt:lpstr>
      <vt:lpstr>Calibri</vt:lpstr>
      <vt:lpstr>等线</vt:lpstr>
      <vt:lpstr>杨任东竹石体-Extralight</vt:lpstr>
      <vt:lpstr>微软雅黑 Light</vt:lpstr>
      <vt:lpstr>Arial</vt:lpstr>
      <vt:lpstr>腾祥铭宋简-W8</vt:lpstr>
      <vt:lpstr>微软雅黑</vt:lpstr>
      <vt:lpstr>Wingdings</vt:lpstr>
      <vt:lpstr>仓耳明楷 W03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刘 书畅</cp:lastModifiedBy>
  <cp:revision>222</cp:revision>
  <dcterms:created xsi:type="dcterms:W3CDTF">2020-04-08T01:08:24Z</dcterms:created>
  <dcterms:modified xsi:type="dcterms:W3CDTF">2020-06-15T09:17:46Z</dcterms:modified>
</cp:coreProperties>
</file>