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31"/>
  </p:notesMasterIdLst>
  <p:handoutMasterIdLst>
    <p:handoutMasterId r:id="rId32"/>
  </p:handoutMasterIdLst>
  <p:sldIdLst>
    <p:sldId id="503" r:id="rId2"/>
    <p:sldId id="276" r:id="rId3"/>
    <p:sldId id="492" r:id="rId4"/>
    <p:sldId id="507" r:id="rId5"/>
    <p:sldId id="516" r:id="rId6"/>
    <p:sldId id="517" r:id="rId7"/>
    <p:sldId id="518" r:id="rId8"/>
    <p:sldId id="519" r:id="rId9"/>
    <p:sldId id="510" r:id="rId10"/>
    <p:sldId id="520" r:id="rId11"/>
    <p:sldId id="521" r:id="rId12"/>
    <p:sldId id="522" r:id="rId13"/>
    <p:sldId id="512" r:id="rId14"/>
    <p:sldId id="513" r:id="rId15"/>
    <p:sldId id="523" r:id="rId16"/>
    <p:sldId id="524" r:id="rId17"/>
    <p:sldId id="514" r:id="rId18"/>
    <p:sldId id="515" r:id="rId19"/>
    <p:sldId id="525" r:id="rId20"/>
    <p:sldId id="526" r:id="rId21"/>
    <p:sldId id="527" r:id="rId22"/>
    <p:sldId id="528" r:id="rId23"/>
    <p:sldId id="529" r:id="rId24"/>
    <p:sldId id="504" r:id="rId25"/>
    <p:sldId id="490" r:id="rId26"/>
    <p:sldId id="491" r:id="rId27"/>
    <p:sldId id="493" r:id="rId28"/>
    <p:sldId id="505" r:id="rId29"/>
    <p:sldId id="50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0C7653D-1924-4F56-9E27-AA2B21F1DA92}">
          <p14:sldIdLst>
            <p14:sldId id="503"/>
            <p14:sldId id="276"/>
            <p14:sldId id="492"/>
            <p14:sldId id="507"/>
            <p14:sldId id="516"/>
            <p14:sldId id="517"/>
            <p14:sldId id="518"/>
            <p14:sldId id="519"/>
          </p14:sldIdLst>
        </p14:section>
        <p14:section name="Content" id="{66DCFE1F-60FD-44F2-BE82-706DDBC14898}">
          <p14:sldIdLst>
            <p14:sldId id="510"/>
            <p14:sldId id="520"/>
            <p14:sldId id="521"/>
            <p14:sldId id="522"/>
            <p14:sldId id="512"/>
            <p14:sldId id="513"/>
            <p14:sldId id="523"/>
            <p14:sldId id="524"/>
            <p14:sldId id="514"/>
            <p14:sldId id="515"/>
            <p14:sldId id="525"/>
            <p14:sldId id="526"/>
            <p14:sldId id="527"/>
            <p14:sldId id="528"/>
            <p14:sldId id="529"/>
          </p14:sldIdLst>
        </p14:section>
        <p14:section name="Conclusion" id="{E19D07F1-86E2-47E9-B2AB-7ADC4F89DC12}">
          <p14:sldIdLst>
            <p14:sldId id="504"/>
            <p14:sldId id="490"/>
            <p14:sldId id="491"/>
            <p14:sldId id="493"/>
            <p14:sldId id="505"/>
            <p14:sldId id="506"/>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46"/>
    <a:srgbClr val="F2A40D"/>
    <a:srgbClr val="DBBD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9EF05C-1055-007D-A365-EB814B5D764F}" v="5" dt="2020-07-03T11:52:27.392"/>
    <p1510:client id="{4C4D9221-49ED-CA07-C199-7782640B4E79}" v="3275" dt="2020-07-03T11:51:28.672"/>
    <p1510:client id="{64862907-14A5-95F1-2816-E1821DD1C62C}" v="497" dt="2020-06-30T08:57:16.648"/>
    <p1510:client id="{9D49C814-C7EB-1816-D81B-EF98312DB870}" v="1386" dt="2020-06-30T08:34:04.362"/>
    <p1510:client id="{ACC232DE-2511-49A3-B33B-FD78A94CD8E3}" v="22" dt="2019-12-04T16:40:36.34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84"/>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3.7.2020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a:t>© SoftUni – </a:t>
            </a:r>
            <a:r>
              <a:rPr lang="en-US" sz="1100" u="sng">
                <a:hlinkClick r:id="rId2"/>
              </a:rPr>
              <a:t>https://softuni.org</a:t>
            </a:r>
            <a:r>
              <a:rPr lang="en-US" sz="110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7/3/2020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a:t>© SoftUni – </a:t>
            </a:r>
            <a:r>
              <a:rPr lang="en-US" u="sng">
                <a:hlinkClick r:id="rId2"/>
              </a:rPr>
              <a:t>https://softuni.org</a:t>
            </a:r>
            <a:r>
              <a:rPr lang="en-US"/>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a:p>
        </p:txBody>
      </p:sp>
      <p:sp>
        <p:nvSpPr>
          <p:cNvPr id="8" name="Slide Image Placeholder 7">
            <a:extLst>
              <a:ext uri="{FF2B5EF4-FFF2-40B4-BE49-F238E27FC236}">
                <a16:creationId xmlns:a16="http://schemas.microsoft.com/office/drawing/2014/main" id="{78811095-27E9-49AB-972B-D4E20B3963A6}"/>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E923224B-0CC3-475A-8628-8A90751AE61A}"/>
              </a:ext>
            </a:extLst>
          </p:cNvPr>
          <p:cNvSpPr>
            <a:spLocks noGrp="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3288A3F3-90B1-4930-8D00-5603BDABEF10}"/>
              </a:ext>
            </a:extLst>
          </p:cNvPr>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p>
        </p:txBody>
      </p:sp>
    </p:spTree>
    <p:extLst>
      <p:ext uri="{BB962C8B-B14F-4D97-AF65-F5344CB8AC3E}">
        <p14:creationId xmlns:p14="http://schemas.microsoft.com/office/powerpoint/2010/main" val="2594489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Image Placeholder 13">
            <a:extLst>
              <a:ext uri="{FF2B5EF4-FFF2-40B4-BE49-F238E27FC236}">
                <a16:creationId xmlns:a16="http://schemas.microsoft.com/office/drawing/2014/main" id="{A1F0B3C6-2E53-4CA3-86D1-53D46EC35267}"/>
              </a:ext>
            </a:extLst>
          </p:cNvPr>
          <p:cNvSpPr>
            <a:spLocks noGrp="1" noRot="1" noChangeAspect="1"/>
          </p:cNvSpPr>
          <p:nvPr>
            <p:ph type="sldImg"/>
          </p:nvPr>
        </p:nvSpPr>
        <p:spPr/>
      </p:sp>
      <p:sp>
        <p:nvSpPr>
          <p:cNvPr id="15" name="Notes Placeholder 14">
            <a:extLst>
              <a:ext uri="{FF2B5EF4-FFF2-40B4-BE49-F238E27FC236}">
                <a16:creationId xmlns:a16="http://schemas.microsoft.com/office/drawing/2014/main" id="{149CC699-A079-49A5-A4D6-73B7F849A7DC}"/>
              </a:ext>
            </a:extLst>
          </p:cNvPr>
          <p:cNvSpPr>
            <a:spLocks noGrp="1"/>
          </p:cNvSpPr>
          <p:nvPr>
            <p:ph type="body" idx="1"/>
          </p:nvPr>
        </p:nvSpPr>
        <p:spPr/>
        <p:txBody>
          <a:bodyPr/>
          <a:lstStyle/>
          <a:p>
            <a:endParaRPr lang="en-US"/>
          </a:p>
        </p:txBody>
      </p:sp>
      <p:sp>
        <p:nvSpPr>
          <p:cNvPr id="19" name="Slide Number Placeholder 5">
            <a:extLst>
              <a:ext uri="{FF2B5EF4-FFF2-40B4-BE49-F238E27FC236}">
                <a16:creationId xmlns:a16="http://schemas.microsoft.com/office/drawing/2014/main" id="{121F4233-7E9A-40D2-9066-2DB14E2FA5A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a:t>
            </a:fld>
            <a:endParaRPr lang="en-US"/>
          </a:p>
        </p:txBody>
      </p:sp>
      <p:sp>
        <p:nvSpPr>
          <p:cNvPr id="2" name="Footer Placeholder 1">
            <a:extLst>
              <a:ext uri="{FF2B5EF4-FFF2-40B4-BE49-F238E27FC236}">
                <a16:creationId xmlns:a16="http://schemas.microsoft.com/office/drawing/2014/main" id="{D18F1DFF-B3E7-4ABF-97EE-0BBF3A961EC5}"/>
              </a:ext>
            </a:extLst>
          </p:cNvPr>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p>
        </p:txBody>
      </p:sp>
    </p:spTree>
    <p:extLst>
      <p:ext uri="{BB962C8B-B14F-4D97-AF65-F5344CB8AC3E}">
        <p14:creationId xmlns:p14="http://schemas.microsoft.com/office/powerpoint/2010/main" val="4028530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4D05087A-1779-478D-AFFA-09E6C2F19417}"/>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a:t>
            </a:fld>
            <a:endParaRPr lang="en-US"/>
          </a:p>
        </p:txBody>
      </p:sp>
      <p:sp>
        <p:nvSpPr>
          <p:cNvPr id="4" name="Footer Placeholder 3">
            <a:extLst>
              <a:ext uri="{FF2B5EF4-FFF2-40B4-BE49-F238E27FC236}">
                <a16:creationId xmlns:a16="http://schemas.microsoft.com/office/drawing/2014/main" id="{C4BE799E-74BB-4BC5-94DA-716438FE329E}"/>
              </a:ext>
            </a:extLst>
          </p:cNvPr>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p>
        </p:txBody>
      </p:sp>
    </p:spTree>
    <p:extLst>
      <p:ext uri="{BB962C8B-B14F-4D97-AF65-F5344CB8AC3E}">
        <p14:creationId xmlns:p14="http://schemas.microsoft.com/office/powerpoint/2010/main" val="3307616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24</a:t>
            </a:fld>
            <a:endParaRPr lang="en-US"/>
          </a:p>
        </p:txBody>
      </p:sp>
      <p:sp>
        <p:nvSpPr>
          <p:cNvPr id="4" name="Footer Placeholder 3">
            <a:extLst>
              <a:ext uri="{FF2B5EF4-FFF2-40B4-BE49-F238E27FC236}">
                <a16:creationId xmlns:a16="http://schemas.microsoft.com/office/drawing/2014/main" id="{8E059BE0-D868-413B-AAA1-1CC88D1F52C5}"/>
              </a:ext>
            </a:extLst>
          </p:cNvPr>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p>
        </p:txBody>
      </p:sp>
    </p:spTree>
    <p:extLst>
      <p:ext uri="{BB962C8B-B14F-4D97-AF65-F5344CB8AC3E}">
        <p14:creationId xmlns:p14="http://schemas.microsoft.com/office/powerpoint/2010/main" val="3466590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5" name="Slide Number Placeholder 5">
            <a:extLst>
              <a:ext uri="{FF2B5EF4-FFF2-40B4-BE49-F238E27FC236}">
                <a16:creationId xmlns:a16="http://schemas.microsoft.com/office/drawing/2014/main" id="{175F0223-87E3-4C05-91AA-A011DFE044FF}"/>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25</a:t>
            </a:fld>
            <a:endParaRPr lang="en-US"/>
          </a:p>
        </p:txBody>
      </p:sp>
      <p:sp>
        <p:nvSpPr>
          <p:cNvPr id="2" name="Footer Placeholder 1">
            <a:extLst>
              <a:ext uri="{FF2B5EF4-FFF2-40B4-BE49-F238E27FC236}">
                <a16:creationId xmlns:a16="http://schemas.microsoft.com/office/drawing/2014/main" id="{67E49F29-3F5C-4DB2-AA79-A17D5A6A902E}"/>
              </a:ext>
            </a:extLst>
          </p:cNvPr>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p>
        </p:txBody>
      </p:sp>
    </p:spTree>
    <p:extLst>
      <p:ext uri="{BB962C8B-B14F-4D97-AF65-F5344CB8AC3E}">
        <p14:creationId xmlns:p14="http://schemas.microsoft.com/office/powerpoint/2010/main" val="2149374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5" name="Slide Number Placeholder 5">
            <a:extLst>
              <a:ext uri="{FF2B5EF4-FFF2-40B4-BE49-F238E27FC236}">
                <a16:creationId xmlns:a16="http://schemas.microsoft.com/office/drawing/2014/main" id="{354D6516-9CC1-4493-A2E3-B2CCC2456BB3}"/>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26</a:t>
            </a:fld>
            <a:endParaRPr lang="en-US"/>
          </a:p>
        </p:txBody>
      </p:sp>
      <p:sp>
        <p:nvSpPr>
          <p:cNvPr id="2" name="Footer Placeholder 1">
            <a:extLst>
              <a:ext uri="{FF2B5EF4-FFF2-40B4-BE49-F238E27FC236}">
                <a16:creationId xmlns:a16="http://schemas.microsoft.com/office/drawing/2014/main" id="{FAC1A616-39F7-4D90-A521-962C4018BF22}"/>
              </a:ext>
            </a:extLst>
          </p:cNvPr>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p>
        </p:txBody>
      </p:sp>
    </p:spTree>
    <p:extLst>
      <p:ext uri="{BB962C8B-B14F-4D97-AF65-F5344CB8AC3E}">
        <p14:creationId xmlns:p14="http://schemas.microsoft.com/office/powerpoint/2010/main" val="2322673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27</a:t>
            </a:fld>
            <a:endParaRPr lang="en-US"/>
          </a:p>
        </p:txBody>
      </p:sp>
      <p:sp>
        <p:nvSpPr>
          <p:cNvPr id="4" name="Footer Placeholder 3">
            <a:extLst>
              <a:ext uri="{FF2B5EF4-FFF2-40B4-BE49-F238E27FC236}">
                <a16:creationId xmlns:a16="http://schemas.microsoft.com/office/drawing/2014/main" id="{D2472CE7-61C1-4B7B-B0C8-5A45F0178717}"/>
              </a:ext>
            </a:extLst>
          </p:cNvPr>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p>
        </p:txBody>
      </p:sp>
    </p:spTree>
    <p:extLst>
      <p:ext uri="{BB962C8B-B14F-4D97-AF65-F5344CB8AC3E}">
        <p14:creationId xmlns:p14="http://schemas.microsoft.com/office/powerpoint/2010/main" val="729041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28</a:t>
            </a:fld>
            <a:endParaRPr lang="en-US"/>
          </a:p>
        </p:txBody>
      </p:sp>
      <p:sp>
        <p:nvSpPr>
          <p:cNvPr id="4" name="Footer Placeholder 3">
            <a:extLst>
              <a:ext uri="{FF2B5EF4-FFF2-40B4-BE49-F238E27FC236}">
                <a16:creationId xmlns:a16="http://schemas.microsoft.com/office/drawing/2014/main" id="{D2472CE7-61C1-4B7B-B0C8-5A45F0178717}"/>
              </a:ext>
            </a:extLst>
          </p:cNvPr>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p>
        </p:txBody>
      </p:sp>
    </p:spTree>
    <p:extLst>
      <p:ext uri="{BB962C8B-B14F-4D97-AF65-F5344CB8AC3E}">
        <p14:creationId xmlns:p14="http://schemas.microsoft.com/office/powerpoint/2010/main" val="3648844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29</a:t>
            </a:fld>
            <a:endParaRPr lang="en-US"/>
          </a:p>
        </p:txBody>
      </p:sp>
      <p:sp>
        <p:nvSpPr>
          <p:cNvPr id="4" name="Footer Placeholder 3">
            <a:extLst>
              <a:ext uri="{FF2B5EF4-FFF2-40B4-BE49-F238E27FC236}">
                <a16:creationId xmlns:a16="http://schemas.microsoft.com/office/drawing/2014/main" id="{14DC77F2-5C89-4F9E-B2E0-8026E1A64010}"/>
              </a:ext>
            </a:extLst>
          </p:cNvPr>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p>
        </p:txBody>
      </p:sp>
    </p:spTree>
    <p:extLst>
      <p:ext uri="{BB962C8B-B14F-4D97-AF65-F5344CB8AC3E}">
        <p14:creationId xmlns:p14="http://schemas.microsoft.com/office/powerpoint/2010/main" val="10207884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softuni.or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https://softuni.org</a:t>
            </a:r>
            <a:r>
              <a:rPr lang="en-US" sz="1600" noProof="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a:t>Software University – High-Quality Education, Profession and Job for Software Developers</a:t>
            </a:r>
          </a:p>
          <a:p>
            <a:pPr lvl="1"/>
            <a:r>
              <a:rPr lang="en-US" noProof="1">
                <a:hlinkClick r:id="rId8"/>
              </a:rPr>
              <a:t>softuni.bg</a:t>
            </a:r>
            <a:r>
              <a:rPr lang="en-US" noProof="1"/>
              <a:t> </a:t>
            </a:r>
          </a:p>
          <a:p>
            <a:r>
              <a:rPr lang="en-US" sz="3000" noProof="0"/>
              <a:t>Software University Foundation</a:t>
            </a:r>
          </a:p>
          <a:p>
            <a:pPr lvl="1"/>
            <a:r>
              <a:rPr lang="en-US" noProof="1">
                <a:hlinkClick r:id="rId10"/>
              </a:rPr>
              <a:t>softuni.foundation</a:t>
            </a:r>
            <a:endParaRPr lang="en-US" noProof="1"/>
          </a:p>
          <a:p>
            <a:r>
              <a:rPr lang="en-US" sz="3000" noProof="0"/>
              <a:t>Software University @ Facebook</a:t>
            </a:r>
          </a:p>
          <a:p>
            <a:pPr lvl="1"/>
            <a:r>
              <a:rPr lang="en-US" noProof="1">
                <a:hlinkClick r:id="rId4"/>
              </a:rPr>
              <a:t>facebook.com/SoftwareUniversity</a:t>
            </a:r>
            <a:endParaRPr lang="en-US" noProof="1"/>
          </a:p>
          <a:p>
            <a:r>
              <a:rPr lang="en-US" sz="3000" noProof="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a:t>Click to Edit Section Title</a:t>
            </a:r>
            <a:endParaRPr lang="en-US" altLang="ko-KR" noProof="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a:t>Slide Title</a:t>
            </a:r>
          </a:p>
        </p:txBody>
      </p:sp>
      <p:grpSp>
        <p:nvGrpSpPr>
          <p:cNvPr id="10" name="Group 9">
            <a:extLst>
              <a:ext uri="{FF2B5EF4-FFF2-40B4-BE49-F238E27FC236}">
                <a16:creationId xmlns:a16="http://schemas.microsoft.com/office/drawing/2014/main" id="{43CDBCC2-1C96-44BC-B992-7B0C49C34904}"/>
              </a:ext>
            </a:extLst>
          </p:cNvPr>
          <p:cNvGrpSpPr/>
          <p:nvPr userDrawn="1"/>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435453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a:t>Slide Title</a:t>
            </a:r>
          </a:p>
        </p:txBody>
      </p:sp>
      <p:grpSp>
        <p:nvGrpSpPr>
          <p:cNvPr id="33" name="Group 32">
            <a:extLst>
              <a:ext uri="{FF2B5EF4-FFF2-40B4-BE49-F238E27FC236}">
                <a16:creationId xmlns:a16="http://schemas.microsoft.com/office/drawing/2014/main" id="{7CF60135-47AA-48F0-96BA-0E795668ABDB}"/>
              </a:ext>
            </a:extLst>
          </p:cNvPr>
          <p:cNvGrpSpPr/>
          <p:nvPr userDrawn="1"/>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a:t>Slide Title</a:t>
            </a:r>
          </a:p>
        </p:txBody>
      </p:sp>
      <p:grpSp>
        <p:nvGrpSpPr>
          <p:cNvPr id="28" name="Group 27">
            <a:extLst>
              <a:ext uri="{FF2B5EF4-FFF2-40B4-BE49-F238E27FC236}">
                <a16:creationId xmlns:a16="http://schemas.microsoft.com/office/drawing/2014/main" id="{C4248838-4E67-439E-AE0A-0043D2CB04D6}"/>
              </a:ext>
            </a:extLst>
          </p:cNvPr>
          <p:cNvGrpSpPr/>
          <p:nvPr userDrawn="1"/>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a:t>Table of Contents</a:t>
            </a:r>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a:t>First Level</a:t>
            </a:r>
          </a:p>
          <a:p>
            <a:pPr lvl="1"/>
            <a:r>
              <a:rPr lang="en-US"/>
              <a:t>Second Level</a:t>
            </a:r>
          </a:p>
          <a:p>
            <a:pPr lvl="2"/>
            <a:r>
              <a:rPr lang="en-US"/>
              <a:t>Third Level</a:t>
            </a:r>
          </a:p>
          <a:p>
            <a:pPr lvl="3"/>
            <a:r>
              <a:rPr lang="en-US"/>
              <a:t>Fourth Level</a:t>
            </a:r>
          </a:p>
          <a:p>
            <a:pPr lvl="4"/>
            <a:r>
              <a:rPr lang="en-US"/>
              <a:t>Fifth Level</a:t>
            </a:r>
            <a:endParaRPr/>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a:t>Click to Edit Master Title Style</a:t>
            </a:r>
            <a:endParaRPr/>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91" r:id="rId4"/>
    <p:sldLayoutId id="2147483680" r:id="rId5"/>
    <p:sldLayoutId id="2147483688" r:id="rId6"/>
    <p:sldLayoutId id="2147483684" r:id="rId7"/>
    <p:sldLayoutId id="2147483677" r:id="rId8"/>
    <p:sldLayoutId id="2147483683" r:id="rId9"/>
    <p:sldLayoutId id="2147483685" r:id="rId10"/>
    <p:sldLayoutId id="2147483686" r:id="rId11"/>
    <p:sldLayoutId id="2147483687"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infrastructure.aws/" TargetMode="External"/><Relationship Id="rId2" Type="http://schemas.openxmlformats.org/officeDocument/2006/relationships/image" Target="../media/image33.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aws.amazon.com/console/" TargetMode="Externa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hyperlink" Target="http://www.postbank.bg/" TargetMode="External"/><Relationship Id="rId18" Type="http://schemas.openxmlformats.org/officeDocument/2006/relationships/image" Target="../media/image42.png"/><Relationship Id="rId26" Type="http://schemas.openxmlformats.org/officeDocument/2006/relationships/image" Target="../media/image46.png"/><Relationship Id="rId3" Type="http://schemas.openxmlformats.org/officeDocument/2006/relationships/hyperlink" Target="https://www.superhosting.bg/?gclid=CjwKCAjw5fzrBRASEiwAD2OSV2HM9vD3KXFwexq_hE27VNo1Gx0yBWBbYg7Ef677GKVaQu7Vn2bX7hoCIkoQAvD_BwE" TargetMode="External"/><Relationship Id="rId21" Type="http://schemas.openxmlformats.org/officeDocument/2006/relationships/hyperlink" Target="http://www.telenor.bg/" TargetMode="External"/><Relationship Id="rId7" Type="http://schemas.openxmlformats.org/officeDocument/2006/relationships/hyperlink" Target="http://www.infragistics.com/" TargetMode="External"/><Relationship Id="rId12" Type="http://schemas.openxmlformats.org/officeDocument/2006/relationships/image" Target="../media/image39.png"/><Relationship Id="rId17" Type="http://schemas.openxmlformats.org/officeDocument/2006/relationships/hyperlink" Target="https://netpeak.bg/" TargetMode="External"/><Relationship Id="rId25" Type="http://schemas.openxmlformats.org/officeDocument/2006/relationships/hyperlink" Target="http://www.xs-software.com/" TargetMode="External"/><Relationship Id="rId2" Type="http://schemas.openxmlformats.org/officeDocument/2006/relationships/notesSlide" Target="../notesSlides/notesSlide5.xml"/><Relationship Id="rId16" Type="http://schemas.openxmlformats.org/officeDocument/2006/relationships/image" Target="../media/image41.png"/><Relationship Id="rId20" Type="http://schemas.openxmlformats.org/officeDocument/2006/relationships/image" Target="../media/image43.png"/><Relationship Id="rId1" Type="http://schemas.openxmlformats.org/officeDocument/2006/relationships/slideLayout" Target="../slideLayouts/slideLayout3.xml"/><Relationship Id="rId6" Type="http://schemas.openxmlformats.org/officeDocument/2006/relationships/image" Target="../media/image36.jpeg"/><Relationship Id="rId11" Type="http://schemas.openxmlformats.org/officeDocument/2006/relationships/hyperlink" Target="https://motion-software.com/" TargetMode="External"/><Relationship Id="rId24" Type="http://schemas.openxmlformats.org/officeDocument/2006/relationships/image" Target="../media/image45.png"/><Relationship Id="rId5" Type="http://schemas.openxmlformats.org/officeDocument/2006/relationships/hyperlink" Target="https://stemo.bg/en/" TargetMode="External"/><Relationship Id="rId15" Type="http://schemas.openxmlformats.org/officeDocument/2006/relationships/hyperlink" Target="http://smartit.bg/" TargetMode="External"/><Relationship Id="rId23" Type="http://schemas.openxmlformats.org/officeDocument/2006/relationships/hyperlink" Target="https://www.sbtech.com/" TargetMode="External"/><Relationship Id="rId10" Type="http://schemas.openxmlformats.org/officeDocument/2006/relationships/image" Target="../media/image38.png"/><Relationship Id="rId19" Type="http://schemas.openxmlformats.org/officeDocument/2006/relationships/hyperlink" Target="https://www.softwaregroup.com/" TargetMode="External"/><Relationship Id="rId4" Type="http://schemas.openxmlformats.org/officeDocument/2006/relationships/image" Target="../media/image35.png"/><Relationship Id="rId9" Type="http://schemas.openxmlformats.org/officeDocument/2006/relationships/hyperlink" Target="https://www.indeavr.com/en" TargetMode="External"/><Relationship Id="rId14" Type="http://schemas.openxmlformats.org/officeDocument/2006/relationships/image" Target="../media/image40.png"/><Relationship Id="rId22" Type="http://schemas.openxmlformats.org/officeDocument/2006/relationships/image" Target="../media/image44.png"/></Relationships>
</file>

<file path=ppt/slides/_rels/slide26.xml.rels><?xml version="1.0" encoding="UTF-8" standalone="yes"?>
<Relationships xmlns="http://schemas.openxmlformats.org/package/2006/relationships"><Relationship Id="rId8" Type="http://schemas.openxmlformats.org/officeDocument/2006/relationships/hyperlink" Target="https://www.lukanet.com/" TargetMode="External"/><Relationship Id="rId3" Type="http://schemas.openxmlformats.org/officeDocument/2006/relationships/image" Target="../media/image47.jpeg"/><Relationship Id="rId7" Type="http://schemas.openxmlformats.org/officeDocument/2006/relationships/image" Target="../media/image49.jpe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hyperlink" Target="http://www.world-of-myths.com/" TargetMode="External"/><Relationship Id="rId5" Type="http://schemas.openxmlformats.org/officeDocument/2006/relationships/image" Target="../media/image48.png"/><Relationship Id="rId4" Type="http://schemas.openxmlformats.org/officeDocument/2006/relationships/hyperlink" Target="https://www.onebitsoftware.net/" TargetMode="External"/><Relationship Id="rId9" Type="http://schemas.openxmlformats.org/officeDocument/2006/relationships/image" Target="../media/image50.gif"/></Relationships>
</file>

<file path=ppt/slides/_rel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51.png"/><Relationship Id="rId4" Type="http://schemas.openxmlformats.org/officeDocument/2006/relationships/hyperlink" Target="https://softuni.bg/"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51.png"/><Relationship Id="rId4" Type="http://schemas.openxmlformats.org/officeDocument/2006/relationships/hyperlink" Target="https://softuni.bg/"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hyperlink" Target="https://forum.softuni.bg/" TargetMode="External"/><Relationship Id="rId5" Type="http://schemas.openxmlformats.org/officeDocument/2006/relationships/hyperlink" Target="https://www.facebook.com/SoftwareUniversity" TargetMode="External"/><Relationship Id="rId4" Type="http://schemas.openxmlformats.org/officeDocument/2006/relationships/hyperlink" Target="https://softuni.foundatio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commons.wikimedia.org/wiki/File:AWS_Simple_Icons_AWS_Cloud.svg"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jpeg"/><Relationship Id="rId1" Type="http://schemas.openxmlformats.org/officeDocument/2006/relationships/slideLayout" Target="../slideLayouts/slideLayout3.xml"/><Relationship Id="rId5" Type="http://schemas.openxmlformats.org/officeDocument/2006/relationships/image" Target="../media/image25.jpeg"/><Relationship Id="rId4" Type="http://schemas.openxmlformats.org/officeDocument/2006/relationships/image" Target="../media/image24.jpeg"/></Relationships>
</file>

<file path=ppt/slides/_rels/slide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mpany Web Site"/>
          <p:cNvSpPr>
            <a:spLocks noGrp="1"/>
          </p:cNvSpPr>
          <p:nvPr>
            <p:ph type="body" sz="quarter" idx="18"/>
          </p:nvPr>
        </p:nvSpPr>
        <p:spPr/>
        <p:txBody>
          <a:bodyPr/>
          <a:lstStyle/>
          <a:p>
            <a:r>
              <a:rPr lang="en-US">
                <a:hlinkClick r:id="rId3"/>
              </a:rPr>
              <a:t>https://softuni.org</a:t>
            </a:r>
            <a:endParaRPr lang="en-US"/>
          </a:p>
        </p:txBody>
      </p:sp>
      <p:sp>
        <p:nvSpPr>
          <p:cNvPr id="11" name="Company Name"/>
          <p:cNvSpPr>
            <a:spLocks noGrp="1"/>
          </p:cNvSpPr>
          <p:nvPr>
            <p:ph type="body" sz="quarter" idx="17"/>
          </p:nvPr>
        </p:nvSpPr>
        <p:spPr/>
        <p:txBody>
          <a:bodyPr/>
          <a:lstStyle/>
          <a:p>
            <a:r>
              <a:rPr lang="en-US"/>
              <a:t>Software University</a:t>
            </a:r>
          </a:p>
        </p:txBody>
      </p:sp>
      <p:sp>
        <p:nvSpPr>
          <p:cNvPr id="10" name="Author Position">
            <a:extLst>
              <a:ext uri="{FF2B5EF4-FFF2-40B4-BE49-F238E27FC236}">
                <a16:creationId xmlns:a16="http://schemas.microsoft.com/office/drawing/2014/main" id="{F585BC4C-0F13-4FD4-8F23-99FD46618370}"/>
              </a:ext>
            </a:extLst>
          </p:cNvPr>
          <p:cNvSpPr>
            <a:spLocks noGrp="1"/>
          </p:cNvSpPr>
          <p:nvPr>
            <p:ph type="body" sz="quarter" idx="20"/>
          </p:nvPr>
        </p:nvSpPr>
        <p:spPr/>
        <p:txBody>
          <a:bodyPr/>
          <a:lstStyle/>
          <a:p>
            <a:r>
              <a:rPr lang="en-US"/>
              <a:t>Technical Trainers</a:t>
            </a:r>
          </a:p>
        </p:txBody>
      </p:sp>
      <p:sp>
        <p:nvSpPr>
          <p:cNvPr id="9" name="Author Name">
            <a:extLst>
              <a:ext uri="{FF2B5EF4-FFF2-40B4-BE49-F238E27FC236}">
                <a16:creationId xmlns:a16="http://schemas.microsoft.com/office/drawing/2014/main" id="{FA396BB6-2053-4690-9672-BC528007D370}"/>
              </a:ext>
            </a:extLst>
          </p:cNvPr>
          <p:cNvSpPr>
            <a:spLocks noGrp="1"/>
          </p:cNvSpPr>
          <p:nvPr>
            <p:ph type="body" sz="quarter" idx="19"/>
          </p:nvPr>
        </p:nvSpPr>
        <p:spPr/>
        <p:txBody>
          <a:bodyPr/>
          <a:lstStyle/>
          <a:p>
            <a:r>
              <a:rPr lang="en-US"/>
              <a:t>SoftUni Team</a:t>
            </a:r>
          </a:p>
        </p:txBody>
      </p:sp>
      <p:sp>
        <p:nvSpPr>
          <p:cNvPr id="3" name="Presentation Subtitle">
            <a:extLst>
              <a:ext uri="{FF2B5EF4-FFF2-40B4-BE49-F238E27FC236}">
                <a16:creationId xmlns:a16="http://schemas.microsoft.com/office/drawing/2014/main" id="{A004DC04-DA2A-41C0-8578-4B8D2F08EA7D}"/>
              </a:ext>
            </a:extLst>
          </p:cNvPr>
          <p:cNvSpPr>
            <a:spLocks noGrp="1"/>
          </p:cNvSpPr>
          <p:nvPr>
            <p:ph type="subTitle" idx="1"/>
          </p:nvPr>
        </p:nvSpPr>
        <p:spPr/>
        <p:txBody>
          <a:bodyPr/>
          <a:lstStyle/>
          <a:p>
            <a:r>
              <a:rPr lang="en-AU" sz="3550">
                <a:cs typeface="Calibri"/>
              </a:rPr>
              <a:t>Overview of the Cloud</a:t>
            </a:r>
          </a:p>
        </p:txBody>
      </p:sp>
      <p:sp>
        <p:nvSpPr>
          <p:cNvPr id="2" name="Presentation Title">
            <a:extLst>
              <a:ext uri="{FF2B5EF4-FFF2-40B4-BE49-F238E27FC236}">
                <a16:creationId xmlns:a16="http://schemas.microsoft.com/office/drawing/2014/main" id="{37F91798-9AD5-4209-8887-958029548481}"/>
              </a:ext>
            </a:extLst>
          </p:cNvPr>
          <p:cNvSpPr>
            <a:spLocks noGrp="1"/>
          </p:cNvSpPr>
          <p:nvPr>
            <p:ph type="title"/>
          </p:nvPr>
        </p:nvSpPr>
        <p:spPr/>
        <p:txBody>
          <a:bodyPr/>
          <a:lstStyle/>
          <a:p>
            <a:r>
              <a:rPr lang="en-US" sz="4750"/>
              <a:t>AWS Essentials</a:t>
            </a:r>
            <a:endParaRPr lang="bg-BG"/>
          </a:p>
        </p:txBody>
      </p:sp>
    </p:spTree>
    <p:extLst>
      <p:ext uri="{BB962C8B-B14F-4D97-AF65-F5344CB8AC3E}">
        <p14:creationId xmlns:p14="http://schemas.microsoft.com/office/powerpoint/2010/main" val="36664053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одзаглавие 1">
            <a:extLst>
              <a:ext uri="{FF2B5EF4-FFF2-40B4-BE49-F238E27FC236}">
                <a16:creationId xmlns:a16="http://schemas.microsoft.com/office/drawing/2014/main" id="{95FDF0B2-FE97-4F15-9DA2-D9B36DEA97F1}"/>
              </a:ext>
            </a:extLst>
          </p:cNvPr>
          <p:cNvSpPr>
            <a:spLocks noGrp="1"/>
          </p:cNvSpPr>
          <p:nvPr>
            <p:ph type="body" sz="quarter" idx="10"/>
          </p:nvPr>
        </p:nvSpPr>
        <p:spPr/>
        <p:txBody>
          <a:bodyPr vert="horz" lIns="108000" tIns="36000" rIns="108000" bIns="36000" rtlCol="0" anchor="t">
            <a:normAutofit/>
          </a:bodyPr>
          <a:lstStyle/>
          <a:p>
            <a:pPr marL="360045" indent="-360045"/>
            <a:r>
              <a:rPr lang="bg-BG" sz="2800">
                <a:cs typeface="Calibri"/>
              </a:rPr>
              <a:t>Cloud services are typically hardware (infrastructure) and application services provided over the internet.</a:t>
            </a:r>
          </a:p>
        </p:txBody>
      </p:sp>
      <p:sp>
        <p:nvSpPr>
          <p:cNvPr id="3" name="Заглавие 2">
            <a:extLst>
              <a:ext uri="{FF2B5EF4-FFF2-40B4-BE49-F238E27FC236}">
                <a16:creationId xmlns:a16="http://schemas.microsoft.com/office/drawing/2014/main" id="{D3E35F24-D4CF-4085-9E8B-546A94BED6D6}"/>
              </a:ext>
            </a:extLst>
          </p:cNvPr>
          <p:cNvSpPr>
            <a:spLocks noGrp="1"/>
          </p:cNvSpPr>
          <p:nvPr>
            <p:ph type="title"/>
          </p:nvPr>
        </p:nvSpPr>
        <p:spPr/>
        <p:txBody>
          <a:bodyPr/>
          <a:lstStyle/>
          <a:p>
            <a:r>
              <a:rPr lang="bg-BG" sz="3950">
                <a:cs typeface="Calibri"/>
              </a:rPr>
              <a:t>What is Cloud Computing ?</a:t>
            </a:r>
            <a:endParaRPr lang="bg-BG"/>
          </a:p>
        </p:txBody>
      </p:sp>
      <p:sp>
        <p:nvSpPr>
          <p:cNvPr id="4" name="Облаковидно 3">
            <a:extLst>
              <a:ext uri="{FF2B5EF4-FFF2-40B4-BE49-F238E27FC236}">
                <a16:creationId xmlns:a16="http://schemas.microsoft.com/office/drawing/2014/main" id="{0A314F58-FA34-48C0-BE66-4E907B6FE649}"/>
              </a:ext>
            </a:extLst>
          </p:cNvPr>
          <p:cNvSpPr/>
          <p:nvPr/>
        </p:nvSpPr>
        <p:spPr bwMode="auto">
          <a:xfrm>
            <a:off x="195944" y="3529694"/>
            <a:ext cx="3050721" cy="1839685"/>
          </a:xfrm>
          <a:prstGeom prst="cloud">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a:solidFill>
                  <a:srgbClr val="FFFFFF"/>
                </a:solidFill>
                <a:effectLst>
                  <a:outerShdw blurRad="38100" dist="38100" dir="2700000" algn="tl">
                    <a:srgbClr val="000000">
                      <a:alpha val="43137"/>
                    </a:srgbClr>
                  </a:outerShdw>
                </a:effectLst>
                <a:cs typeface="Calibri"/>
              </a:rPr>
              <a:t>Cloud Services</a:t>
            </a:r>
          </a:p>
        </p:txBody>
      </p:sp>
      <p:sp>
        <p:nvSpPr>
          <p:cNvPr id="5" name="Правоъгълник 4">
            <a:extLst>
              <a:ext uri="{FF2B5EF4-FFF2-40B4-BE49-F238E27FC236}">
                <a16:creationId xmlns:a16="http://schemas.microsoft.com/office/drawing/2014/main" id="{1759C487-A4DA-405B-B8CF-C9DB8F3A7805}"/>
              </a:ext>
            </a:extLst>
          </p:cNvPr>
          <p:cNvSpPr/>
          <p:nvPr/>
        </p:nvSpPr>
        <p:spPr bwMode="auto">
          <a:xfrm>
            <a:off x="4910818" y="2257424"/>
            <a:ext cx="5853792" cy="1172936"/>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a:solidFill>
                  <a:srgbClr val="FFFFFF"/>
                </a:solidFill>
                <a:effectLst>
                  <a:outerShdw blurRad="38100" dist="38100" dir="2700000" algn="tl">
                    <a:srgbClr val="000000">
                      <a:alpha val="43137"/>
                    </a:srgbClr>
                  </a:outerShdw>
                </a:effectLst>
                <a:cs typeface="Calibri"/>
              </a:rPr>
              <a:t>Infrastructure as a Service</a:t>
            </a:r>
            <a:endParaRPr lang="bg-BG" sz="2800" b="1" dirty="0">
              <a:solidFill>
                <a:srgbClr val="FFFFFF"/>
              </a:solidFill>
              <a:effectLst>
                <a:outerShdw blurRad="38100" dist="38100" dir="2700000" algn="tl">
                  <a:srgbClr val="000000">
                    <a:alpha val="43137"/>
                  </a:srgbClr>
                </a:outerShdw>
              </a:effectLst>
            </a:endParaRPr>
          </a:p>
        </p:txBody>
      </p:sp>
      <p:sp>
        <p:nvSpPr>
          <p:cNvPr id="6" name="Правоъгълник 5">
            <a:extLst>
              <a:ext uri="{FF2B5EF4-FFF2-40B4-BE49-F238E27FC236}">
                <a16:creationId xmlns:a16="http://schemas.microsoft.com/office/drawing/2014/main" id="{BDCCE08A-F4A8-4E19-822B-B96D61A2E597}"/>
              </a:ext>
            </a:extLst>
          </p:cNvPr>
          <p:cNvSpPr/>
          <p:nvPr/>
        </p:nvSpPr>
        <p:spPr bwMode="auto">
          <a:xfrm>
            <a:off x="4910817" y="3958316"/>
            <a:ext cx="5853792" cy="1172936"/>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a:solidFill>
                  <a:srgbClr val="FFFFFF"/>
                </a:solidFill>
                <a:effectLst>
                  <a:outerShdw blurRad="38100" dist="38100" dir="2700000" algn="tl">
                    <a:srgbClr val="000000">
                      <a:alpha val="43137"/>
                    </a:srgbClr>
                  </a:outerShdw>
                </a:effectLst>
                <a:cs typeface="Calibri"/>
              </a:rPr>
              <a:t>Platform as a Service</a:t>
            </a:r>
            <a:endParaRPr lang="bg-BG" sz="2800" b="1" dirty="0">
              <a:solidFill>
                <a:srgbClr val="FFFFFF"/>
              </a:solidFill>
              <a:effectLst>
                <a:outerShdw blurRad="38100" dist="38100" dir="2700000" algn="tl">
                  <a:srgbClr val="000000">
                    <a:alpha val="43137"/>
                  </a:srgbClr>
                </a:outerShdw>
              </a:effectLst>
            </a:endParaRPr>
          </a:p>
        </p:txBody>
      </p:sp>
      <p:sp>
        <p:nvSpPr>
          <p:cNvPr id="7" name="Правоъгълник 6">
            <a:extLst>
              <a:ext uri="{FF2B5EF4-FFF2-40B4-BE49-F238E27FC236}">
                <a16:creationId xmlns:a16="http://schemas.microsoft.com/office/drawing/2014/main" id="{92063B16-704B-4A41-B2EB-9C293EBF0F52}"/>
              </a:ext>
            </a:extLst>
          </p:cNvPr>
          <p:cNvSpPr/>
          <p:nvPr/>
        </p:nvSpPr>
        <p:spPr bwMode="auto">
          <a:xfrm>
            <a:off x="4910818" y="5550352"/>
            <a:ext cx="5853792" cy="1172936"/>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a:solidFill>
                  <a:srgbClr val="FFFFFF"/>
                </a:solidFill>
                <a:effectLst>
                  <a:outerShdw blurRad="38100" dist="38100" dir="2700000" algn="tl">
                    <a:srgbClr val="000000">
                      <a:alpha val="43137"/>
                    </a:srgbClr>
                  </a:outerShdw>
                </a:effectLst>
                <a:cs typeface="Calibri"/>
              </a:rPr>
              <a:t>Software as a Service</a:t>
            </a:r>
          </a:p>
        </p:txBody>
      </p:sp>
      <p:sp>
        <p:nvSpPr>
          <p:cNvPr id="8" name="Стрелка надясно 7">
            <a:extLst>
              <a:ext uri="{FF2B5EF4-FFF2-40B4-BE49-F238E27FC236}">
                <a16:creationId xmlns:a16="http://schemas.microsoft.com/office/drawing/2014/main" id="{3E409C41-FE39-4B36-9925-3525F058568C}"/>
              </a:ext>
            </a:extLst>
          </p:cNvPr>
          <p:cNvSpPr/>
          <p:nvPr/>
        </p:nvSpPr>
        <p:spPr bwMode="auto">
          <a:xfrm rot="-1320000">
            <a:off x="3443261" y="3009790"/>
            <a:ext cx="1005622" cy="43020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bg-BG" sz="2800" b="1" dirty="0">
              <a:solidFill>
                <a:srgbClr val="FFFFFF"/>
              </a:solidFill>
              <a:effectLst>
                <a:outerShdw blurRad="38100" dist="38100" dir="2700000" algn="tl">
                  <a:srgbClr val="000000">
                    <a:alpha val="43137"/>
                  </a:srgbClr>
                </a:outerShdw>
              </a:effectLst>
            </a:endParaRPr>
          </a:p>
        </p:txBody>
      </p:sp>
      <p:sp>
        <p:nvSpPr>
          <p:cNvPr id="9" name="Стрелка надясно 8">
            <a:extLst>
              <a:ext uri="{FF2B5EF4-FFF2-40B4-BE49-F238E27FC236}">
                <a16:creationId xmlns:a16="http://schemas.microsoft.com/office/drawing/2014/main" id="{10D52A38-E5CF-418A-9C8E-784753D5853B}"/>
              </a:ext>
            </a:extLst>
          </p:cNvPr>
          <p:cNvSpPr/>
          <p:nvPr/>
        </p:nvSpPr>
        <p:spPr bwMode="auto">
          <a:xfrm>
            <a:off x="3484082" y="4234432"/>
            <a:ext cx="1005622" cy="43020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bg-BG" sz="2800" b="1" dirty="0">
              <a:solidFill>
                <a:srgbClr val="FFFFFF"/>
              </a:solidFill>
              <a:effectLst>
                <a:outerShdw blurRad="38100" dist="38100" dir="2700000" algn="tl">
                  <a:srgbClr val="000000">
                    <a:alpha val="43137"/>
                  </a:srgbClr>
                </a:outerShdw>
              </a:effectLst>
            </a:endParaRPr>
          </a:p>
        </p:txBody>
      </p:sp>
      <p:sp>
        <p:nvSpPr>
          <p:cNvPr id="10" name="Стрелка надясно 9">
            <a:extLst>
              <a:ext uri="{FF2B5EF4-FFF2-40B4-BE49-F238E27FC236}">
                <a16:creationId xmlns:a16="http://schemas.microsoft.com/office/drawing/2014/main" id="{E420ED43-A685-4E3B-87AF-906C50EDC670}"/>
              </a:ext>
            </a:extLst>
          </p:cNvPr>
          <p:cNvSpPr/>
          <p:nvPr/>
        </p:nvSpPr>
        <p:spPr bwMode="auto">
          <a:xfrm rot="1560000">
            <a:off x="3307190" y="5336610"/>
            <a:ext cx="1005622" cy="43020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bg-BG"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123731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номер на слайда 1">
            <a:extLst>
              <a:ext uri="{FF2B5EF4-FFF2-40B4-BE49-F238E27FC236}">
                <a16:creationId xmlns:a16="http://schemas.microsoft.com/office/drawing/2014/main" id="{5DED4309-332C-47F2-AD88-A5E0A59B094C}"/>
              </a:ext>
            </a:extLst>
          </p:cNvPr>
          <p:cNvSpPr>
            <a:spLocks noGrp="1"/>
          </p:cNvSpPr>
          <p:nvPr>
            <p:ph type="sldNum" sz="quarter" idx="5"/>
          </p:nvPr>
        </p:nvSpPr>
        <p:spPr/>
        <p:txBody>
          <a:bodyPr/>
          <a:lstStyle/>
          <a:p>
            <a:fld id="{2BF067CD-8E6B-4360-9AA8-C5DF2A48A6D1}" type="slidenum">
              <a:rPr lang="en-US" noProof="0" smtClean="0"/>
              <a:pPr/>
              <a:t>11</a:t>
            </a:fld>
            <a:endParaRPr lang="en-US" noProof="0"/>
          </a:p>
        </p:txBody>
      </p:sp>
      <p:sp>
        <p:nvSpPr>
          <p:cNvPr id="4" name="Заглавие 3">
            <a:extLst>
              <a:ext uri="{FF2B5EF4-FFF2-40B4-BE49-F238E27FC236}">
                <a16:creationId xmlns:a16="http://schemas.microsoft.com/office/drawing/2014/main" id="{21B53570-421F-4984-B243-2455C5D36A8F}"/>
              </a:ext>
            </a:extLst>
          </p:cNvPr>
          <p:cNvSpPr>
            <a:spLocks noGrp="1"/>
          </p:cNvSpPr>
          <p:nvPr>
            <p:ph type="title"/>
          </p:nvPr>
        </p:nvSpPr>
        <p:spPr/>
        <p:txBody>
          <a:bodyPr/>
          <a:lstStyle/>
          <a:p>
            <a:r>
              <a:rPr lang="bg-BG" sz="3950">
                <a:cs typeface="Calibri"/>
              </a:rPr>
              <a:t>Cloud Computing</a:t>
            </a:r>
          </a:p>
        </p:txBody>
      </p:sp>
      <p:sp>
        <p:nvSpPr>
          <p:cNvPr id="9" name="Правоъгълник 8">
            <a:extLst>
              <a:ext uri="{FF2B5EF4-FFF2-40B4-BE49-F238E27FC236}">
                <a16:creationId xmlns:a16="http://schemas.microsoft.com/office/drawing/2014/main" id="{7FCB3ECC-92FE-4B6F-87CC-3AA0B2FD41C6}"/>
              </a:ext>
            </a:extLst>
          </p:cNvPr>
          <p:cNvSpPr/>
          <p:nvPr/>
        </p:nvSpPr>
        <p:spPr bwMode="auto">
          <a:xfrm>
            <a:off x="4012746" y="6176281"/>
            <a:ext cx="2656113" cy="683078"/>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a:solidFill>
                  <a:schemeClr val="tx1"/>
                </a:solidFill>
                <a:effectLst>
                  <a:outerShdw blurRad="38100" dist="38100" dir="2700000" algn="tl">
                    <a:srgbClr val="000000">
                      <a:alpha val="43137"/>
                    </a:srgbClr>
                  </a:outerShdw>
                </a:effectLst>
                <a:cs typeface="Calibri"/>
              </a:rPr>
              <a:t>Network</a:t>
            </a:r>
          </a:p>
        </p:txBody>
      </p:sp>
      <p:sp>
        <p:nvSpPr>
          <p:cNvPr id="10" name="Правоъгълник 9">
            <a:extLst>
              <a:ext uri="{FF2B5EF4-FFF2-40B4-BE49-F238E27FC236}">
                <a16:creationId xmlns:a16="http://schemas.microsoft.com/office/drawing/2014/main" id="{C6AE005C-E39E-4E06-8D28-6CD02271E8ED}"/>
              </a:ext>
            </a:extLst>
          </p:cNvPr>
          <p:cNvSpPr/>
          <p:nvPr/>
        </p:nvSpPr>
        <p:spPr bwMode="auto">
          <a:xfrm>
            <a:off x="4012746" y="5523139"/>
            <a:ext cx="2656113" cy="655864"/>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a:solidFill>
                  <a:schemeClr val="tx1"/>
                </a:solidFill>
                <a:effectLst>
                  <a:outerShdw blurRad="38100" dist="38100" dir="2700000" algn="tl">
                    <a:srgbClr val="000000">
                      <a:alpha val="43137"/>
                    </a:srgbClr>
                  </a:outerShdw>
                </a:effectLst>
                <a:cs typeface="Calibri"/>
              </a:rPr>
              <a:t>Storage</a:t>
            </a:r>
          </a:p>
        </p:txBody>
      </p:sp>
      <p:sp>
        <p:nvSpPr>
          <p:cNvPr id="11" name="Правоъгълник 10">
            <a:extLst>
              <a:ext uri="{FF2B5EF4-FFF2-40B4-BE49-F238E27FC236}">
                <a16:creationId xmlns:a16="http://schemas.microsoft.com/office/drawing/2014/main" id="{6E89A300-C41B-470E-BCC4-A0033E1F7F26}"/>
              </a:ext>
            </a:extLst>
          </p:cNvPr>
          <p:cNvSpPr/>
          <p:nvPr/>
        </p:nvSpPr>
        <p:spPr bwMode="auto">
          <a:xfrm>
            <a:off x="4012745" y="4910817"/>
            <a:ext cx="2656113" cy="615042"/>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a:solidFill>
                  <a:schemeClr val="tx1"/>
                </a:solidFill>
                <a:effectLst>
                  <a:outerShdw blurRad="38100" dist="38100" dir="2700000" algn="tl">
                    <a:srgbClr val="000000">
                      <a:alpha val="43137"/>
                    </a:srgbClr>
                  </a:outerShdw>
                </a:effectLst>
                <a:cs typeface="Calibri"/>
              </a:rPr>
              <a:t>Compute</a:t>
            </a:r>
          </a:p>
        </p:txBody>
      </p:sp>
      <p:sp>
        <p:nvSpPr>
          <p:cNvPr id="12" name="Дясна фигурна скоба 11">
            <a:extLst>
              <a:ext uri="{FF2B5EF4-FFF2-40B4-BE49-F238E27FC236}">
                <a16:creationId xmlns:a16="http://schemas.microsoft.com/office/drawing/2014/main" id="{CE7AB918-4B1A-411D-9B5C-8170C48F725F}"/>
              </a:ext>
            </a:extLst>
          </p:cNvPr>
          <p:cNvSpPr/>
          <p:nvPr/>
        </p:nvSpPr>
        <p:spPr>
          <a:xfrm>
            <a:off x="7215705" y="5216978"/>
            <a:ext cx="612320" cy="151039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p>
        </p:txBody>
      </p:sp>
      <p:sp>
        <p:nvSpPr>
          <p:cNvPr id="13" name="Правоъгълник 12">
            <a:extLst>
              <a:ext uri="{FF2B5EF4-FFF2-40B4-BE49-F238E27FC236}">
                <a16:creationId xmlns:a16="http://schemas.microsoft.com/office/drawing/2014/main" id="{42D941C6-C496-4C24-B5BA-992772E1AEA8}"/>
              </a:ext>
            </a:extLst>
          </p:cNvPr>
          <p:cNvSpPr/>
          <p:nvPr/>
        </p:nvSpPr>
        <p:spPr bwMode="auto">
          <a:xfrm>
            <a:off x="8326212" y="5672817"/>
            <a:ext cx="3608613" cy="73750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400" b="1">
                <a:solidFill>
                  <a:srgbClr val="FFFFFF"/>
                </a:solidFill>
                <a:effectLst>
                  <a:outerShdw blurRad="38100" dist="38100" dir="2700000" algn="tl">
                    <a:srgbClr val="000000">
                      <a:alpha val="43137"/>
                    </a:srgbClr>
                  </a:outerShdw>
                </a:effectLst>
                <a:cs typeface="Calibri"/>
              </a:rPr>
              <a:t>Infrastructure as a service</a:t>
            </a:r>
          </a:p>
        </p:txBody>
      </p:sp>
      <p:sp>
        <p:nvSpPr>
          <p:cNvPr id="14" name="Правоъгълник 13">
            <a:extLst>
              <a:ext uri="{FF2B5EF4-FFF2-40B4-BE49-F238E27FC236}">
                <a16:creationId xmlns:a16="http://schemas.microsoft.com/office/drawing/2014/main" id="{C83F1F0F-D327-4D60-B7AB-E833E0A561D5}"/>
              </a:ext>
            </a:extLst>
          </p:cNvPr>
          <p:cNvSpPr/>
          <p:nvPr/>
        </p:nvSpPr>
        <p:spPr bwMode="auto">
          <a:xfrm>
            <a:off x="3039836" y="4904013"/>
            <a:ext cx="4343401" cy="5715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bg-BG" sz="2800" b="1" dirty="0">
              <a:solidFill>
                <a:srgbClr val="FFFFFF"/>
              </a:solidFill>
              <a:effectLst>
                <a:outerShdw blurRad="38100" dist="38100" dir="2700000" algn="tl">
                  <a:srgbClr val="000000">
                    <a:alpha val="43137"/>
                  </a:srgbClr>
                </a:outerShdw>
              </a:effectLst>
            </a:endParaRPr>
          </a:p>
        </p:txBody>
      </p:sp>
      <p:sp>
        <p:nvSpPr>
          <p:cNvPr id="16" name="Текстово поле 15">
            <a:extLst>
              <a:ext uri="{FF2B5EF4-FFF2-40B4-BE49-F238E27FC236}">
                <a16:creationId xmlns:a16="http://schemas.microsoft.com/office/drawing/2014/main" id="{84923F8C-349F-44C7-90A7-DFA7F23D3DBB}"/>
              </a:ext>
            </a:extLst>
          </p:cNvPr>
          <p:cNvSpPr txBox="1"/>
          <p:nvPr/>
        </p:nvSpPr>
        <p:spPr>
          <a:xfrm>
            <a:off x="587828" y="5527221"/>
            <a:ext cx="2743200" cy="604049"/>
          </a:xfrm>
          <a:prstGeom prst="rect">
            <a:avLst/>
          </a:prstGeom>
          <a:solidFill>
            <a:schemeClr val="accent6">
              <a:lumMod val="75000"/>
              <a:alpha val="15000"/>
            </a:schemeClr>
          </a:solidFill>
          <a:ln w="12700">
            <a:solidFill>
              <a:schemeClr val="tx1">
                <a:lumMod val="75000"/>
              </a:schemeClr>
            </a:solidFill>
          </a:ln>
        </p:spPr>
        <p:txBody>
          <a:bodyPr rot="0" spcFirstLastPara="0" vertOverflow="overflow" horzOverflow="overflow" vert="horz" wrap="square" lIns="144000" tIns="108000" rIns="144000" bIns="108000" numCol="1" spcCol="0" rtlCol="0" fromWordArt="0" anchor="t" anchorCtr="0" forceAA="0" compatLnSpc="1">
            <a:prstTxWarp prst="textNoShape">
              <a:avLst/>
            </a:prstTxWarp>
            <a:spAutoFit/>
          </a:bodyPr>
          <a:lstStyle/>
          <a:p>
            <a:pPr>
              <a:lnSpc>
                <a:spcPct val="110000"/>
              </a:lnSpc>
              <a:buClr>
                <a:schemeClr val="accent5">
                  <a:lumMod val="40000"/>
                  <a:lumOff val="60000"/>
                </a:schemeClr>
              </a:buClr>
              <a:buSzPct val="70000"/>
            </a:pPr>
            <a:r>
              <a:rPr lang="bg-BG" sz="2400">
                <a:cs typeface="Calibri"/>
              </a:rPr>
              <a:t>       Hypervisor</a:t>
            </a:r>
            <a:endParaRPr lang="bg-BG" sz="2400" dirty="0">
              <a:cs typeface="Calibri"/>
            </a:endParaRPr>
          </a:p>
        </p:txBody>
      </p:sp>
      <p:sp>
        <p:nvSpPr>
          <p:cNvPr id="17" name="Стрелка нагоре 16">
            <a:extLst>
              <a:ext uri="{FF2B5EF4-FFF2-40B4-BE49-F238E27FC236}">
                <a16:creationId xmlns:a16="http://schemas.microsoft.com/office/drawing/2014/main" id="{69A2A811-1B4E-46F5-B842-B4C969BCEDA2}"/>
              </a:ext>
            </a:extLst>
          </p:cNvPr>
          <p:cNvSpPr/>
          <p:nvPr/>
        </p:nvSpPr>
        <p:spPr bwMode="auto">
          <a:xfrm rot="3060000">
            <a:off x="3044059" y="4951578"/>
            <a:ext cx="198882" cy="542980"/>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bg-BG" sz="2800" b="1" dirty="0">
              <a:solidFill>
                <a:srgbClr val="FFFFFF"/>
              </a:solidFill>
              <a:effectLst>
                <a:outerShdw blurRad="38100" dist="38100" dir="2700000" algn="tl">
                  <a:srgbClr val="000000">
                    <a:alpha val="43137"/>
                  </a:srgbClr>
                </a:outerShdw>
              </a:effectLst>
            </a:endParaRPr>
          </a:p>
        </p:txBody>
      </p:sp>
      <p:sp>
        <p:nvSpPr>
          <p:cNvPr id="18" name="Правоъгълник 17">
            <a:extLst>
              <a:ext uri="{FF2B5EF4-FFF2-40B4-BE49-F238E27FC236}">
                <a16:creationId xmlns:a16="http://schemas.microsoft.com/office/drawing/2014/main" id="{27EE882F-C6AE-4CA8-867C-5F9B3248669A}"/>
              </a:ext>
            </a:extLst>
          </p:cNvPr>
          <p:cNvSpPr/>
          <p:nvPr/>
        </p:nvSpPr>
        <p:spPr bwMode="auto">
          <a:xfrm>
            <a:off x="3522889" y="3441246"/>
            <a:ext cx="723900" cy="147229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400" b="1">
                <a:solidFill>
                  <a:srgbClr val="FFFFFF"/>
                </a:solidFill>
                <a:effectLst>
                  <a:outerShdw blurRad="38100" dist="38100" dir="2700000" algn="tl">
                    <a:srgbClr val="000000">
                      <a:alpha val="43137"/>
                    </a:srgbClr>
                  </a:outerShdw>
                </a:effectLst>
                <a:cs typeface="Calibri"/>
              </a:rPr>
              <a:t>VM</a:t>
            </a:r>
            <a:endParaRPr lang="bg-BG" sz="2400" b="1" dirty="0">
              <a:solidFill>
                <a:srgbClr val="FFFFFF"/>
              </a:solidFill>
              <a:effectLst>
                <a:outerShdw blurRad="38100" dist="38100" dir="2700000" algn="tl">
                  <a:srgbClr val="000000">
                    <a:alpha val="43137"/>
                  </a:srgbClr>
                </a:outerShdw>
              </a:effectLst>
            </a:endParaRPr>
          </a:p>
        </p:txBody>
      </p:sp>
      <p:sp>
        <p:nvSpPr>
          <p:cNvPr id="19" name="Правоъгълник 18">
            <a:extLst>
              <a:ext uri="{FF2B5EF4-FFF2-40B4-BE49-F238E27FC236}">
                <a16:creationId xmlns:a16="http://schemas.microsoft.com/office/drawing/2014/main" id="{452624E1-8D66-4569-8460-0E1B62CDE982}"/>
              </a:ext>
            </a:extLst>
          </p:cNvPr>
          <p:cNvSpPr/>
          <p:nvPr/>
        </p:nvSpPr>
        <p:spPr bwMode="auto">
          <a:xfrm>
            <a:off x="4516212" y="3427640"/>
            <a:ext cx="669472" cy="147229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400" b="1">
                <a:solidFill>
                  <a:srgbClr val="FFFFFF"/>
                </a:solidFill>
                <a:effectLst>
                  <a:outerShdw blurRad="38100" dist="38100" dir="2700000" algn="tl">
                    <a:srgbClr val="000000">
                      <a:alpha val="43137"/>
                    </a:srgbClr>
                  </a:outerShdw>
                </a:effectLst>
                <a:cs typeface="Calibri"/>
              </a:rPr>
              <a:t>VM</a:t>
            </a:r>
            <a:endParaRPr lang="bg-BG" sz="2400" b="1" dirty="0">
              <a:solidFill>
                <a:srgbClr val="FFFFFF"/>
              </a:solidFill>
              <a:effectLst>
                <a:outerShdw blurRad="38100" dist="38100" dir="2700000" algn="tl">
                  <a:srgbClr val="000000">
                    <a:alpha val="43137"/>
                  </a:srgbClr>
                </a:outerShdw>
              </a:effectLst>
            </a:endParaRPr>
          </a:p>
        </p:txBody>
      </p:sp>
      <p:sp>
        <p:nvSpPr>
          <p:cNvPr id="20" name="Правоъгълник 19">
            <a:extLst>
              <a:ext uri="{FF2B5EF4-FFF2-40B4-BE49-F238E27FC236}">
                <a16:creationId xmlns:a16="http://schemas.microsoft.com/office/drawing/2014/main" id="{C1C1A4C1-3533-4660-9B56-285401F402F0}"/>
              </a:ext>
            </a:extLst>
          </p:cNvPr>
          <p:cNvSpPr/>
          <p:nvPr/>
        </p:nvSpPr>
        <p:spPr bwMode="auto">
          <a:xfrm>
            <a:off x="5495924" y="3441247"/>
            <a:ext cx="669472" cy="1485899"/>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400" b="1">
                <a:solidFill>
                  <a:srgbClr val="FFFFFF"/>
                </a:solidFill>
                <a:effectLst>
                  <a:outerShdw blurRad="38100" dist="38100" dir="2700000" algn="tl">
                    <a:srgbClr val="000000">
                      <a:alpha val="43137"/>
                    </a:srgbClr>
                  </a:outerShdw>
                </a:effectLst>
                <a:cs typeface="Calibri"/>
              </a:rPr>
              <a:t>VM</a:t>
            </a:r>
            <a:endParaRPr lang="bg-BG" sz="2400" b="1" dirty="0">
              <a:solidFill>
                <a:srgbClr val="FFFFFF"/>
              </a:solidFill>
              <a:effectLst>
                <a:outerShdw blurRad="38100" dist="38100" dir="2700000" algn="tl">
                  <a:srgbClr val="000000">
                    <a:alpha val="43137"/>
                  </a:srgbClr>
                </a:outerShdw>
              </a:effectLst>
            </a:endParaRPr>
          </a:p>
        </p:txBody>
      </p:sp>
      <p:sp>
        <p:nvSpPr>
          <p:cNvPr id="21" name="Правоъгълник 20">
            <a:extLst>
              <a:ext uri="{FF2B5EF4-FFF2-40B4-BE49-F238E27FC236}">
                <a16:creationId xmlns:a16="http://schemas.microsoft.com/office/drawing/2014/main" id="{4537E613-795E-4823-995A-B803A36FD3C8}"/>
              </a:ext>
            </a:extLst>
          </p:cNvPr>
          <p:cNvSpPr/>
          <p:nvPr/>
        </p:nvSpPr>
        <p:spPr bwMode="auto">
          <a:xfrm>
            <a:off x="6380389" y="3454854"/>
            <a:ext cx="669472" cy="1485899"/>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400" b="1">
                <a:solidFill>
                  <a:srgbClr val="FFFFFF"/>
                </a:solidFill>
                <a:effectLst>
                  <a:outerShdw blurRad="38100" dist="38100" dir="2700000" algn="tl">
                    <a:srgbClr val="000000">
                      <a:alpha val="43137"/>
                    </a:srgbClr>
                  </a:outerShdw>
                </a:effectLst>
                <a:cs typeface="Calibri"/>
              </a:rPr>
              <a:t>VM</a:t>
            </a:r>
            <a:endParaRPr lang="bg-BG" sz="2400" b="1" dirty="0">
              <a:solidFill>
                <a:srgbClr val="FFFFFF"/>
              </a:solidFill>
              <a:effectLst>
                <a:outerShdw blurRad="38100" dist="38100" dir="2700000" algn="tl">
                  <a:srgbClr val="000000">
                    <a:alpha val="43137"/>
                  </a:srgbClr>
                </a:outerShdw>
              </a:effectLst>
            </a:endParaRPr>
          </a:p>
        </p:txBody>
      </p:sp>
      <p:sp>
        <p:nvSpPr>
          <p:cNvPr id="24" name="Правоъгълник 23">
            <a:extLst>
              <a:ext uri="{FF2B5EF4-FFF2-40B4-BE49-F238E27FC236}">
                <a16:creationId xmlns:a16="http://schemas.microsoft.com/office/drawing/2014/main" id="{A74E7129-26BD-4767-96E4-61BB2D6ACB79}"/>
              </a:ext>
            </a:extLst>
          </p:cNvPr>
          <p:cNvSpPr/>
          <p:nvPr/>
        </p:nvSpPr>
        <p:spPr bwMode="auto">
          <a:xfrm>
            <a:off x="8326210" y="3713390"/>
            <a:ext cx="3608614" cy="887185"/>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400" b="1">
                <a:solidFill>
                  <a:srgbClr val="FFFFFF"/>
                </a:solidFill>
                <a:effectLst>
                  <a:outerShdw blurRad="38100" dist="38100" dir="2700000" algn="tl">
                    <a:srgbClr val="000000">
                      <a:alpha val="43137"/>
                    </a:srgbClr>
                  </a:outerShdw>
                </a:effectLst>
                <a:cs typeface="Calibri"/>
              </a:rPr>
              <a:t>Platform as a Service</a:t>
            </a:r>
            <a:endParaRPr lang="bg-BG" sz="2400" b="1" dirty="0">
              <a:solidFill>
                <a:srgbClr val="FFFFFF"/>
              </a:solidFill>
              <a:effectLst>
                <a:outerShdw blurRad="38100" dist="38100" dir="2700000" algn="tl">
                  <a:srgbClr val="000000">
                    <a:alpha val="43137"/>
                  </a:srgbClr>
                </a:outerShdw>
              </a:effectLst>
            </a:endParaRPr>
          </a:p>
        </p:txBody>
      </p:sp>
      <p:sp>
        <p:nvSpPr>
          <p:cNvPr id="25" name="Стрелка надясно 24">
            <a:extLst>
              <a:ext uri="{FF2B5EF4-FFF2-40B4-BE49-F238E27FC236}">
                <a16:creationId xmlns:a16="http://schemas.microsoft.com/office/drawing/2014/main" id="{357501FD-C85F-459C-943B-FC0B24459E31}"/>
              </a:ext>
            </a:extLst>
          </p:cNvPr>
          <p:cNvSpPr/>
          <p:nvPr/>
        </p:nvSpPr>
        <p:spPr bwMode="auto">
          <a:xfrm>
            <a:off x="7396136" y="4009915"/>
            <a:ext cx="692658" cy="362168"/>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bg-BG" sz="2800" b="1" dirty="0">
              <a:solidFill>
                <a:srgbClr val="FFFFFF"/>
              </a:solidFill>
              <a:effectLst>
                <a:outerShdw blurRad="38100" dist="38100" dir="2700000" algn="tl">
                  <a:srgbClr val="000000">
                    <a:alpha val="43137"/>
                  </a:srgbClr>
                </a:outerShdw>
              </a:effectLst>
            </a:endParaRPr>
          </a:p>
        </p:txBody>
      </p:sp>
      <p:sp>
        <p:nvSpPr>
          <p:cNvPr id="28" name="Правоъгълник 27">
            <a:extLst>
              <a:ext uri="{FF2B5EF4-FFF2-40B4-BE49-F238E27FC236}">
                <a16:creationId xmlns:a16="http://schemas.microsoft.com/office/drawing/2014/main" id="{A11CC04B-D188-4CD9-AA4C-BF6ACD4F0AB1}"/>
              </a:ext>
            </a:extLst>
          </p:cNvPr>
          <p:cNvSpPr/>
          <p:nvPr/>
        </p:nvSpPr>
        <p:spPr bwMode="auto">
          <a:xfrm>
            <a:off x="3522889" y="2379889"/>
            <a:ext cx="3499757" cy="91440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a:solidFill>
                  <a:srgbClr val="FFFFFF"/>
                </a:solidFill>
                <a:effectLst>
                  <a:outerShdw blurRad="38100" dist="38100" dir="2700000" algn="tl">
                    <a:srgbClr val="000000">
                      <a:alpha val="43137"/>
                    </a:srgbClr>
                  </a:outerShdw>
                </a:effectLst>
                <a:cs typeface="Calibri"/>
              </a:rPr>
              <a:t>Application</a:t>
            </a:r>
            <a:endParaRPr lang="bg-BG" sz="2800" b="1" dirty="0">
              <a:solidFill>
                <a:srgbClr val="FFFFFF"/>
              </a:solidFill>
              <a:effectLst>
                <a:outerShdw blurRad="38100" dist="38100" dir="2700000" algn="tl">
                  <a:srgbClr val="000000">
                    <a:alpha val="43137"/>
                  </a:srgbClr>
                </a:outerShdw>
              </a:effectLst>
            </a:endParaRPr>
          </a:p>
        </p:txBody>
      </p:sp>
      <p:sp>
        <p:nvSpPr>
          <p:cNvPr id="30" name="Стрелка надясно 29">
            <a:extLst>
              <a:ext uri="{FF2B5EF4-FFF2-40B4-BE49-F238E27FC236}">
                <a16:creationId xmlns:a16="http://schemas.microsoft.com/office/drawing/2014/main" id="{2E4AA0A6-7F4B-4685-83B6-8902940E9CB9}"/>
              </a:ext>
            </a:extLst>
          </p:cNvPr>
          <p:cNvSpPr/>
          <p:nvPr/>
        </p:nvSpPr>
        <p:spPr bwMode="auto">
          <a:xfrm>
            <a:off x="7396135" y="2608379"/>
            <a:ext cx="692658" cy="362168"/>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bg-BG" sz="2800" b="1" dirty="0">
              <a:solidFill>
                <a:srgbClr val="FFFFFF"/>
              </a:solidFill>
              <a:effectLst>
                <a:outerShdw blurRad="38100" dist="38100" dir="2700000" algn="tl">
                  <a:srgbClr val="000000">
                    <a:alpha val="43137"/>
                  </a:srgbClr>
                </a:outerShdw>
              </a:effectLst>
            </a:endParaRPr>
          </a:p>
        </p:txBody>
      </p:sp>
      <p:sp>
        <p:nvSpPr>
          <p:cNvPr id="31" name="Правоъгълник 30">
            <a:extLst>
              <a:ext uri="{FF2B5EF4-FFF2-40B4-BE49-F238E27FC236}">
                <a16:creationId xmlns:a16="http://schemas.microsoft.com/office/drawing/2014/main" id="{A247295D-AA1D-4537-91E2-924DA2D1DF6E}"/>
              </a:ext>
            </a:extLst>
          </p:cNvPr>
          <p:cNvSpPr/>
          <p:nvPr/>
        </p:nvSpPr>
        <p:spPr bwMode="auto">
          <a:xfrm>
            <a:off x="8326209" y="2339068"/>
            <a:ext cx="3608614" cy="887185"/>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400" b="1">
                <a:solidFill>
                  <a:srgbClr val="FFFFFF"/>
                </a:solidFill>
                <a:effectLst>
                  <a:outerShdw blurRad="38100" dist="38100" dir="2700000" algn="tl">
                    <a:srgbClr val="000000">
                      <a:alpha val="43137"/>
                    </a:srgbClr>
                  </a:outerShdw>
                </a:effectLst>
                <a:cs typeface="Calibri"/>
              </a:rPr>
              <a:t>Software as a Service</a:t>
            </a:r>
            <a:endParaRPr lang="bg-BG" sz="24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914289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номер на слайда 1">
            <a:extLst>
              <a:ext uri="{FF2B5EF4-FFF2-40B4-BE49-F238E27FC236}">
                <a16:creationId xmlns:a16="http://schemas.microsoft.com/office/drawing/2014/main" id="{827955AB-D647-4328-8F81-138C2826983B}"/>
              </a:ext>
            </a:extLst>
          </p:cNvPr>
          <p:cNvSpPr>
            <a:spLocks noGrp="1"/>
          </p:cNvSpPr>
          <p:nvPr>
            <p:ph type="sldNum" sz="quarter" idx="4"/>
          </p:nvPr>
        </p:nvSpPr>
        <p:spPr/>
        <p:txBody>
          <a:bodyPr/>
          <a:lstStyle/>
          <a:p>
            <a:fld id="{2BF067CD-8E6B-4360-9AA8-C5DF2A48A6D1}" type="slidenum">
              <a:rPr lang="en-US" noProof="0" smtClean="0"/>
              <a:pPr/>
              <a:t>12</a:t>
            </a:fld>
            <a:endParaRPr lang="en-US" noProof="0"/>
          </a:p>
        </p:txBody>
      </p:sp>
      <p:sp>
        <p:nvSpPr>
          <p:cNvPr id="4" name="Заглавие 3">
            <a:extLst>
              <a:ext uri="{FF2B5EF4-FFF2-40B4-BE49-F238E27FC236}">
                <a16:creationId xmlns:a16="http://schemas.microsoft.com/office/drawing/2014/main" id="{A9FC6DA6-8088-4B90-9D2E-45CBEED4F3ED}"/>
              </a:ext>
            </a:extLst>
          </p:cNvPr>
          <p:cNvSpPr>
            <a:spLocks noGrp="1"/>
          </p:cNvSpPr>
          <p:nvPr>
            <p:ph type="title"/>
          </p:nvPr>
        </p:nvSpPr>
        <p:spPr/>
        <p:txBody>
          <a:bodyPr/>
          <a:lstStyle/>
          <a:p>
            <a:r>
              <a:rPr lang="bg-BG" sz="3950">
                <a:cs typeface="Calibri"/>
              </a:rPr>
              <a:t>Types of Cloud</a:t>
            </a:r>
          </a:p>
        </p:txBody>
      </p:sp>
      <p:sp>
        <p:nvSpPr>
          <p:cNvPr id="8" name="Облаковидно 7">
            <a:extLst>
              <a:ext uri="{FF2B5EF4-FFF2-40B4-BE49-F238E27FC236}">
                <a16:creationId xmlns:a16="http://schemas.microsoft.com/office/drawing/2014/main" id="{497EE4ED-4F75-4C39-ABE9-FB2F89429FCC}"/>
              </a:ext>
            </a:extLst>
          </p:cNvPr>
          <p:cNvSpPr/>
          <p:nvPr/>
        </p:nvSpPr>
        <p:spPr bwMode="auto">
          <a:xfrm>
            <a:off x="1708970" y="873226"/>
            <a:ext cx="1651819" cy="914400"/>
          </a:xfrm>
          <a:prstGeom prst="cloud">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000" b="1">
                <a:solidFill>
                  <a:srgbClr val="FFFFFF"/>
                </a:solidFill>
                <a:effectLst>
                  <a:outerShdw blurRad="38100" dist="38100" dir="2700000" algn="tl">
                    <a:srgbClr val="000000">
                      <a:alpha val="43137"/>
                    </a:srgbClr>
                  </a:outerShdw>
                </a:effectLst>
                <a:cs typeface="Calibri"/>
              </a:rPr>
              <a:t>Private cloud</a:t>
            </a:r>
          </a:p>
        </p:txBody>
      </p:sp>
      <p:sp>
        <p:nvSpPr>
          <p:cNvPr id="9" name="Облаковидно 8">
            <a:extLst>
              <a:ext uri="{FF2B5EF4-FFF2-40B4-BE49-F238E27FC236}">
                <a16:creationId xmlns:a16="http://schemas.microsoft.com/office/drawing/2014/main" id="{C004CA10-D229-4371-99E0-22B4329BF98D}"/>
              </a:ext>
            </a:extLst>
          </p:cNvPr>
          <p:cNvSpPr/>
          <p:nvPr/>
        </p:nvSpPr>
        <p:spPr bwMode="auto">
          <a:xfrm>
            <a:off x="5575812" y="880908"/>
            <a:ext cx="1418303" cy="914400"/>
          </a:xfrm>
          <a:prstGeom prst="cloud">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000" b="1">
                <a:solidFill>
                  <a:srgbClr val="FFFFFF"/>
                </a:solidFill>
                <a:effectLst>
                  <a:outerShdw blurRad="38100" dist="38100" dir="2700000" algn="tl">
                    <a:srgbClr val="000000">
                      <a:alpha val="43137"/>
                    </a:srgbClr>
                  </a:outerShdw>
                </a:effectLst>
                <a:cs typeface="Calibri"/>
              </a:rPr>
              <a:t>Hybrid Cloud</a:t>
            </a:r>
          </a:p>
        </p:txBody>
      </p:sp>
      <p:sp>
        <p:nvSpPr>
          <p:cNvPr id="12" name="Облаковидно 11">
            <a:extLst>
              <a:ext uri="{FF2B5EF4-FFF2-40B4-BE49-F238E27FC236}">
                <a16:creationId xmlns:a16="http://schemas.microsoft.com/office/drawing/2014/main" id="{AB721F64-869E-4817-A0B0-71CA71F956C4}"/>
              </a:ext>
            </a:extLst>
          </p:cNvPr>
          <p:cNvSpPr/>
          <p:nvPr/>
        </p:nvSpPr>
        <p:spPr bwMode="auto">
          <a:xfrm>
            <a:off x="9135397" y="876299"/>
            <a:ext cx="1393721" cy="902110"/>
          </a:xfrm>
          <a:prstGeom prst="cloud">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000" b="1">
                <a:solidFill>
                  <a:srgbClr val="FFFFFF"/>
                </a:solidFill>
                <a:effectLst>
                  <a:outerShdw blurRad="38100" dist="38100" dir="2700000" algn="tl">
                    <a:srgbClr val="000000">
                      <a:alpha val="43137"/>
                    </a:srgbClr>
                  </a:outerShdw>
                </a:effectLst>
                <a:cs typeface="Calibri"/>
              </a:rPr>
              <a:t>Public Cloud</a:t>
            </a:r>
          </a:p>
        </p:txBody>
      </p:sp>
      <p:sp>
        <p:nvSpPr>
          <p:cNvPr id="13" name="Текстово поле 12">
            <a:extLst>
              <a:ext uri="{FF2B5EF4-FFF2-40B4-BE49-F238E27FC236}">
                <a16:creationId xmlns:a16="http://schemas.microsoft.com/office/drawing/2014/main" id="{B43B35E9-E3F9-4009-BD47-D0450BA9B3EB}"/>
              </a:ext>
            </a:extLst>
          </p:cNvPr>
          <p:cNvSpPr txBox="1"/>
          <p:nvPr/>
        </p:nvSpPr>
        <p:spPr>
          <a:xfrm>
            <a:off x="1247775" y="2046645"/>
            <a:ext cx="2743200" cy="3854169"/>
          </a:xfrm>
          <a:prstGeom prst="rect">
            <a:avLst/>
          </a:prstGeom>
          <a:solidFill>
            <a:schemeClr val="accent6">
              <a:lumMod val="75000"/>
              <a:alpha val="15000"/>
            </a:schemeClr>
          </a:solidFill>
          <a:ln w="12700">
            <a:solidFill>
              <a:schemeClr val="tx1">
                <a:lumMod val="75000"/>
              </a:schemeClr>
            </a:solidFill>
          </a:ln>
        </p:spPr>
        <p:txBody>
          <a:bodyPr rot="0" spcFirstLastPara="0" vertOverflow="overflow" horzOverflow="overflow" vert="horz" wrap="square" lIns="144000" tIns="108000" rIns="144000" bIns="108000" numCol="1" spcCol="0" rtlCol="0" fromWordArt="0" anchor="t" anchorCtr="0" forceAA="0" compatLnSpc="1">
            <a:prstTxWarp prst="textNoShape">
              <a:avLst/>
            </a:prstTxWarp>
            <a:spAutoFit/>
          </a:bodyPr>
          <a:lstStyle/>
          <a:p>
            <a:pPr marL="457200" indent="-457200" eaLnBrk="0" hangingPunct="0">
              <a:lnSpc>
                <a:spcPct val="110000"/>
              </a:lnSpc>
              <a:buClr>
                <a:schemeClr val="accent5">
                  <a:lumMod val="40000"/>
                  <a:lumOff val="60000"/>
                </a:schemeClr>
              </a:buClr>
              <a:buSzPct val="70000"/>
              <a:buAutoNum type="arabicPeriod"/>
            </a:pPr>
            <a:r>
              <a:rPr lang="bg-BG" sz="2400">
                <a:cs typeface="Calibri"/>
              </a:rPr>
              <a:t>Fully Customizable</a:t>
            </a:r>
            <a:endParaRPr lang="bg-BG"/>
          </a:p>
          <a:p>
            <a:pPr marL="457200" indent="-457200">
              <a:lnSpc>
                <a:spcPct val="110000"/>
              </a:lnSpc>
              <a:buClr>
                <a:schemeClr val="accent5">
                  <a:lumMod val="40000"/>
                  <a:lumOff val="60000"/>
                </a:schemeClr>
              </a:buClr>
              <a:buSzPct val="70000"/>
              <a:buAutoNum type="arabicPeriod"/>
            </a:pPr>
            <a:r>
              <a:rPr lang="bg-BG" sz="2400">
                <a:cs typeface="Calibri"/>
              </a:rPr>
              <a:t>Higher Security</a:t>
            </a:r>
          </a:p>
          <a:p>
            <a:pPr marL="457200" indent="-457200">
              <a:lnSpc>
                <a:spcPct val="110000"/>
              </a:lnSpc>
              <a:buClr>
                <a:schemeClr val="accent5">
                  <a:lumMod val="40000"/>
                  <a:lumOff val="60000"/>
                </a:schemeClr>
              </a:buClr>
              <a:buSzPct val="70000"/>
              <a:buAutoNum type="arabicPeriod"/>
            </a:pPr>
            <a:r>
              <a:rPr lang="bg-BG" sz="2400">
                <a:cs typeface="Calibri"/>
              </a:rPr>
              <a:t>Capital Costs</a:t>
            </a:r>
          </a:p>
          <a:p>
            <a:pPr marL="457200" indent="-457200">
              <a:lnSpc>
                <a:spcPct val="110000"/>
              </a:lnSpc>
              <a:buClr>
                <a:schemeClr val="accent5">
                  <a:lumMod val="40000"/>
                  <a:lumOff val="60000"/>
                </a:schemeClr>
              </a:buClr>
              <a:buSzPct val="70000"/>
              <a:buAutoNum type="arabicPeriod"/>
            </a:pPr>
            <a:r>
              <a:rPr lang="bg-BG" sz="2400">
                <a:cs typeface="Calibri"/>
              </a:rPr>
              <a:t>High Overhead</a:t>
            </a:r>
          </a:p>
          <a:p>
            <a:pPr marL="457200" indent="-457200">
              <a:lnSpc>
                <a:spcPct val="110000"/>
              </a:lnSpc>
              <a:buClr>
                <a:schemeClr val="accent5">
                  <a:lumMod val="40000"/>
                  <a:lumOff val="60000"/>
                </a:schemeClr>
              </a:buClr>
              <a:buSzPct val="70000"/>
              <a:buAutoNum type="arabicPeriod"/>
            </a:pPr>
            <a:r>
              <a:rPr lang="bg-BG" sz="2400">
                <a:cs typeface="Calibri"/>
              </a:rPr>
              <a:t>Lack of elasticity</a:t>
            </a:r>
          </a:p>
          <a:p>
            <a:pPr marL="457200" indent="-457200">
              <a:lnSpc>
                <a:spcPct val="110000"/>
              </a:lnSpc>
              <a:buClr>
                <a:schemeClr val="accent5">
                  <a:lumMod val="40000"/>
                  <a:lumOff val="60000"/>
                </a:schemeClr>
              </a:buClr>
              <a:buSzPct val="70000"/>
              <a:buAutoNum type="arabicPeriod"/>
            </a:pPr>
            <a:r>
              <a:rPr lang="bg-BG" sz="2400">
                <a:cs typeface="Calibri"/>
              </a:rPr>
              <a:t>Potential Latency</a:t>
            </a:r>
            <a:endParaRPr lang="bg-BG" sz="2400" dirty="0">
              <a:cs typeface="Calibri"/>
            </a:endParaRPr>
          </a:p>
        </p:txBody>
      </p:sp>
      <p:sp>
        <p:nvSpPr>
          <p:cNvPr id="14" name="Текстово поле 13">
            <a:extLst>
              <a:ext uri="{FF2B5EF4-FFF2-40B4-BE49-F238E27FC236}">
                <a16:creationId xmlns:a16="http://schemas.microsoft.com/office/drawing/2014/main" id="{AF769F0A-B6EE-4BFA-9ECF-67CB5C8D5207}"/>
              </a:ext>
            </a:extLst>
          </p:cNvPr>
          <p:cNvSpPr txBox="1"/>
          <p:nvPr/>
        </p:nvSpPr>
        <p:spPr>
          <a:xfrm>
            <a:off x="4844231" y="2042037"/>
            <a:ext cx="2976716" cy="3928036"/>
          </a:xfrm>
          <a:prstGeom prst="rect">
            <a:avLst/>
          </a:prstGeom>
          <a:solidFill>
            <a:schemeClr val="accent6">
              <a:lumMod val="75000"/>
              <a:alpha val="15000"/>
            </a:schemeClr>
          </a:solidFill>
          <a:ln w="12700">
            <a:solidFill>
              <a:schemeClr val="tx1">
                <a:lumMod val="75000"/>
              </a:schemeClr>
            </a:solidFill>
          </a:ln>
        </p:spPr>
        <p:txBody>
          <a:bodyPr rot="0" spcFirstLastPara="0" vertOverflow="overflow" horzOverflow="overflow" vert="horz" wrap="square" lIns="144000" tIns="108000" rIns="144000" bIns="108000" numCol="1" spcCol="0" rtlCol="0" fromWordArt="0" anchor="t" anchorCtr="0" forceAA="0" compatLnSpc="1">
            <a:prstTxWarp prst="textNoShape">
              <a:avLst/>
            </a:prstTxWarp>
            <a:spAutoFit/>
          </a:bodyPr>
          <a:lstStyle/>
          <a:p>
            <a:pPr marL="514350" indent="-514350">
              <a:buClr>
                <a:schemeClr val="accent5">
                  <a:lumMod val="40000"/>
                  <a:lumOff val="60000"/>
                </a:schemeClr>
              </a:buClr>
              <a:buSzPct val="70000"/>
              <a:buAutoNum type="arabicPeriod"/>
            </a:pPr>
            <a:r>
              <a:rPr lang="bg-BG" sz="2400">
                <a:ea typeface="+mn-lt"/>
                <a:cs typeface="+mn-lt"/>
              </a:rPr>
              <a:t>Combination of public and private</a:t>
            </a:r>
            <a:endParaRPr lang="en-US" sz="2400">
              <a:ea typeface="+mn-lt"/>
              <a:cs typeface="+mn-lt"/>
            </a:endParaRPr>
          </a:p>
          <a:p>
            <a:pPr marL="514350" indent="-514350">
              <a:buClr>
                <a:schemeClr val="accent5">
                  <a:lumMod val="40000"/>
                  <a:lumOff val="60000"/>
                </a:schemeClr>
              </a:buClr>
              <a:buSzPct val="70000"/>
              <a:buAutoNum type="arabicPeriod"/>
            </a:pPr>
            <a:r>
              <a:rPr lang="bg-BG" sz="2400">
                <a:ea typeface="+mn-lt"/>
                <a:cs typeface="+mn-lt"/>
              </a:rPr>
              <a:t>Often used as a transition to public cloud</a:t>
            </a:r>
          </a:p>
          <a:p>
            <a:pPr marL="514350" indent="-514350">
              <a:buClr>
                <a:schemeClr val="accent5">
                  <a:lumMod val="40000"/>
                  <a:lumOff val="60000"/>
                </a:schemeClr>
              </a:buClr>
              <a:buSzPct val="70000"/>
              <a:buAutoNum type="arabicPeriod"/>
            </a:pPr>
            <a:r>
              <a:rPr lang="bg-BG" sz="2400">
                <a:ea typeface="+mn-lt"/>
                <a:cs typeface="+mn-lt"/>
              </a:rPr>
              <a:t>Addes flexability and scalability</a:t>
            </a:r>
            <a:endParaRPr lang="bg-BG" sz="2400" dirty="0">
              <a:ea typeface="+mn-lt"/>
              <a:cs typeface="+mn-lt"/>
            </a:endParaRPr>
          </a:p>
          <a:p>
            <a:pPr marL="514350" indent="-514350">
              <a:buClr>
                <a:schemeClr val="accent5">
                  <a:lumMod val="40000"/>
                  <a:lumOff val="60000"/>
                </a:schemeClr>
              </a:buClr>
              <a:buSzPct val="70000"/>
              <a:buAutoNum type="arabicPeriod"/>
            </a:pPr>
            <a:endParaRPr lang="bg-BG" sz="2400" dirty="0">
              <a:cs typeface="Calibri"/>
            </a:endParaRPr>
          </a:p>
          <a:p>
            <a:pPr>
              <a:lnSpc>
                <a:spcPct val="110000"/>
              </a:lnSpc>
              <a:buClr>
                <a:schemeClr val="accent5">
                  <a:lumMod val="40000"/>
                  <a:lumOff val="60000"/>
                </a:schemeClr>
              </a:buClr>
              <a:buSzPct val="70000"/>
            </a:pPr>
            <a:endParaRPr lang="bg-BG" sz="2400" dirty="0">
              <a:cs typeface="Calibri"/>
            </a:endParaRPr>
          </a:p>
        </p:txBody>
      </p:sp>
      <p:sp>
        <p:nvSpPr>
          <p:cNvPr id="15" name="Текстово поле 14">
            <a:extLst>
              <a:ext uri="{FF2B5EF4-FFF2-40B4-BE49-F238E27FC236}">
                <a16:creationId xmlns:a16="http://schemas.microsoft.com/office/drawing/2014/main" id="{C12321B5-21FC-4CA9-B7AC-53846C477ED5}"/>
              </a:ext>
            </a:extLst>
          </p:cNvPr>
          <p:cNvSpPr txBox="1"/>
          <p:nvPr/>
        </p:nvSpPr>
        <p:spPr>
          <a:xfrm>
            <a:off x="8612751" y="2049719"/>
            <a:ext cx="2866103" cy="4260434"/>
          </a:xfrm>
          <a:prstGeom prst="rect">
            <a:avLst/>
          </a:prstGeom>
          <a:solidFill>
            <a:schemeClr val="accent6">
              <a:lumMod val="75000"/>
              <a:alpha val="15000"/>
            </a:schemeClr>
          </a:solidFill>
          <a:ln w="12700">
            <a:solidFill>
              <a:schemeClr val="tx1">
                <a:lumMod val="75000"/>
              </a:schemeClr>
            </a:solidFill>
          </a:ln>
        </p:spPr>
        <p:txBody>
          <a:bodyPr rot="0" spcFirstLastPara="0" vertOverflow="overflow" horzOverflow="overflow" vert="horz" wrap="square" lIns="144000" tIns="108000" rIns="144000" bIns="108000" numCol="1" spcCol="0" rtlCol="0" fromWordArt="0" anchor="t" anchorCtr="0" forceAA="0" compatLnSpc="1">
            <a:prstTxWarp prst="textNoShape">
              <a:avLst/>
            </a:prstTxWarp>
            <a:spAutoFit/>
          </a:bodyPr>
          <a:lstStyle/>
          <a:p>
            <a:pPr marL="457200" indent="-457200" eaLnBrk="0" hangingPunct="0">
              <a:lnSpc>
                <a:spcPct val="110000"/>
              </a:lnSpc>
              <a:buClr>
                <a:schemeClr val="accent5">
                  <a:lumMod val="40000"/>
                  <a:lumOff val="60000"/>
                </a:schemeClr>
              </a:buClr>
              <a:buSzPct val="70000"/>
              <a:buAutoNum type="arabicPeriod"/>
            </a:pPr>
            <a:r>
              <a:rPr lang="bg-BG" sz="2400">
                <a:cs typeface="Calibri"/>
              </a:rPr>
              <a:t>No Capital Costs</a:t>
            </a:r>
          </a:p>
          <a:p>
            <a:pPr marL="457200" indent="-457200">
              <a:lnSpc>
                <a:spcPct val="110000"/>
              </a:lnSpc>
              <a:buClr>
                <a:schemeClr val="accent5">
                  <a:lumMod val="40000"/>
                  <a:lumOff val="60000"/>
                </a:schemeClr>
              </a:buClr>
              <a:buSzPct val="70000"/>
              <a:buAutoNum type="arabicPeriod"/>
            </a:pPr>
            <a:r>
              <a:rPr lang="bg-BG" sz="2400">
                <a:cs typeface="Calibri"/>
              </a:rPr>
              <a:t>Pay as you go</a:t>
            </a:r>
          </a:p>
          <a:p>
            <a:pPr marL="457200" indent="-457200">
              <a:lnSpc>
                <a:spcPct val="110000"/>
              </a:lnSpc>
              <a:buClr>
                <a:schemeClr val="accent5">
                  <a:lumMod val="40000"/>
                  <a:lumOff val="60000"/>
                </a:schemeClr>
              </a:buClr>
              <a:buSzPct val="70000"/>
              <a:buAutoNum type="arabicPeriod"/>
            </a:pPr>
            <a:r>
              <a:rPr lang="bg-BG" sz="2400">
                <a:cs typeface="Calibri"/>
              </a:rPr>
              <a:t>Low overhead</a:t>
            </a:r>
          </a:p>
          <a:p>
            <a:pPr marL="457200" indent="-457200">
              <a:lnSpc>
                <a:spcPct val="110000"/>
              </a:lnSpc>
              <a:buClr>
                <a:schemeClr val="accent5">
                  <a:lumMod val="40000"/>
                  <a:lumOff val="60000"/>
                </a:schemeClr>
              </a:buClr>
              <a:buSzPct val="70000"/>
              <a:buAutoNum type="arabicPeriod"/>
            </a:pPr>
            <a:r>
              <a:rPr lang="bg-BG" sz="2400">
                <a:cs typeface="Calibri"/>
              </a:rPr>
              <a:t>Infinite scalability</a:t>
            </a:r>
          </a:p>
          <a:p>
            <a:pPr marL="457200" indent="-457200">
              <a:lnSpc>
                <a:spcPct val="110000"/>
              </a:lnSpc>
              <a:buClr>
                <a:schemeClr val="accent5">
                  <a:lumMod val="40000"/>
                  <a:lumOff val="60000"/>
                </a:schemeClr>
              </a:buClr>
              <a:buSzPct val="70000"/>
              <a:buAutoNum type="arabicPeriod"/>
            </a:pPr>
            <a:r>
              <a:rPr lang="bg-BG" sz="2400">
                <a:cs typeface="Calibri"/>
              </a:rPr>
              <a:t>Elasticity</a:t>
            </a:r>
          </a:p>
          <a:p>
            <a:pPr marL="457200" indent="-457200">
              <a:lnSpc>
                <a:spcPct val="110000"/>
              </a:lnSpc>
              <a:buClr>
                <a:schemeClr val="accent5">
                  <a:lumMod val="40000"/>
                  <a:lumOff val="60000"/>
                </a:schemeClr>
              </a:buClr>
              <a:buSzPct val="70000"/>
              <a:buAutoNum type="arabicPeriod"/>
            </a:pPr>
            <a:r>
              <a:rPr lang="bg-BG" sz="2400">
                <a:cs typeface="Calibri"/>
              </a:rPr>
              <a:t>Governance challenges</a:t>
            </a:r>
          </a:p>
          <a:p>
            <a:pPr marL="457200" indent="-457200">
              <a:lnSpc>
                <a:spcPct val="110000"/>
              </a:lnSpc>
              <a:buClr>
                <a:schemeClr val="accent5">
                  <a:lumMod val="40000"/>
                  <a:lumOff val="60000"/>
                </a:schemeClr>
              </a:buClr>
              <a:buSzPct val="70000"/>
              <a:buAutoNum type="arabicPeriod"/>
            </a:pPr>
            <a:r>
              <a:rPr lang="bg-BG" sz="2400">
                <a:cs typeface="Calibri"/>
              </a:rPr>
              <a:t>Simplified deployments</a:t>
            </a:r>
            <a:endParaRPr lang="bg-BG" sz="2400" dirty="0">
              <a:cs typeface="Calibri"/>
            </a:endParaRPr>
          </a:p>
        </p:txBody>
      </p:sp>
    </p:spTree>
    <p:extLst>
      <p:ext uri="{BB962C8B-B14F-4D97-AF65-F5344CB8AC3E}">
        <p14:creationId xmlns:p14="http://schemas.microsoft.com/office/powerpoint/2010/main" val="14471281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лавие 3">
            <a:extLst>
              <a:ext uri="{FF2B5EF4-FFF2-40B4-BE49-F238E27FC236}">
                <a16:creationId xmlns:a16="http://schemas.microsoft.com/office/drawing/2014/main" id="{5E3B5E46-2820-4EA4-945C-3E49EF3D523C}"/>
              </a:ext>
            </a:extLst>
          </p:cNvPr>
          <p:cNvSpPr>
            <a:spLocks noGrp="1"/>
          </p:cNvSpPr>
          <p:nvPr>
            <p:ph type="title" sz="quarter" idx="10"/>
          </p:nvPr>
        </p:nvSpPr>
        <p:spPr/>
        <p:txBody>
          <a:bodyPr/>
          <a:lstStyle/>
          <a:p>
            <a:r>
              <a:rPr lang="bg-BG" sz="5350">
                <a:cs typeface="Arial"/>
              </a:rPr>
              <a:t>Cloud Terminalogy</a:t>
            </a:r>
            <a:endParaRPr lang="bg-BG" sz="5350" dirty="0"/>
          </a:p>
        </p:txBody>
      </p:sp>
      <p:sp>
        <p:nvSpPr>
          <p:cNvPr id="2" name="Контейнер за номер на слайда 1">
            <a:extLst>
              <a:ext uri="{FF2B5EF4-FFF2-40B4-BE49-F238E27FC236}">
                <a16:creationId xmlns:a16="http://schemas.microsoft.com/office/drawing/2014/main" id="{3E1FF183-C3D8-4FFE-BC24-937E96F0E572}"/>
              </a:ext>
            </a:extLst>
          </p:cNvPr>
          <p:cNvSpPr>
            <a:spLocks noGrp="1"/>
          </p:cNvSpPr>
          <p:nvPr>
            <p:ph type="sldNum" sz="quarter" idx="4294967295"/>
          </p:nvPr>
        </p:nvSpPr>
        <p:spPr>
          <a:xfrm>
            <a:off x="11823700" y="6507163"/>
            <a:ext cx="368300" cy="296862"/>
          </a:xfrm>
          <a:prstGeom prst="rect">
            <a:avLst/>
          </a:prstGeom>
        </p:spPr>
        <p:txBody>
          <a:bodyPr/>
          <a:lstStyle/>
          <a:p>
            <a:fld id="{2BF067CD-8E6B-4360-9AA8-C5DF2A48A6D1}" type="slidenum">
              <a:rPr lang="en-US" noProof="0" smtClean="0"/>
              <a:pPr/>
              <a:t>13</a:t>
            </a:fld>
            <a:endParaRPr lang="en-US" noProof="0"/>
          </a:p>
        </p:txBody>
      </p:sp>
      <p:pic>
        <p:nvPicPr>
          <p:cNvPr id="8" name="Картина 8" descr="Картина, която съдържа лице, мъж, топка, държащ&#10;&#10;Описанието е генерирано автоматично">
            <a:extLst>
              <a:ext uri="{FF2B5EF4-FFF2-40B4-BE49-F238E27FC236}">
                <a16:creationId xmlns:a16="http://schemas.microsoft.com/office/drawing/2014/main" id="{B30AC729-1B9F-4014-B0A3-E7EF648BA95B}"/>
              </a:ext>
            </a:extLst>
          </p:cNvPr>
          <p:cNvPicPr>
            <a:picLocks noChangeAspect="1"/>
          </p:cNvPicPr>
          <p:nvPr/>
        </p:nvPicPr>
        <p:blipFill>
          <a:blip r:embed="rId2"/>
          <a:stretch>
            <a:fillRect/>
          </a:stretch>
        </p:blipFill>
        <p:spPr>
          <a:xfrm>
            <a:off x="4724400" y="1386825"/>
            <a:ext cx="2743200" cy="238345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2339700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одзаглавие 1">
            <a:extLst>
              <a:ext uri="{FF2B5EF4-FFF2-40B4-BE49-F238E27FC236}">
                <a16:creationId xmlns:a16="http://schemas.microsoft.com/office/drawing/2014/main" id="{C51A1EA9-40A2-40E0-A90C-FFB90C550583}"/>
              </a:ext>
            </a:extLst>
          </p:cNvPr>
          <p:cNvSpPr>
            <a:spLocks noGrp="1"/>
          </p:cNvSpPr>
          <p:nvPr>
            <p:ph type="body" sz="quarter" idx="10"/>
          </p:nvPr>
        </p:nvSpPr>
        <p:spPr>
          <a:xfrm>
            <a:off x="1673561" y="1121143"/>
            <a:ext cx="10321675" cy="1641339"/>
          </a:xfrm>
        </p:spPr>
        <p:txBody>
          <a:bodyPr vert="horz" lIns="108000" tIns="36000" rIns="108000" bIns="36000" rtlCol="0" anchor="t">
            <a:normAutofit lnSpcReduction="10000"/>
          </a:bodyPr>
          <a:lstStyle/>
          <a:p>
            <a:pPr lvl="1" indent="-360045"/>
            <a:r>
              <a:rPr lang="bg-BG" sz="3150">
                <a:ea typeface="+mn-lt"/>
                <a:cs typeface="+mn-lt"/>
              </a:rPr>
              <a:t>Scalable (</a:t>
            </a:r>
            <a:r>
              <a:rPr lang="bg-BG" sz="3150">
                <a:solidFill>
                  <a:schemeClr val="bg1"/>
                </a:solidFill>
                <a:ea typeface="+mn-lt"/>
                <a:cs typeface="+mn-lt"/>
              </a:rPr>
              <a:t>Scalability</a:t>
            </a:r>
            <a:r>
              <a:rPr lang="bg-BG" sz="3150">
                <a:ea typeface="+mn-lt"/>
                <a:cs typeface="+mn-lt"/>
              </a:rPr>
              <a:t>)</a:t>
            </a:r>
          </a:p>
          <a:p>
            <a:pPr marL="1255395" lvl="2" indent="-360045"/>
            <a:r>
              <a:rPr lang="bg-BG" sz="2950">
                <a:ea typeface="+mn-lt"/>
                <a:cs typeface="+mn-lt"/>
              </a:rPr>
              <a:t>The ability to easily grow in size, capacity and/or scope  (usually based on demand)</a:t>
            </a:r>
          </a:p>
        </p:txBody>
      </p:sp>
      <p:sp>
        <p:nvSpPr>
          <p:cNvPr id="3" name="Заглавие 2">
            <a:extLst>
              <a:ext uri="{FF2B5EF4-FFF2-40B4-BE49-F238E27FC236}">
                <a16:creationId xmlns:a16="http://schemas.microsoft.com/office/drawing/2014/main" id="{331DB989-8718-4F0E-BAB3-4DFBC7988156}"/>
              </a:ext>
            </a:extLst>
          </p:cNvPr>
          <p:cNvSpPr>
            <a:spLocks noGrp="1"/>
          </p:cNvSpPr>
          <p:nvPr>
            <p:ph type="title"/>
          </p:nvPr>
        </p:nvSpPr>
        <p:spPr/>
        <p:txBody>
          <a:bodyPr/>
          <a:lstStyle/>
          <a:p>
            <a:r>
              <a:rPr lang="bg-BG" sz="3950">
                <a:cs typeface="Calibri"/>
              </a:rPr>
              <a:t>Cloud Terminology</a:t>
            </a:r>
          </a:p>
        </p:txBody>
      </p:sp>
      <p:pic>
        <p:nvPicPr>
          <p:cNvPr id="5" name="Картина 5" descr="Картина, която съдържа рисунка&#10;&#10;Описанието е генерирано автоматично">
            <a:extLst>
              <a:ext uri="{FF2B5EF4-FFF2-40B4-BE49-F238E27FC236}">
                <a16:creationId xmlns:a16="http://schemas.microsoft.com/office/drawing/2014/main" id="{3765EF87-2EB0-4E67-8B32-62DD82183C78}"/>
              </a:ext>
            </a:extLst>
          </p:cNvPr>
          <p:cNvPicPr>
            <a:picLocks noChangeAspect="1"/>
          </p:cNvPicPr>
          <p:nvPr/>
        </p:nvPicPr>
        <p:blipFill>
          <a:blip r:embed="rId2"/>
          <a:stretch>
            <a:fillRect/>
          </a:stretch>
        </p:blipFill>
        <p:spPr>
          <a:xfrm>
            <a:off x="2697616" y="4058330"/>
            <a:ext cx="918483" cy="918483"/>
          </a:xfrm>
          <a:prstGeom prst="rect">
            <a:avLst/>
          </a:prstGeom>
        </p:spPr>
      </p:pic>
      <p:sp>
        <p:nvSpPr>
          <p:cNvPr id="6" name="Текстово поле 5">
            <a:extLst>
              <a:ext uri="{FF2B5EF4-FFF2-40B4-BE49-F238E27FC236}">
                <a16:creationId xmlns:a16="http://schemas.microsoft.com/office/drawing/2014/main" id="{6FC83693-AE16-4B4A-A285-F190F8EF6CAE}"/>
              </a:ext>
            </a:extLst>
          </p:cNvPr>
          <p:cNvSpPr txBox="1"/>
          <p:nvPr/>
        </p:nvSpPr>
        <p:spPr>
          <a:xfrm>
            <a:off x="2220686" y="3254829"/>
            <a:ext cx="2185308" cy="604049"/>
          </a:xfrm>
          <a:prstGeom prst="rect">
            <a:avLst/>
          </a:prstGeom>
          <a:solidFill>
            <a:schemeClr val="accent6">
              <a:lumMod val="75000"/>
              <a:alpha val="15000"/>
            </a:schemeClr>
          </a:solidFill>
          <a:ln w="12700">
            <a:solidFill>
              <a:schemeClr val="tx1">
                <a:lumMod val="75000"/>
              </a:schemeClr>
            </a:solidFill>
          </a:ln>
        </p:spPr>
        <p:txBody>
          <a:bodyPr rot="0" spcFirstLastPara="0" vertOverflow="overflow" horzOverflow="overflow" vert="horz" wrap="square" lIns="144000" tIns="108000" rIns="144000" bIns="108000" numCol="1" spcCol="0" rtlCol="0" fromWordArt="0" anchor="t" anchorCtr="0" forceAA="0" compatLnSpc="1">
            <a:prstTxWarp prst="textNoShape">
              <a:avLst/>
            </a:prstTxWarp>
            <a:spAutoFit/>
          </a:bodyPr>
          <a:lstStyle/>
          <a:p>
            <a:pPr eaLnBrk="0" hangingPunct="0">
              <a:lnSpc>
                <a:spcPct val="110000"/>
              </a:lnSpc>
              <a:buClr>
                <a:schemeClr val="accent5">
                  <a:lumMod val="40000"/>
                  <a:lumOff val="60000"/>
                </a:schemeClr>
              </a:buClr>
              <a:buSzPct val="70000"/>
            </a:pPr>
            <a:r>
              <a:rPr lang="bg-BG" sz="2400"/>
              <a:t>1000 Users</a:t>
            </a:r>
            <a:endParaRPr lang="bg-BG" sz="2400" dirty="0"/>
          </a:p>
        </p:txBody>
      </p:sp>
      <p:sp>
        <p:nvSpPr>
          <p:cNvPr id="7" name="Текстово поле 6">
            <a:extLst>
              <a:ext uri="{FF2B5EF4-FFF2-40B4-BE49-F238E27FC236}">
                <a16:creationId xmlns:a16="http://schemas.microsoft.com/office/drawing/2014/main" id="{C0188C99-17EE-49F9-9EFA-75EE910891EB}"/>
              </a:ext>
            </a:extLst>
          </p:cNvPr>
          <p:cNvSpPr txBox="1"/>
          <p:nvPr/>
        </p:nvSpPr>
        <p:spPr>
          <a:xfrm>
            <a:off x="5363935" y="3254828"/>
            <a:ext cx="2280558" cy="604049"/>
          </a:xfrm>
          <a:prstGeom prst="rect">
            <a:avLst/>
          </a:prstGeom>
          <a:solidFill>
            <a:schemeClr val="accent6">
              <a:lumMod val="75000"/>
              <a:alpha val="15000"/>
            </a:schemeClr>
          </a:solidFill>
          <a:ln w="12700">
            <a:solidFill>
              <a:schemeClr val="tx1">
                <a:lumMod val="75000"/>
              </a:schemeClr>
            </a:solidFill>
          </a:ln>
        </p:spPr>
        <p:txBody>
          <a:bodyPr rot="0" spcFirstLastPara="0" vertOverflow="overflow" horzOverflow="overflow" vert="horz" wrap="square" lIns="144000" tIns="108000" rIns="144000" bIns="108000" numCol="1" spcCol="0" rtlCol="0" fromWordArt="0" anchor="t" anchorCtr="0" forceAA="0" compatLnSpc="1">
            <a:prstTxWarp prst="textNoShape">
              <a:avLst/>
            </a:prstTxWarp>
            <a:spAutoFit/>
          </a:bodyPr>
          <a:lstStyle/>
          <a:p>
            <a:pPr eaLnBrk="0" hangingPunct="0">
              <a:lnSpc>
                <a:spcPct val="110000"/>
              </a:lnSpc>
              <a:buClr>
                <a:schemeClr val="accent5">
                  <a:lumMod val="40000"/>
                  <a:lumOff val="60000"/>
                </a:schemeClr>
              </a:buClr>
              <a:buSzPct val="70000"/>
            </a:pPr>
            <a:r>
              <a:rPr lang="bg-BG" sz="2400"/>
              <a:t>5000 Users</a:t>
            </a:r>
            <a:endParaRPr lang="bg-BG" sz="2400" dirty="0"/>
          </a:p>
        </p:txBody>
      </p:sp>
      <p:sp>
        <p:nvSpPr>
          <p:cNvPr id="8" name="Текстово поле 7">
            <a:extLst>
              <a:ext uri="{FF2B5EF4-FFF2-40B4-BE49-F238E27FC236}">
                <a16:creationId xmlns:a16="http://schemas.microsoft.com/office/drawing/2014/main" id="{EC49443B-AD93-43B2-B9E3-7CA718EA3837}"/>
              </a:ext>
            </a:extLst>
          </p:cNvPr>
          <p:cNvSpPr txBox="1"/>
          <p:nvPr/>
        </p:nvSpPr>
        <p:spPr>
          <a:xfrm>
            <a:off x="8684077" y="3254827"/>
            <a:ext cx="2130879" cy="604049"/>
          </a:xfrm>
          <a:prstGeom prst="rect">
            <a:avLst/>
          </a:prstGeom>
          <a:solidFill>
            <a:schemeClr val="accent6">
              <a:lumMod val="75000"/>
              <a:alpha val="15000"/>
            </a:schemeClr>
          </a:solidFill>
          <a:ln w="12700">
            <a:solidFill>
              <a:schemeClr val="tx1">
                <a:lumMod val="75000"/>
              </a:schemeClr>
            </a:solidFill>
          </a:ln>
        </p:spPr>
        <p:txBody>
          <a:bodyPr rot="0" spcFirstLastPara="0" vertOverflow="overflow" horzOverflow="overflow" vert="horz" wrap="square" lIns="144000" tIns="108000" rIns="144000" bIns="108000" numCol="1" spcCol="0" rtlCol="0" fromWordArt="0" anchor="t" anchorCtr="0" forceAA="0" compatLnSpc="1">
            <a:prstTxWarp prst="textNoShape">
              <a:avLst/>
            </a:prstTxWarp>
            <a:spAutoFit/>
          </a:bodyPr>
          <a:lstStyle/>
          <a:p>
            <a:pPr eaLnBrk="0" hangingPunct="0">
              <a:lnSpc>
                <a:spcPct val="110000"/>
              </a:lnSpc>
              <a:buClr>
                <a:schemeClr val="accent5">
                  <a:lumMod val="40000"/>
                  <a:lumOff val="60000"/>
                </a:schemeClr>
              </a:buClr>
              <a:buSzPct val="70000"/>
            </a:pPr>
            <a:r>
              <a:rPr lang="bg-BG" sz="2400"/>
              <a:t>50 000 Users</a:t>
            </a:r>
            <a:endParaRPr lang="bg-BG" sz="2400" dirty="0"/>
          </a:p>
        </p:txBody>
      </p:sp>
      <p:pic>
        <p:nvPicPr>
          <p:cNvPr id="9" name="Картина 5" descr="Картина, която съдържа рисунка&#10;&#10;Описанието е генерирано автоматично">
            <a:extLst>
              <a:ext uri="{FF2B5EF4-FFF2-40B4-BE49-F238E27FC236}">
                <a16:creationId xmlns:a16="http://schemas.microsoft.com/office/drawing/2014/main" id="{834398B2-9434-447A-90B5-8455D2CDA462}"/>
              </a:ext>
            </a:extLst>
          </p:cNvPr>
          <p:cNvPicPr>
            <a:picLocks noChangeAspect="1"/>
          </p:cNvPicPr>
          <p:nvPr/>
        </p:nvPicPr>
        <p:blipFill>
          <a:blip r:embed="rId2"/>
          <a:stretch>
            <a:fillRect/>
          </a:stretch>
        </p:blipFill>
        <p:spPr>
          <a:xfrm>
            <a:off x="5364616" y="4003901"/>
            <a:ext cx="918483" cy="918483"/>
          </a:xfrm>
          <a:prstGeom prst="rect">
            <a:avLst/>
          </a:prstGeom>
        </p:spPr>
      </p:pic>
      <p:pic>
        <p:nvPicPr>
          <p:cNvPr id="10" name="Картина 5" descr="Картина, която съдържа рисунка&#10;&#10;Описанието е генерирано автоматично">
            <a:extLst>
              <a:ext uri="{FF2B5EF4-FFF2-40B4-BE49-F238E27FC236}">
                <a16:creationId xmlns:a16="http://schemas.microsoft.com/office/drawing/2014/main" id="{A229317D-CF39-41E6-9303-1DABBD5654A6}"/>
              </a:ext>
            </a:extLst>
          </p:cNvPr>
          <p:cNvPicPr>
            <a:picLocks noChangeAspect="1"/>
          </p:cNvPicPr>
          <p:nvPr/>
        </p:nvPicPr>
        <p:blipFill>
          <a:blip r:embed="rId2"/>
          <a:stretch>
            <a:fillRect/>
          </a:stretch>
        </p:blipFill>
        <p:spPr>
          <a:xfrm>
            <a:off x="6725331" y="4003901"/>
            <a:ext cx="918483" cy="918483"/>
          </a:xfrm>
          <a:prstGeom prst="rect">
            <a:avLst/>
          </a:prstGeom>
        </p:spPr>
      </p:pic>
      <p:pic>
        <p:nvPicPr>
          <p:cNvPr id="11" name="Картина 5" descr="Картина, която съдържа рисунка&#10;&#10;Описанието е генерирано автоматично">
            <a:extLst>
              <a:ext uri="{FF2B5EF4-FFF2-40B4-BE49-F238E27FC236}">
                <a16:creationId xmlns:a16="http://schemas.microsoft.com/office/drawing/2014/main" id="{7949901B-BDE5-44CE-8C6D-701BB4C88C22}"/>
              </a:ext>
            </a:extLst>
          </p:cNvPr>
          <p:cNvPicPr>
            <a:picLocks noChangeAspect="1"/>
          </p:cNvPicPr>
          <p:nvPr/>
        </p:nvPicPr>
        <p:blipFill>
          <a:blip r:embed="rId2"/>
          <a:stretch>
            <a:fillRect/>
          </a:stretch>
        </p:blipFill>
        <p:spPr>
          <a:xfrm>
            <a:off x="8684759" y="3949472"/>
            <a:ext cx="918483" cy="918483"/>
          </a:xfrm>
          <a:prstGeom prst="rect">
            <a:avLst/>
          </a:prstGeom>
        </p:spPr>
      </p:pic>
      <p:pic>
        <p:nvPicPr>
          <p:cNvPr id="12" name="Картина 5" descr="Картина, която съдържа рисунка&#10;&#10;Описанието е генерирано автоматично">
            <a:extLst>
              <a:ext uri="{FF2B5EF4-FFF2-40B4-BE49-F238E27FC236}">
                <a16:creationId xmlns:a16="http://schemas.microsoft.com/office/drawing/2014/main" id="{C0560CDF-012E-4234-9AC1-28ED052D77A2}"/>
              </a:ext>
            </a:extLst>
          </p:cNvPr>
          <p:cNvPicPr>
            <a:picLocks noChangeAspect="1"/>
          </p:cNvPicPr>
          <p:nvPr/>
        </p:nvPicPr>
        <p:blipFill>
          <a:blip r:embed="rId2"/>
          <a:stretch>
            <a:fillRect/>
          </a:stretch>
        </p:blipFill>
        <p:spPr>
          <a:xfrm>
            <a:off x="9895795" y="3949472"/>
            <a:ext cx="918483" cy="918483"/>
          </a:xfrm>
          <a:prstGeom prst="rect">
            <a:avLst/>
          </a:prstGeom>
        </p:spPr>
      </p:pic>
      <p:pic>
        <p:nvPicPr>
          <p:cNvPr id="13" name="Картина 5" descr="Картина, която съдържа рисунка&#10;&#10;Описанието е генерирано автоматично">
            <a:extLst>
              <a:ext uri="{FF2B5EF4-FFF2-40B4-BE49-F238E27FC236}">
                <a16:creationId xmlns:a16="http://schemas.microsoft.com/office/drawing/2014/main" id="{B0E3FAD7-46FA-4854-ABC2-FDA38C4B79CF}"/>
              </a:ext>
            </a:extLst>
          </p:cNvPr>
          <p:cNvPicPr>
            <a:picLocks noChangeAspect="1"/>
          </p:cNvPicPr>
          <p:nvPr/>
        </p:nvPicPr>
        <p:blipFill>
          <a:blip r:embed="rId2"/>
          <a:stretch>
            <a:fillRect/>
          </a:stretch>
        </p:blipFill>
        <p:spPr>
          <a:xfrm>
            <a:off x="8684760" y="4874758"/>
            <a:ext cx="918483" cy="918483"/>
          </a:xfrm>
          <a:prstGeom prst="rect">
            <a:avLst/>
          </a:prstGeom>
        </p:spPr>
      </p:pic>
      <p:pic>
        <p:nvPicPr>
          <p:cNvPr id="14" name="Картина 5" descr="Картина, която съдържа рисунка&#10;&#10;Описанието е генерирано автоматично">
            <a:extLst>
              <a:ext uri="{FF2B5EF4-FFF2-40B4-BE49-F238E27FC236}">
                <a16:creationId xmlns:a16="http://schemas.microsoft.com/office/drawing/2014/main" id="{6BCDA160-52B5-4E13-8B4E-B866023C7672}"/>
              </a:ext>
            </a:extLst>
          </p:cNvPr>
          <p:cNvPicPr>
            <a:picLocks noChangeAspect="1"/>
          </p:cNvPicPr>
          <p:nvPr/>
        </p:nvPicPr>
        <p:blipFill>
          <a:blip r:embed="rId2"/>
          <a:stretch>
            <a:fillRect/>
          </a:stretch>
        </p:blipFill>
        <p:spPr>
          <a:xfrm>
            <a:off x="9895795" y="4820328"/>
            <a:ext cx="918483" cy="918483"/>
          </a:xfrm>
          <a:prstGeom prst="rect">
            <a:avLst/>
          </a:prstGeom>
        </p:spPr>
      </p:pic>
      <p:pic>
        <p:nvPicPr>
          <p:cNvPr id="15" name="Картина 5" descr="Картина, която съдържа рисунка&#10;&#10;Описанието е генерирано автоматично">
            <a:extLst>
              <a:ext uri="{FF2B5EF4-FFF2-40B4-BE49-F238E27FC236}">
                <a16:creationId xmlns:a16="http://schemas.microsoft.com/office/drawing/2014/main" id="{28F1C1CE-4DD6-4642-943F-D13CEE28D1B0}"/>
              </a:ext>
            </a:extLst>
          </p:cNvPr>
          <p:cNvPicPr>
            <a:picLocks noChangeAspect="1"/>
          </p:cNvPicPr>
          <p:nvPr/>
        </p:nvPicPr>
        <p:blipFill>
          <a:blip r:embed="rId2"/>
          <a:stretch>
            <a:fillRect/>
          </a:stretch>
        </p:blipFill>
        <p:spPr>
          <a:xfrm>
            <a:off x="8684760" y="5881686"/>
            <a:ext cx="918483" cy="918483"/>
          </a:xfrm>
          <a:prstGeom prst="rect">
            <a:avLst/>
          </a:prstGeom>
        </p:spPr>
      </p:pic>
      <p:pic>
        <p:nvPicPr>
          <p:cNvPr id="16" name="Картина 5" descr="Картина, която съдържа рисунка&#10;&#10;Описанието е генерирано автоматично">
            <a:extLst>
              <a:ext uri="{FF2B5EF4-FFF2-40B4-BE49-F238E27FC236}">
                <a16:creationId xmlns:a16="http://schemas.microsoft.com/office/drawing/2014/main" id="{CDD4EA06-E2E0-4B75-874E-97FD6F6F23B9}"/>
              </a:ext>
            </a:extLst>
          </p:cNvPr>
          <p:cNvPicPr>
            <a:picLocks noChangeAspect="1"/>
          </p:cNvPicPr>
          <p:nvPr/>
        </p:nvPicPr>
        <p:blipFill>
          <a:blip r:embed="rId2"/>
          <a:stretch>
            <a:fillRect/>
          </a:stretch>
        </p:blipFill>
        <p:spPr>
          <a:xfrm>
            <a:off x="9923009" y="5800043"/>
            <a:ext cx="918483" cy="918483"/>
          </a:xfrm>
          <a:prstGeom prst="rect">
            <a:avLst/>
          </a:prstGeom>
        </p:spPr>
      </p:pic>
      <p:pic>
        <p:nvPicPr>
          <p:cNvPr id="17" name="Картина 5" descr="Картина, която съдържа рисунка&#10;&#10;Описанието е генерирано автоматично">
            <a:extLst>
              <a:ext uri="{FF2B5EF4-FFF2-40B4-BE49-F238E27FC236}">
                <a16:creationId xmlns:a16="http://schemas.microsoft.com/office/drawing/2014/main" id="{E208290F-AAFC-4E68-972D-E80E64B73E46}"/>
              </a:ext>
            </a:extLst>
          </p:cNvPr>
          <p:cNvPicPr>
            <a:picLocks noChangeAspect="1"/>
          </p:cNvPicPr>
          <p:nvPr/>
        </p:nvPicPr>
        <p:blipFill>
          <a:blip r:embed="rId2"/>
          <a:stretch>
            <a:fillRect/>
          </a:stretch>
        </p:blipFill>
        <p:spPr>
          <a:xfrm>
            <a:off x="6099401" y="4929186"/>
            <a:ext cx="918483" cy="918483"/>
          </a:xfrm>
          <a:prstGeom prst="rect">
            <a:avLst/>
          </a:prstGeom>
        </p:spPr>
      </p:pic>
    </p:spTree>
    <p:extLst>
      <p:ext uri="{BB962C8B-B14F-4D97-AF65-F5344CB8AC3E}">
        <p14:creationId xmlns:p14="http://schemas.microsoft.com/office/powerpoint/2010/main" val="391880033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одзаглавие 1">
            <a:extLst>
              <a:ext uri="{FF2B5EF4-FFF2-40B4-BE49-F238E27FC236}">
                <a16:creationId xmlns:a16="http://schemas.microsoft.com/office/drawing/2014/main" id="{C51A1EA9-40A2-40E0-A90C-FFB90C550583}"/>
              </a:ext>
            </a:extLst>
          </p:cNvPr>
          <p:cNvSpPr>
            <a:spLocks noGrp="1"/>
          </p:cNvSpPr>
          <p:nvPr>
            <p:ph type="body" sz="quarter" idx="10"/>
          </p:nvPr>
        </p:nvSpPr>
        <p:spPr>
          <a:xfrm>
            <a:off x="1673561" y="1121143"/>
            <a:ext cx="10321675" cy="1641339"/>
          </a:xfrm>
        </p:spPr>
        <p:txBody>
          <a:bodyPr vert="horz" lIns="108000" tIns="36000" rIns="108000" bIns="36000" rtlCol="0" anchor="t">
            <a:normAutofit lnSpcReduction="10000"/>
          </a:bodyPr>
          <a:lstStyle/>
          <a:p>
            <a:pPr lvl="1" indent="-360045"/>
            <a:r>
              <a:rPr lang="bg-BG" sz="3150">
                <a:ea typeface="+mn-lt"/>
                <a:cs typeface="+mn-lt"/>
              </a:rPr>
              <a:t>Elastic (</a:t>
            </a:r>
            <a:r>
              <a:rPr lang="bg-BG" sz="3150">
                <a:solidFill>
                  <a:schemeClr val="bg1"/>
                </a:solidFill>
                <a:ea typeface="+mn-lt"/>
                <a:cs typeface="+mn-lt"/>
              </a:rPr>
              <a:t>elasticity</a:t>
            </a:r>
            <a:r>
              <a:rPr lang="bg-BG" sz="3150" dirty="0">
                <a:ea typeface="+mn-lt"/>
                <a:cs typeface="+mn-lt"/>
              </a:rPr>
              <a:t>)</a:t>
            </a:r>
          </a:p>
          <a:p>
            <a:pPr marL="1255395" lvl="2" indent="-360045"/>
            <a:r>
              <a:rPr lang="bg-BG" sz="2950">
                <a:ea typeface="+mn-lt"/>
                <a:cs typeface="+mn-lt"/>
              </a:rPr>
              <a:t>The ability to not only grow in size (scale), but also reduce in size when required</a:t>
            </a:r>
          </a:p>
        </p:txBody>
      </p:sp>
      <p:sp>
        <p:nvSpPr>
          <p:cNvPr id="3" name="Заглавие 2">
            <a:extLst>
              <a:ext uri="{FF2B5EF4-FFF2-40B4-BE49-F238E27FC236}">
                <a16:creationId xmlns:a16="http://schemas.microsoft.com/office/drawing/2014/main" id="{331DB989-8718-4F0E-BAB3-4DFBC7988156}"/>
              </a:ext>
            </a:extLst>
          </p:cNvPr>
          <p:cNvSpPr>
            <a:spLocks noGrp="1"/>
          </p:cNvSpPr>
          <p:nvPr>
            <p:ph type="title"/>
          </p:nvPr>
        </p:nvSpPr>
        <p:spPr/>
        <p:txBody>
          <a:bodyPr/>
          <a:lstStyle/>
          <a:p>
            <a:r>
              <a:rPr lang="bg-BG" sz="3950">
                <a:cs typeface="Calibri"/>
              </a:rPr>
              <a:t>Cloud Terminology</a:t>
            </a:r>
          </a:p>
        </p:txBody>
      </p:sp>
      <p:pic>
        <p:nvPicPr>
          <p:cNvPr id="5" name="Картина 5" descr="Картина, която съдържа рисунка&#10;&#10;Описанието е генерирано автоматично">
            <a:extLst>
              <a:ext uri="{FF2B5EF4-FFF2-40B4-BE49-F238E27FC236}">
                <a16:creationId xmlns:a16="http://schemas.microsoft.com/office/drawing/2014/main" id="{3765EF87-2EB0-4E67-8B32-62DD82183C78}"/>
              </a:ext>
            </a:extLst>
          </p:cNvPr>
          <p:cNvPicPr>
            <a:picLocks noChangeAspect="1"/>
          </p:cNvPicPr>
          <p:nvPr/>
        </p:nvPicPr>
        <p:blipFill>
          <a:blip r:embed="rId2"/>
          <a:stretch>
            <a:fillRect/>
          </a:stretch>
        </p:blipFill>
        <p:spPr>
          <a:xfrm>
            <a:off x="2697616" y="4058330"/>
            <a:ext cx="918483" cy="918483"/>
          </a:xfrm>
          <a:prstGeom prst="rect">
            <a:avLst/>
          </a:prstGeom>
        </p:spPr>
      </p:pic>
      <p:sp>
        <p:nvSpPr>
          <p:cNvPr id="6" name="Текстово поле 5">
            <a:extLst>
              <a:ext uri="{FF2B5EF4-FFF2-40B4-BE49-F238E27FC236}">
                <a16:creationId xmlns:a16="http://schemas.microsoft.com/office/drawing/2014/main" id="{6FC83693-AE16-4B4A-A285-F190F8EF6CAE}"/>
              </a:ext>
            </a:extLst>
          </p:cNvPr>
          <p:cNvSpPr txBox="1"/>
          <p:nvPr/>
        </p:nvSpPr>
        <p:spPr>
          <a:xfrm>
            <a:off x="2220686" y="3254829"/>
            <a:ext cx="2185308" cy="604049"/>
          </a:xfrm>
          <a:prstGeom prst="rect">
            <a:avLst/>
          </a:prstGeom>
          <a:solidFill>
            <a:schemeClr val="accent6">
              <a:lumMod val="75000"/>
              <a:alpha val="15000"/>
            </a:schemeClr>
          </a:solidFill>
          <a:ln w="12700">
            <a:solidFill>
              <a:schemeClr val="tx1">
                <a:lumMod val="75000"/>
              </a:schemeClr>
            </a:solidFill>
          </a:ln>
        </p:spPr>
        <p:txBody>
          <a:bodyPr rot="0" spcFirstLastPara="0" vertOverflow="overflow" horzOverflow="overflow" vert="horz" wrap="square" lIns="144000" tIns="108000" rIns="144000" bIns="108000" numCol="1" spcCol="0" rtlCol="0" fromWordArt="0" anchor="t" anchorCtr="0" forceAA="0" compatLnSpc="1">
            <a:prstTxWarp prst="textNoShape">
              <a:avLst/>
            </a:prstTxWarp>
            <a:spAutoFit/>
          </a:bodyPr>
          <a:lstStyle/>
          <a:p>
            <a:pPr eaLnBrk="0" hangingPunct="0">
              <a:lnSpc>
                <a:spcPct val="110000"/>
              </a:lnSpc>
              <a:buClr>
                <a:schemeClr val="accent5">
                  <a:lumMod val="40000"/>
                  <a:lumOff val="60000"/>
                </a:schemeClr>
              </a:buClr>
              <a:buSzPct val="70000"/>
            </a:pPr>
            <a:r>
              <a:rPr lang="bg-BG" sz="2400"/>
              <a:t>1000 Users</a:t>
            </a:r>
            <a:endParaRPr lang="bg-BG" sz="2400" dirty="0"/>
          </a:p>
        </p:txBody>
      </p:sp>
      <p:sp>
        <p:nvSpPr>
          <p:cNvPr id="7" name="Текстово поле 6">
            <a:extLst>
              <a:ext uri="{FF2B5EF4-FFF2-40B4-BE49-F238E27FC236}">
                <a16:creationId xmlns:a16="http://schemas.microsoft.com/office/drawing/2014/main" id="{C0188C99-17EE-49F9-9EFA-75EE910891EB}"/>
              </a:ext>
            </a:extLst>
          </p:cNvPr>
          <p:cNvSpPr txBox="1"/>
          <p:nvPr/>
        </p:nvSpPr>
        <p:spPr>
          <a:xfrm>
            <a:off x="5363935" y="3254828"/>
            <a:ext cx="2280558" cy="604049"/>
          </a:xfrm>
          <a:prstGeom prst="rect">
            <a:avLst/>
          </a:prstGeom>
          <a:solidFill>
            <a:schemeClr val="accent6">
              <a:lumMod val="75000"/>
              <a:alpha val="15000"/>
            </a:schemeClr>
          </a:solidFill>
          <a:ln w="12700">
            <a:solidFill>
              <a:schemeClr val="tx1">
                <a:lumMod val="75000"/>
              </a:schemeClr>
            </a:solidFill>
          </a:ln>
        </p:spPr>
        <p:txBody>
          <a:bodyPr rot="0" spcFirstLastPara="0" vertOverflow="overflow" horzOverflow="overflow" vert="horz" wrap="square" lIns="144000" tIns="108000" rIns="144000" bIns="108000" numCol="1" spcCol="0" rtlCol="0" fromWordArt="0" anchor="t" anchorCtr="0" forceAA="0" compatLnSpc="1">
            <a:prstTxWarp prst="textNoShape">
              <a:avLst/>
            </a:prstTxWarp>
            <a:spAutoFit/>
          </a:bodyPr>
          <a:lstStyle/>
          <a:p>
            <a:pPr eaLnBrk="0" hangingPunct="0">
              <a:lnSpc>
                <a:spcPct val="110000"/>
              </a:lnSpc>
              <a:buClr>
                <a:schemeClr val="accent5">
                  <a:lumMod val="40000"/>
                  <a:lumOff val="60000"/>
                </a:schemeClr>
              </a:buClr>
              <a:buSzPct val="70000"/>
            </a:pPr>
            <a:r>
              <a:rPr lang="bg-BG" sz="2400"/>
              <a:t>5000 Users</a:t>
            </a:r>
            <a:endParaRPr lang="bg-BG" sz="2400" dirty="0"/>
          </a:p>
        </p:txBody>
      </p:sp>
      <p:sp>
        <p:nvSpPr>
          <p:cNvPr id="8" name="Текстово поле 7">
            <a:extLst>
              <a:ext uri="{FF2B5EF4-FFF2-40B4-BE49-F238E27FC236}">
                <a16:creationId xmlns:a16="http://schemas.microsoft.com/office/drawing/2014/main" id="{EC49443B-AD93-43B2-B9E3-7CA718EA3837}"/>
              </a:ext>
            </a:extLst>
          </p:cNvPr>
          <p:cNvSpPr txBox="1"/>
          <p:nvPr/>
        </p:nvSpPr>
        <p:spPr>
          <a:xfrm>
            <a:off x="8684077" y="3254827"/>
            <a:ext cx="2130879" cy="604049"/>
          </a:xfrm>
          <a:prstGeom prst="rect">
            <a:avLst/>
          </a:prstGeom>
          <a:solidFill>
            <a:schemeClr val="accent6">
              <a:lumMod val="75000"/>
              <a:alpha val="15000"/>
            </a:schemeClr>
          </a:solidFill>
          <a:ln w="12700">
            <a:solidFill>
              <a:schemeClr val="tx1">
                <a:lumMod val="75000"/>
              </a:schemeClr>
            </a:solidFill>
          </a:ln>
        </p:spPr>
        <p:txBody>
          <a:bodyPr rot="0" spcFirstLastPara="0" vertOverflow="overflow" horzOverflow="overflow" vert="horz" wrap="square" lIns="144000" tIns="108000" rIns="144000" bIns="108000" numCol="1" spcCol="0" rtlCol="0" fromWordArt="0" anchor="t" anchorCtr="0" forceAA="0" compatLnSpc="1">
            <a:prstTxWarp prst="textNoShape">
              <a:avLst/>
            </a:prstTxWarp>
            <a:spAutoFit/>
          </a:bodyPr>
          <a:lstStyle/>
          <a:p>
            <a:pPr eaLnBrk="0" hangingPunct="0">
              <a:lnSpc>
                <a:spcPct val="110000"/>
              </a:lnSpc>
              <a:buClr>
                <a:schemeClr val="accent5">
                  <a:lumMod val="40000"/>
                  <a:lumOff val="60000"/>
                </a:schemeClr>
              </a:buClr>
              <a:buSzPct val="70000"/>
            </a:pPr>
            <a:r>
              <a:rPr lang="bg-BG" sz="2400"/>
              <a:t>50 000 Users</a:t>
            </a:r>
            <a:endParaRPr lang="bg-BG" sz="2400" dirty="0"/>
          </a:p>
        </p:txBody>
      </p:sp>
      <p:pic>
        <p:nvPicPr>
          <p:cNvPr id="9" name="Картина 5" descr="Картина, която съдържа рисунка&#10;&#10;Описанието е генерирано автоматично">
            <a:extLst>
              <a:ext uri="{FF2B5EF4-FFF2-40B4-BE49-F238E27FC236}">
                <a16:creationId xmlns:a16="http://schemas.microsoft.com/office/drawing/2014/main" id="{834398B2-9434-447A-90B5-8455D2CDA462}"/>
              </a:ext>
            </a:extLst>
          </p:cNvPr>
          <p:cNvPicPr>
            <a:picLocks noChangeAspect="1"/>
          </p:cNvPicPr>
          <p:nvPr/>
        </p:nvPicPr>
        <p:blipFill>
          <a:blip r:embed="rId2"/>
          <a:stretch>
            <a:fillRect/>
          </a:stretch>
        </p:blipFill>
        <p:spPr>
          <a:xfrm>
            <a:off x="5364616" y="4003901"/>
            <a:ext cx="918483" cy="918483"/>
          </a:xfrm>
          <a:prstGeom prst="rect">
            <a:avLst/>
          </a:prstGeom>
        </p:spPr>
      </p:pic>
      <p:pic>
        <p:nvPicPr>
          <p:cNvPr id="10" name="Картина 5" descr="Картина, която съдържа рисунка&#10;&#10;Описанието е генерирано автоматично">
            <a:extLst>
              <a:ext uri="{FF2B5EF4-FFF2-40B4-BE49-F238E27FC236}">
                <a16:creationId xmlns:a16="http://schemas.microsoft.com/office/drawing/2014/main" id="{A229317D-CF39-41E6-9303-1DABBD5654A6}"/>
              </a:ext>
            </a:extLst>
          </p:cNvPr>
          <p:cNvPicPr>
            <a:picLocks noChangeAspect="1"/>
          </p:cNvPicPr>
          <p:nvPr/>
        </p:nvPicPr>
        <p:blipFill>
          <a:blip r:embed="rId2"/>
          <a:stretch>
            <a:fillRect/>
          </a:stretch>
        </p:blipFill>
        <p:spPr>
          <a:xfrm>
            <a:off x="6725331" y="4003901"/>
            <a:ext cx="918483" cy="918483"/>
          </a:xfrm>
          <a:prstGeom prst="rect">
            <a:avLst/>
          </a:prstGeom>
        </p:spPr>
      </p:pic>
      <p:pic>
        <p:nvPicPr>
          <p:cNvPr id="11" name="Картина 5" descr="Картина, която съдържа рисунка&#10;&#10;Описанието е генерирано автоматично">
            <a:extLst>
              <a:ext uri="{FF2B5EF4-FFF2-40B4-BE49-F238E27FC236}">
                <a16:creationId xmlns:a16="http://schemas.microsoft.com/office/drawing/2014/main" id="{7949901B-BDE5-44CE-8C6D-701BB4C88C22}"/>
              </a:ext>
            </a:extLst>
          </p:cNvPr>
          <p:cNvPicPr>
            <a:picLocks noChangeAspect="1"/>
          </p:cNvPicPr>
          <p:nvPr/>
        </p:nvPicPr>
        <p:blipFill>
          <a:blip r:embed="rId2"/>
          <a:stretch>
            <a:fillRect/>
          </a:stretch>
        </p:blipFill>
        <p:spPr>
          <a:xfrm>
            <a:off x="8684759" y="3949472"/>
            <a:ext cx="918483" cy="918483"/>
          </a:xfrm>
          <a:prstGeom prst="rect">
            <a:avLst/>
          </a:prstGeom>
        </p:spPr>
      </p:pic>
      <p:pic>
        <p:nvPicPr>
          <p:cNvPr id="12" name="Картина 5" descr="Картина, която съдържа рисунка&#10;&#10;Описанието е генерирано автоматично">
            <a:extLst>
              <a:ext uri="{FF2B5EF4-FFF2-40B4-BE49-F238E27FC236}">
                <a16:creationId xmlns:a16="http://schemas.microsoft.com/office/drawing/2014/main" id="{C0560CDF-012E-4234-9AC1-28ED052D77A2}"/>
              </a:ext>
            </a:extLst>
          </p:cNvPr>
          <p:cNvPicPr>
            <a:picLocks noChangeAspect="1"/>
          </p:cNvPicPr>
          <p:nvPr/>
        </p:nvPicPr>
        <p:blipFill>
          <a:blip r:embed="rId2"/>
          <a:stretch>
            <a:fillRect/>
          </a:stretch>
        </p:blipFill>
        <p:spPr>
          <a:xfrm>
            <a:off x="9895795" y="3949472"/>
            <a:ext cx="918483" cy="918483"/>
          </a:xfrm>
          <a:prstGeom prst="rect">
            <a:avLst/>
          </a:prstGeom>
        </p:spPr>
      </p:pic>
      <p:pic>
        <p:nvPicPr>
          <p:cNvPr id="13" name="Картина 5" descr="Картина, която съдържа рисунка&#10;&#10;Описанието е генерирано автоматично">
            <a:extLst>
              <a:ext uri="{FF2B5EF4-FFF2-40B4-BE49-F238E27FC236}">
                <a16:creationId xmlns:a16="http://schemas.microsoft.com/office/drawing/2014/main" id="{B0E3FAD7-46FA-4854-ABC2-FDA38C4B79CF}"/>
              </a:ext>
            </a:extLst>
          </p:cNvPr>
          <p:cNvPicPr>
            <a:picLocks noChangeAspect="1"/>
          </p:cNvPicPr>
          <p:nvPr/>
        </p:nvPicPr>
        <p:blipFill>
          <a:blip r:embed="rId2"/>
          <a:stretch>
            <a:fillRect/>
          </a:stretch>
        </p:blipFill>
        <p:spPr>
          <a:xfrm>
            <a:off x="8684760" y="4874758"/>
            <a:ext cx="918483" cy="918483"/>
          </a:xfrm>
          <a:prstGeom prst="rect">
            <a:avLst/>
          </a:prstGeom>
        </p:spPr>
      </p:pic>
      <p:pic>
        <p:nvPicPr>
          <p:cNvPr id="14" name="Картина 5" descr="Картина, която съдържа рисунка&#10;&#10;Описанието е генерирано автоматично">
            <a:extLst>
              <a:ext uri="{FF2B5EF4-FFF2-40B4-BE49-F238E27FC236}">
                <a16:creationId xmlns:a16="http://schemas.microsoft.com/office/drawing/2014/main" id="{6BCDA160-52B5-4E13-8B4E-B866023C7672}"/>
              </a:ext>
            </a:extLst>
          </p:cNvPr>
          <p:cNvPicPr>
            <a:picLocks noChangeAspect="1"/>
          </p:cNvPicPr>
          <p:nvPr/>
        </p:nvPicPr>
        <p:blipFill>
          <a:blip r:embed="rId2"/>
          <a:stretch>
            <a:fillRect/>
          </a:stretch>
        </p:blipFill>
        <p:spPr>
          <a:xfrm>
            <a:off x="9895795" y="4820328"/>
            <a:ext cx="918483" cy="918483"/>
          </a:xfrm>
          <a:prstGeom prst="rect">
            <a:avLst/>
          </a:prstGeom>
        </p:spPr>
      </p:pic>
      <p:pic>
        <p:nvPicPr>
          <p:cNvPr id="15" name="Картина 5" descr="Картина, която съдържа рисунка&#10;&#10;Описанието е генерирано автоматично">
            <a:extLst>
              <a:ext uri="{FF2B5EF4-FFF2-40B4-BE49-F238E27FC236}">
                <a16:creationId xmlns:a16="http://schemas.microsoft.com/office/drawing/2014/main" id="{28F1C1CE-4DD6-4642-943F-D13CEE28D1B0}"/>
              </a:ext>
            </a:extLst>
          </p:cNvPr>
          <p:cNvPicPr>
            <a:picLocks noChangeAspect="1"/>
          </p:cNvPicPr>
          <p:nvPr/>
        </p:nvPicPr>
        <p:blipFill>
          <a:blip r:embed="rId2"/>
          <a:stretch>
            <a:fillRect/>
          </a:stretch>
        </p:blipFill>
        <p:spPr>
          <a:xfrm>
            <a:off x="8684760" y="5881686"/>
            <a:ext cx="918483" cy="918483"/>
          </a:xfrm>
          <a:prstGeom prst="rect">
            <a:avLst/>
          </a:prstGeom>
        </p:spPr>
      </p:pic>
      <p:pic>
        <p:nvPicPr>
          <p:cNvPr id="16" name="Картина 5" descr="Картина, която съдържа рисунка&#10;&#10;Описанието е генерирано автоматично">
            <a:extLst>
              <a:ext uri="{FF2B5EF4-FFF2-40B4-BE49-F238E27FC236}">
                <a16:creationId xmlns:a16="http://schemas.microsoft.com/office/drawing/2014/main" id="{CDD4EA06-E2E0-4B75-874E-97FD6F6F23B9}"/>
              </a:ext>
            </a:extLst>
          </p:cNvPr>
          <p:cNvPicPr>
            <a:picLocks noChangeAspect="1"/>
          </p:cNvPicPr>
          <p:nvPr/>
        </p:nvPicPr>
        <p:blipFill>
          <a:blip r:embed="rId2"/>
          <a:stretch>
            <a:fillRect/>
          </a:stretch>
        </p:blipFill>
        <p:spPr>
          <a:xfrm>
            <a:off x="9923009" y="5800043"/>
            <a:ext cx="918483" cy="918483"/>
          </a:xfrm>
          <a:prstGeom prst="rect">
            <a:avLst/>
          </a:prstGeom>
        </p:spPr>
      </p:pic>
      <p:pic>
        <p:nvPicPr>
          <p:cNvPr id="17" name="Картина 5" descr="Картина, която съдържа рисунка&#10;&#10;Описанието е генерирано автоматично">
            <a:extLst>
              <a:ext uri="{FF2B5EF4-FFF2-40B4-BE49-F238E27FC236}">
                <a16:creationId xmlns:a16="http://schemas.microsoft.com/office/drawing/2014/main" id="{E208290F-AAFC-4E68-972D-E80E64B73E46}"/>
              </a:ext>
            </a:extLst>
          </p:cNvPr>
          <p:cNvPicPr>
            <a:picLocks noChangeAspect="1"/>
          </p:cNvPicPr>
          <p:nvPr/>
        </p:nvPicPr>
        <p:blipFill>
          <a:blip r:embed="rId2"/>
          <a:stretch>
            <a:fillRect/>
          </a:stretch>
        </p:blipFill>
        <p:spPr>
          <a:xfrm>
            <a:off x="6099401" y="4929186"/>
            <a:ext cx="918483" cy="918483"/>
          </a:xfrm>
          <a:prstGeom prst="rect">
            <a:avLst/>
          </a:prstGeom>
        </p:spPr>
      </p:pic>
      <p:cxnSp>
        <p:nvCxnSpPr>
          <p:cNvPr id="4" name="Съединител &quot;права стрелка&quot; 3">
            <a:extLst>
              <a:ext uri="{FF2B5EF4-FFF2-40B4-BE49-F238E27FC236}">
                <a16:creationId xmlns:a16="http://schemas.microsoft.com/office/drawing/2014/main" id="{56EF1A4C-114D-4555-B6CB-A99B8C976CF8}"/>
              </a:ext>
            </a:extLst>
          </p:cNvPr>
          <p:cNvCxnSpPr/>
          <p:nvPr/>
        </p:nvCxnSpPr>
        <p:spPr>
          <a:xfrm>
            <a:off x="9925050" y="5802086"/>
            <a:ext cx="911678" cy="911678"/>
          </a:xfrm>
          <a:prstGeom prst="straightConnector1">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18" name="Съединител &quot;права стрелка&quot; 17">
            <a:extLst>
              <a:ext uri="{FF2B5EF4-FFF2-40B4-BE49-F238E27FC236}">
                <a16:creationId xmlns:a16="http://schemas.microsoft.com/office/drawing/2014/main" id="{AEAC65A1-EFA7-4819-B01E-77BDF843E949}"/>
              </a:ext>
            </a:extLst>
          </p:cNvPr>
          <p:cNvCxnSpPr>
            <a:cxnSpLocks/>
          </p:cNvCxnSpPr>
          <p:nvPr/>
        </p:nvCxnSpPr>
        <p:spPr>
          <a:xfrm>
            <a:off x="8645978" y="5802085"/>
            <a:ext cx="911678" cy="911678"/>
          </a:xfrm>
          <a:prstGeom prst="straightConnector1">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19" name="Съединител &quot;права стрелка&quot; 18">
            <a:extLst>
              <a:ext uri="{FF2B5EF4-FFF2-40B4-BE49-F238E27FC236}">
                <a16:creationId xmlns:a16="http://schemas.microsoft.com/office/drawing/2014/main" id="{DB16A691-7008-4238-ACFC-B6644012FBB9}"/>
              </a:ext>
            </a:extLst>
          </p:cNvPr>
          <p:cNvCxnSpPr>
            <a:cxnSpLocks/>
          </p:cNvCxnSpPr>
          <p:nvPr/>
        </p:nvCxnSpPr>
        <p:spPr>
          <a:xfrm>
            <a:off x="9965872" y="4890407"/>
            <a:ext cx="911678" cy="911678"/>
          </a:xfrm>
          <a:prstGeom prst="straightConnector1">
            <a:avLst/>
          </a:prstGeom>
          <a:ln>
            <a:solidFill>
              <a:srgbClr val="FF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126942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номер на слайда 1">
            <a:extLst>
              <a:ext uri="{FF2B5EF4-FFF2-40B4-BE49-F238E27FC236}">
                <a16:creationId xmlns:a16="http://schemas.microsoft.com/office/drawing/2014/main" id="{69BA2AEE-C038-421F-8135-F4ECAB08B558}"/>
              </a:ext>
            </a:extLst>
          </p:cNvPr>
          <p:cNvSpPr>
            <a:spLocks noGrp="1"/>
          </p:cNvSpPr>
          <p:nvPr>
            <p:ph type="sldNum" sz="quarter" idx="4"/>
          </p:nvPr>
        </p:nvSpPr>
        <p:spPr/>
        <p:txBody>
          <a:bodyPr/>
          <a:lstStyle/>
          <a:p>
            <a:fld id="{2BF067CD-8E6B-4360-9AA8-C5DF2A48A6D1}" type="slidenum">
              <a:rPr lang="en-US" noProof="0" smtClean="0"/>
              <a:pPr/>
              <a:t>16</a:t>
            </a:fld>
            <a:endParaRPr lang="en-US" noProof="0"/>
          </a:p>
        </p:txBody>
      </p:sp>
      <p:sp>
        <p:nvSpPr>
          <p:cNvPr id="3" name="Текстов контейнер 2">
            <a:extLst>
              <a:ext uri="{FF2B5EF4-FFF2-40B4-BE49-F238E27FC236}">
                <a16:creationId xmlns:a16="http://schemas.microsoft.com/office/drawing/2014/main" id="{8B4CB4F8-51BE-4BA3-AC5C-C6AF5CA8DABF}"/>
              </a:ext>
            </a:extLst>
          </p:cNvPr>
          <p:cNvSpPr>
            <a:spLocks noGrp="1"/>
          </p:cNvSpPr>
          <p:nvPr>
            <p:ph type="body" sz="quarter" idx="10"/>
          </p:nvPr>
        </p:nvSpPr>
        <p:spPr/>
        <p:txBody>
          <a:bodyPr vert="horz" lIns="108000" tIns="36000" rIns="108000" bIns="36000" rtlCol="0" anchor="t">
            <a:normAutofit/>
          </a:bodyPr>
          <a:lstStyle/>
          <a:p>
            <a:pPr marL="360045" indent="-360045"/>
            <a:r>
              <a:rPr lang="bg-BG" sz="3350">
                <a:cs typeface="Calibri"/>
              </a:rPr>
              <a:t>Fault Tolerant</a:t>
            </a:r>
          </a:p>
          <a:p>
            <a:pPr lvl="1" indent="-360045"/>
            <a:r>
              <a:rPr lang="bg-BG" sz="3150">
                <a:cs typeface="Calibri"/>
              </a:rPr>
              <a:t>The ability to withstand a certain amount of  failure and still remain functional (and/or be self-healing and return to full capacity)</a:t>
            </a:r>
          </a:p>
          <a:p>
            <a:pPr lvl="1" indent="-360045"/>
            <a:endParaRPr lang="bg-BG" sz="3150" dirty="0">
              <a:cs typeface="Calibri"/>
            </a:endParaRPr>
          </a:p>
          <a:p>
            <a:pPr lvl="1" indent="-360045"/>
            <a:r>
              <a:rPr lang="bg-BG" sz="3150">
                <a:cs typeface="Calibri"/>
              </a:rPr>
              <a:t>Higly Available</a:t>
            </a:r>
            <a:endParaRPr lang="bg-BG" sz="3150" dirty="0">
              <a:cs typeface="Calibri"/>
            </a:endParaRPr>
          </a:p>
          <a:p>
            <a:pPr marL="1255395" lvl="2" indent="-360045"/>
            <a:r>
              <a:rPr lang="bg-BG" sz="2950">
                <a:cs typeface="Calibri"/>
              </a:rPr>
              <a:t>The concept of something being accessible when you attempt to access it.</a:t>
            </a:r>
            <a:endParaRPr lang="bg-BG" sz="2950" dirty="0">
              <a:cs typeface="Calibri"/>
            </a:endParaRPr>
          </a:p>
        </p:txBody>
      </p:sp>
      <p:sp>
        <p:nvSpPr>
          <p:cNvPr id="4" name="Заглавие 3">
            <a:extLst>
              <a:ext uri="{FF2B5EF4-FFF2-40B4-BE49-F238E27FC236}">
                <a16:creationId xmlns:a16="http://schemas.microsoft.com/office/drawing/2014/main" id="{04294F1C-9A33-44D9-8001-CB9B6AC27118}"/>
              </a:ext>
            </a:extLst>
          </p:cNvPr>
          <p:cNvSpPr>
            <a:spLocks noGrp="1"/>
          </p:cNvSpPr>
          <p:nvPr>
            <p:ph type="title"/>
          </p:nvPr>
        </p:nvSpPr>
        <p:spPr/>
        <p:txBody>
          <a:bodyPr/>
          <a:lstStyle/>
          <a:p>
            <a:r>
              <a:rPr lang="bg-BG" sz="3950">
                <a:cs typeface="Calibri"/>
              </a:rPr>
              <a:t>Cloud Terminology</a:t>
            </a:r>
          </a:p>
        </p:txBody>
      </p:sp>
      <p:sp>
        <p:nvSpPr>
          <p:cNvPr id="5" name="Текстово поле 4">
            <a:extLst>
              <a:ext uri="{FF2B5EF4-FFF2-40B4-BE49-F238E27FC236}">
                <a16:creationId xmlns:a16="http://schemas.microsoft.com/office/drawing/2014/main" id="{69EDA01C-1E6E-4C43-9CA7-18A546AB5E0F}"/>
              </a:ext>
            </a:extLst>
          </p:cNvPr>
          <p:cNvSpPr txBox="1"/>
          <p:nvPr/>
        </p:nvSpPr>
        <p:spPr>
          <a:xfrm>
            <a:off x="4724400" y="3200400"/>
            <a:ext cx="2743200" cy="812246"/>
          </a:xfrm>
          <a:prstGeom prst="rect">
            <a:avLst/>
          </a:prstGeom>
          <a:solidFill>
            <a:schemeClr val="accent6">
              <a:lumMod val="75000"/>
              <a:alpha val="15000"/>
            </a:schemeClr>
          </a:solidFill>
          <a:ln w="12700">
            <a:solidFill>
              <a:schemeClr val="tx1">
                <a:lumMod val="75000"/>
              </a:schemeClr>
            </a:solidFill>
          </a:ln>
        </p:spPr>
        <p:txBody>
          <a:bodyPr rot="0" spcFirstLastPara="0" vertOverflow="overflow" horzOverflow="overflow" vert="horz" wrap="square" lIns="144000" tIns="108000" rIns="144000" bIns="108000" numCol="1" spcCol="0" rtlCol="0" fromWordArt="0" anchor="t" anchorCtr="0" forceAA="0" compatLnSpc="1">
            <a:prstTxWarp prst="textNoShape">
              <a:avLst/>
            </a:prstTxWarp>
            <a:spAutoFit/>
          </a:bodyPr>
          <a:lstStyle/>
          <a:p>
            <a:pPr eaLnBrk="0" hangingPunct="0">
              <a:lnSpc>
                <a:spcPct val="110000"/>
              </a:lnSpc>
              <a:buClr>
                <a:schemeClr val="accent5">
                  <a:lumMod val="40000"/>
                  <a:lumOff val="60000"/>
                </a:schemeClr>
              </a:buClr>
              <a:buSzPct val="70000"/>
            </a:pPr>
            <a:r>
              <a:rPr lang="en-US"/>
              <a:t>Primary Benefits of Cloud/AWS</a:t>
            </a:r>
          </a:p>
        </p:txBody>
      </p:sp>
    </p:spTree>
    <p:extLst>
      <p:ext uri="{BB962C8B-B14F-4D97-AF65-F5344CB8AC3E}">
        <p14:creationId xmlns:p14="http://schemas.microsoft.com/office/powerpoint/2010/main" val="4276779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лавие 3">
            <a:extLst>
              <a:ext uri="{FF2B5EF4-FFF2-40B4-BE49-F238E27FC236}">
                <a16:creationId xmlns:a16="http://schemas.microsoft.com/office/drawing/2014/main" id="{D66E9E62-68A8-4E93-B15E-A451C01D6DF0}"/>
              </a:ext>
            </a:extLst>
          </p:cNvPr>
          <p:cNvSpPr>
            <a:spLocks noGrp="1"/>
          </p:cNvSpPr>
          <p:nvPr>
            <p:ph type="title" sz="quarter" idx="10"/>
          </p:nvPr>
        </p:nvSpPr>
        <p:spPr>
          <a:xfrm>
            <a:off x="615109" y="4840896"/>
            <a:ext cx="10961783" cy="768084"/>
          </a:xfrm>
        </p:spPr>
        <p:txBody>
          <a:bodyPr/>
          <a:lstStyle/>
          <a:p>
            <a:r>
              <a:rPr lang="bg-BG" sz="5350">
                <a:cs typeface="Arial"/>
              </a:rPr>
              <a:t>Primary Benefits of AWS</a:t>
            </a:r>
            <a:endParaRPr lang="bg-BG" sz="5350"/>
          </a:p>
        </p:txBody>
      </p:sp>
      <p:sp>
        <p:nvSpPr>
          <p:cNvPr id="2" name="Контейнер за номер на слайда 1">
            <a:extLst>
              <a:ext uri="{FF2B5EF4-FFF2-40B4-BE49-F238E27FC236}">
                <a16:creationId xmlns:a16="http://schemas.microsoft.com/office/drawing/2014/main" id="{C126C72C-8A48-4DDC-82BF-28632F299275}"/>
              </a:ext>
            </a:extLst>
          </p:cNvPr>
          <p:cNvSpPr>
            <a:spLocks noGrp="1"/>
          </p:cNvSpPr>
          <p:nvPr>
            <p:ph type="sldNum" sz="quarter" idx="4294967295"/>
          </p:nvPr>
        </p:nvSpPr>
        <p:spPr>
          <a:xfrm>
            <a:off x="11823700" y="6507163"/>
            <a:ext cx="368300" cy="296862"/>
          </a:xfrm>
          <a:prstGeom prst="rect">
            <a:avLst/>
          </a:prstGeom>
        </p:spPr>
        <p:txBody>
          <a:bodyPr/>
          <a:lstStyle/>
          <a:p>
            <a:fld id="{2BF067CD-8E6B-4360-9AA8-C5DF2A48A6D1}" type="slidenum">
              <a:rPr lang="en-US" noProof="0" smtClean="0"/>
              <a:pPr/>
              <a:t>17</a:t>
            </a:fld>
            <a:endParaRPr lang="en-US" noProof="0"/>
          </a:p>
        </p:txBody>
      </p:sp>
      <p:pic>
        <p:nvPicPr>
          <p:cNvPr id="5" name="Картина 5" descr="Картина, която съдържа компютър&#10;&#10;Описанието е генерирано автоматично">
            <a:extLst>
              <a:ext uri="{FF2B5EF4-FFF2-40B4-BE49-F238E27FC236}">
                <a16:creationId xmlns:a16="http://schemas.microsoft.com/office/drawing/2014/main" id="{E8462CBA-C150-4513-AA94-173BBBA16B16}"/>
              </a:ext>
            </a:extLst>
          </p:cNvPr>
          <p:cNvPicPr>
            <a:picLocks noChangeAspect="1"/>
          </p:cNvPicPr>
          <p:nvPr/>
        </p:nvPicPr>
        <p:blipFill>
          <a:blip r:embed="rId2"/>
          <a:stretch>
            <a:fillRect/>
          </a:stretch>
        </p:blipFill>
        <p:spPr>
          <a:xfrm>
            <a:off x="4724400" y="1395845"/>
            <a:ext cx="2743200" cy="231170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8264212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одзаглавие 1">
            <a:extLst>
              <a:ext uri="{FF2B5EF4-FFF2-40B4-BE49-F238E27FC236}">
                <a16:creationId xmlns:a16="http://schemas.microsoft.com/office/drawing/2014/main" id="{77645C54-24F5-43B9-A53E-476024E5B7FF}"/>
              </a:ext>
            </a:extLst>
          </p:cNvPr>
          <p:cNvSpPr>
            <a:spLocks noGrp="1"/>
          </p:cNvSpPr>
          <p:nvPr>
            <p:ph type="body" sz="quarter" idx="10"/>
          </p:nvPr>
        </p:nvSpPr>
        <p:spPr/>
        <p:txBody>
          <a:bodyPr vert="horz" lIns="108000" tIns="36000" rIns="108000" bIns="36000" rtlCol="0" anchor="t">
            <a:normAutofit/>
          </a:bodyPr>
          <a:lstStyle/>
          <a:p>
            <a:pPr marL="360045" indent="-360045"/>
            <a:endParaRPr lang="bg-BG" sz="3350" dirty="0">
              <a:cs typeface="Calibri"/>
            </a:endParaRPr>
          </a:p>
          <a:p>
            <a:pPr lvl="1" indent="0">
              <a:buNone/>
            </a:pPr>
            <a:endParaRPr lang="bg-BG" sz="3150">
              <a:cs typeface="Calibri"/>
            </a:endParaRPr>
          </a:p>
          <a:p>
            <a:pPr marL="443230" lvl="1" indent="0">
              <a:buNone/>
            </a:pPr>
            <a:endParaRPr lang="bg-BG" sz="3150">
              <a:cs typeface="Calibri"/>
            </a:endParaRPr>
          </a:p>
        </p:txBody>
      </p:sp>
      <p:sp>
        <p:nvSpPr>
          <p:cNvPr id="3" name="Заглавие 2">
            <a:extLst>
              <a:ext uri="{FF2B5EF4-FFF2-40B4-BE49-F238E27FC236}">
                <a16:creationId xmlns:a16="http://schemas.microsoft.com/office/drawing/2014/main" id="{14592A6C-1B32-48C1-A2FF-860FC8184047}"/>
              </a:ext>
            </a:extLst>
          </p:cNvPr>
          <p:cNvSpPr>
            <a:spLocks noGrp="1"/>
          </p:cNvSpPr>
          <p:nvPr>
            <p:ph type="title"/>
          </p:nvPr>
        </p:nvSpPr>
        <p:spPr/>
        <p:txBody>
          <a:bodyPr/>
          <a:lstStyle/>
          <a:p>
            <a:r>
              <a:rPr lang="bg-BG" sz="3950">
                <a:ea typeface="+mj-lt"/>
                <a:cs typeface="+mj-lt"/>
              </a:rPr>
              <a:t>Ease of Use</a:t>
            </a:r>
            <a:endParaRPr lang="bg-BG"/>
          </a:p>
        </p:txBody>
      </p:sp>
      <p:pic>
        <p:nvPicPr>
          <p:cNvPr id="5" name="Картина 6" descr="Картина, която съдържа екранна снимка&#10;&#10;Описанието е генерирано автоматично">
            <a:extLst>
              <a:ext uri="{FF2B5EF4-FFF2-40B4-BE49-F238E27FC236}">
                <a16:creationId xmlns:a16="http://schemas.microsoft.com/office/drawing/2014/main" id="{F2A13BA5-9624-4EFE-B1A6-62C8AA7C92E7}"/>
              </a:ext>
            </a:extLst>
          </p:cNvPr>
          <p:cNvPicPr>
            <a:picLocks noChangeAspect="1"/>
          </p:cNvPicPr>
          <p:nvPr/>
        </p:nvPicPr>
        <p:blipFill>
          <a:blip r:embed="rId2"/>
          <a:stretch>
            <a:fillRect/>
          </a:stretch>
        </p:blipFill>
        <p:spPr>
          <a:xfrm>
            <a:off x="261258" y="1199583"/>
            <a:ext cx="3559627" cy="3084512"/>
          </a:xfrm>
          <a:prstGeom prst="rect">
            <a:avLst/>
          </a:prstGeom>
        </p:spPr>
      </p:pic>
      <p:pic>
        <p:nvPicPr>
          <p:cNvPr id="7" name="Картина 7" descr="Картина, която съдържа екранна снимка, мобилен телефон, телефон, тъмен&#10;&#10;Описанието е генерирано автоматично">
            <a:extLst>
              <a:ext uri="{FF2B5EF4-FFF2-40B4-BE49-F238E27FC236}">
                <a16:creationId xmlns:a16="http://schemas.microsoft.com/office/drawing/2014/main" id="{1E3EF821-213C-4987-B2FC-CFC7A8400878}"/>
              </a:ext>
            </a:extLst>
          </p:cNvPr>
          <p:cNvPicPr>
            <a:picLocks noChangeAspect="1"/>
          </p:cNvPicPr>
          <p:nvPr/>
        </p:nvPicPr>
        <p:blipFill>
          <a:blip r:embed="rId3"/>
          <a:stretch>
            <a:fillRect/>
          </a:stretch>
        </p:blipFill>
        <p:spPr>
          <a:xfrm>
            <a:off x="4329793" y="3829218"/>
            <a:ext cx="3600449" cy="2955135"/>
          </a:xfrm>
          <a:prstGeom prst="rect">
            <a:avLst/>
          </a:prstGeom>
        </p:spPr>
      </p:pic>
      <p:sp>
        <p:nvSpPr>
          <p:cNvPr id="8" name="Текстово поле 7">
            <a:extLst>
              <a:ext uri="{FF2B5EF4-FFF2-40B4-BE49-F238E27FC236}">
                <a16:creationId xmlns:a16="http://schemas.microsoft.com/office/drawing/2014/main" id="{2A6E06B2-CEC7-4787-A951-08476559E5FD}"/>
              </a:ext>
            </a:extLst>
          </p:cNvPr>
          <p:cNvSpPr txBox="1"/>
          <p:nvPr/>
        </p:nvSpPr>
        <p:spPr>
          <a:xfrm>
            <a:off x="3921578" y="1200150"/>
            <a:ext cx="2743200" cy="2229109"/>
          </a:xfrm>
          <a:prstGeom prst="rect">
            <a:avLst/>
          </a:prstGeom>
          <a:solidFill>
            <a:schemeClr val="accent6">
              <a:lumMod val="75000"/>
              <a:alpha val="15000"/>
            </a:schemeClr>
          </a:solidFill>
          <a:ln w="12700">
            <a:solidFill>
              <a:schemeClr val="tx1">
                <a:lumMod val="75000"/>
              </a:schemeClr>
            </a:solidFill>
          </a:ln>
        </p:spPr>
        <p:txBody>
          <a:bodyPr rot="0" spcFirstLastPara="0" vertOverflow="overflow" horzOverflow="overflow" vert="horz" wrap="square" lIns="144000" tIns="108000" rIns="144000" bIns="108000" numCol="1" spcCol="0" rtlCol="0" fromWordArt="0" anchor="t" anchorCtr="0" forceAA="0" compatLnSpc="1">
            <a:prstTxWarp prst="textNoShape">
              <a:avLst/>
            </a:prstTxWarp>
            <a:spAutoFit/>
          </a:bodyPr>
          <a:lstStyle/>
          <a:p>
            <a:pPr>
              <a:lnSpc>
                <a:spcPct val="110000"/>
              </a:lnSpc>
              <a:buClr>
                <a:schemeClr val="accent5">
                  <a:lumMod val="40000"/>
                  <a:lumOff val="60000"/>
                </a:schemeClr>
              </a:buClr>
              <a:buSzPct val="70000"/>
            </a:pPr>
            <a:r>
              <a:rPr lang="bg-BG" sz="2400"/>
              <a:t>AWS Console</a:t>
            </a:r>
          </a:p>
          <a:p>
            <a:pPr marL="457200" indent="-457200">
              <a:lnSpc>
                <a:spcPct val="110000"/>
              </a:lnSpc>
              <a:buClr>
                <a:schemeClr val="accent5">
                  <a:lumMod val="40000"/>
                  <a:lumOff val="60000"/>
                </a:schemeClr>
              </a:buClr>
              <a:buSzPct val="70000"/>
              <a:buFont typeface="Arial"/>
              <a:buChar char="•"/>
            </a:pPr>
            <a:r>
              <a:rPr lang="bg-BG" sz="2400">
                <a:cs typeface="Calibri"/>
              </a:rPr>
              <a:t>Graphical interface</a:t>
            </a:r>
            <a:endParaRPr lang="bg-BG" sz="2400" dirty="0">
              <a:cs typeface="Calibri"/>
            </a:endParaRPr>
          </a:p>
          <a:p>
            <a:pPr marL="457200" indent="-457200">
              <a:lnSpc>
                <a:spcPct val="110000"/>
              </a:lnSpc>
              <a:buClr>
                <a:schemeClr val="accent5">
                  <a:lumMod val="40000"/>
                  <a:lumOff val="60000"/>
                </a:schemeClr>
              </a:buClr>
              <a:buSzPct val="70000"/>
              <a:buFont typeface="Arial"/>
              <a:buChar char="•"/>
            </a:pPr>
            <a:r>
              <a:rPr lang="bg-BG" sz="2400">
                <a:cs typeface="Calibri"/>
              </a:rPr>
              <a:t>Access to AWS Services</a:t>
            </a:r>
            <a:endParaRPr lang="bg-BG" sz="2400" dirty="0">
              <a:cs typeface="Calibri"/>
            </a:endParaRPr>
          </a:p>
        </p:txBody>
      </p:sp>
      <p:sp>
        <p:nvSpPr>
          <p:cNvPr id="9" name="Текстово поле 8">
            <a:extLst>
              <a:ext uri="{FF2B5EF4-FFF2-40B4-BE49-F238E27FC236}">
                <a16:creationId xmlns:a16="http://schemas.microsoft.com/office/drawing/2014/main" id="{70EA32C1-A875-486C-8E70-3B5D82FA6BC6}"/>
              </a:ext>
            </a:extLst>
          </p:cNvPr>
          <p:cNvSpPr txBox="1"/>
          <p:nvPr/>
        </p:nvSpPr>
        <p:spPr>
          <a:xfrm>
            <a:off x="8167007" y="3826328"/>
            <a:ext cx="3477985" cy="1822844"/>
          </a:xfrm>
          <a:prstGeom prst="rect">
            <a:avLst/>
          </a:prstGeom>
          <a:solidFill>
            <a:schemeClr val="accent6">
              <a:lumMod val="75000"/>
              <a:alpha val="15000"/>
            </a:schemeClr>
          </a:solidFill>
          <a:ln w="12700">
            <a:solidFill>
              <a:schemeClr val="tx1">
                <a:lumMod val="75000"/>
              </a:schemeClr>
            </a:solidFill>
          </a:ln>
        </p:spPr>
        <p:txBody>
          <a:bodyPr rot="0" spcFirstLastPara="0" vertOverflow="overflow" horzOverflow="overflow" vert="horz" wrap="square" lIns="144000" tIns="108000" rIns="144000" bIns="108000" numCol="1" spcCol="0" rtlCol="0" fromWordArt="0" anchor="t" anchorCtr="0" forceAA="0" compatLnSpc="1">
            <a:prstTxWarp prst="textNoShape">
              <a:avLst/>
            </a:prstTxWarp>
            <a:spAutoFit/>
          </a:bodyPr>
          <a:lstStyle/>
          <a:p>
            <a:pPr>
              <a:lnSpc>
                <a:spcPct val="110000"/>
              </a:lnSpc>
              <a:buClr>
                <a:schemeClr val="accent5">
                  <a:lumMod val="40000"/>
                  <a:lumOff val="60000"/>
                </a:schemeClr>
              </a:buClr>
              <a:buSzPct val="70000"/>
            </a:pPr>
            <a:r>
              <a:rPr lang="bg-BG" sz="2400"/>
              <a:t>API </a:t>
            </a:r>
            <a:r>
              <a:rPr lang="bg-BG" sz="2400">
                <a:cs typeface="Calibri"/>
              </a:rPr>
              <a:t>Access</a:t>
            </a:r>
          </a:p>
          <a:p>
            <a:pPr>
              <a:lnSpc>
                <a:spcPct val="110000"/>
              </a:lnSpc>
              <a:buClr>
                <a:schemeClr val="accent5">
                  <a:lumMod val="40000"/>
                  <a:lumOff val="60000"/>
                </a:schemeClr>
              </a:buClr>
              <a:buSzPct val="70000"/>
            </a:pPr>
            <a:r>
              <a:rPr lang="bg-BG" sz="2400">
                <a:cs typeface="Calibri"/>
              </a:rPr>
              <a:t>Command line access</a:t>
            </a:r>
          </a:p>
          <a:p>
            <a:pPr>
              <a:lnSpc>
                <a:spcPct val="110000"/>
              </a:lnSpc>
              <a:buClr>
                <a:schemeClr val="accent5">
                  <a:lumMod val="40000"/>
                  <a:lumOff val="60000"/>
                </a:schemeClr>
              </a:buClr>
              <a:buSzPct val="70000"/>
            </a:pPr>
            <a:r>
              <a:rPr lang="bg-BG" sz="2400">
                <a:cs typeface="Calibri"/>
              </a:rPr>
              <a:t>Interact programatically with AWS</a:t>
            </a:r>
            <a:endParaRPr lang="bg-BG" sz="2400" dirty="0">
              <a:cs typeface="Calibri"/>
            </a:endParaRPr>
          </a:p>
        </p:txBody>
      </p:sp>
    </p:spTree>
    <p:extLst>
      <p:ext uri="{BB962C8B-B14F-4D97-AF65-F5344CB8AC3E}">
        <p14:creationId xmlns:p14="http://schemas.microsoft.com/office/powerpoint/2010/main" val="8595755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номер на слайда 1">
            <a:extLst>
              <a:ext uri="{FF2B5EF4-FFF2-40B4-BE49-F238E27FC236}">
                <a16:creationId xmlns:a16="http://schemas.microsoft.com/office/drawing/2014/main" id="{902346A5-5E22-4449-AF65-5116C75041F7}"/>
              </a:ext>
            </a:extLst>
          </p:cNvPr>
          <p:cNvSpPr>
            <a:spLocks noGrp="1"/>
          </p:cNvSpPr>
          <p:nvPr>
            <p:ph type="sldNum" sz="quarter" idx="5"/>
          </p:nvPr>
        </p:nvSpPr>
        <p:spPr/>
        <p:txBody>
          <a:bodyPr/>
          <a:lstStyle/>
          <a:p>
            <a:fld id="{2BF067CD-8E6B-4360-9AA8-C5DF2A48A6D1}" type="slidenum">
              <a:rPr lang="en-US" noProof="0" smtClean="0"/>
              <a:pPr/>
              <a:t>19</a:t>
            </a:fld>
            <a:endParaRPr lang="en-US" noProof="0"/>
          </a:p>
        </p:txBody>
      </p:sp>
      <p:sp>
        <p:nvSpPr>
          <p:cNvPr id="3" name="Текстов контейнер 2">
            <a:extLst>
              <a:ext uri="{FF2B5EF4-FFF2-40B4-BE49-F238E27FC236}">
                <a16:creationId xmlns:a16="http://schemas.microsoft.com/office/drawing/2014/main" id="{0F8E90C0-7EC1-4838-AB5D-405830C19FCE}"/>
              </a:ext>
            </a:extLst>
          </p:cNvPr>
          <p:cNvSpPr>
            <a:spLocks noGrp="1"/>
          </p:cNvSpPr>
          <p:nvPr>
            <p:ph type="body" sz="quarter" idx="10"/>
          </p:nvPr>
        </p:nvSpPr>
        <p:spPr/>
        <p:txBody>
          <a:bodyPr vert="horz" lIns="108000" tIns="36000" rIns="108000" bIns="36000" rtlCol="0" anchor="t">
            <a:normAutofit/>
          </a:bodyPr>
          <a:lstStyle/>
          <a:p>
            <a:pPr marL="360045" indent="-360045"/>
            <a:r>
              <a:rPr lang="bg-BG" sz="3350">
                <a:solidFill>
                  <a:schemeClr val="bg1"/>
                </a:solidFill>
                <a:cs typeface="Calibri"/>
              </a:rPr>
              <a:t>Flexability</a:t>
            </a:r>
            <a:r>
              <a:rPr lang="bg-BG" sz="3350">
                <a:cs typeface="Calibri"/>
              </a:rPr>
              <a:t>  - choose as many  AWS Services as you need, to  support the needs of your application</a:t>
            </a:r>
          </a:p>
          <a:p>
            <a:pPr marL="360045" indent="-360045"/>
            <a:r>
              <a:rPr lang="bg-BG" sz="3350">
                <a:solidFill>
                  <a:schemeClr val="bg1"/>
                </a:solidFill>
                <a:cs typeface="Calibri"/>
              </a:rPr>
              <a:t>Cost-Effectiveness</a:t>
            </a:r>
            <a:r>
              <a:rPr lang="bg-BG" sz="3350">
                <a:cs typeface="Calibri"/>
              </a:rPr>
              <a:t> – pay only for the amount  of services you need. There are no long-term contracts  or up-front commitments.</a:t>
            </a:r>
            <a:endParaRPr lang="bg-BG" sz="3350" dirty="0">
              <a:cs typeface="Calibri"/>
            </a:endParaRPr>
          </a:p>
          <a:p>
            <a:pPr marL="360045" indent="-360045"/>
            <a:r>
              <a:rPr lang="bg-BG" sz="3350">
                <a:solidFill>
                  <a:schemeClr val="bg1"/>
                </a:solidFill>
                <a:cs typeface="Calibri"/>
              </a:rPr>
              <a:t>Scalability and Elasticity</a:t>
            </a:r>
          </a:p>
          <a:p>
            <a:pPr marL="360045" indent="-360045"/>
            <a:r>
              <a:rPr lang="bg-BG" sz="3350">
                <a:solidFill>
                  <a:schemeClr val="bg1"/>
                </a:solidFill>
                <a:cs typeface="Calibri"/>
              </a:rPr>
              <a:t>Higly Available and Fault Tolerant</a:t>
            </a:r>
            <a:endParaRPr lang="bg-BG" sz="3350" dirty="0">
              <a:solidFill>
                <a:schemeClr val="bg1"/>
              </a:solidFill>
              <a:cs typeface="Calibri"/>
            </a:endParaRPr>
          </a:p>
        </p:txBody>
      </p:sp>
      <p:sp>
        <p:nvSpPr>
          <p:cNvPr id="4" name="Заглавие 3">
            <a:extLst>
              <a:ext uri="{FF2B5EF4-FFF2-40B4-BE49-F238E27FC236}">
                <a16:creationId xmlns:a16="http://schemas.microsoft.com/office/drawing/2014/main" id="{41CEA794-9765-486D-A02B-15794ED4B577}"/>
              </a:ext>
            </a:extLst>
          </p:cNvPr>
          <p:cNvSpPr>
            <a:spLocks noGrp="1"/>
          </p:cNvSpPr>
          <p:nvPr>
            <p:ph type="title"/>
          </p:nvPr>
        </p:nvSpPr>
        <p:spPr/>
        <p:txBody>
          <a:bodyPr/>
          <a:lstStyle/>
          <a:p>
            <a:r>
              <a:rPr lang="bg-BG" sz="3950">
                <a:cs typeface="Calibri"/>
              </a:rPr>
              <a:t>Benefits of AWS</a:t>
            </a:r>
          </a:p>
        </p:txBody>
      </p:sp>
    </p:spTree>
    <p:extLst>
      <p:ext uri="{BB962C8B-B14F-4D97-AF65-F5344CB8AC3E}">
        <p14:creationId xmlns:p14="http://schemas.microsoft.com/office/powerpoint/2010/main" val="251044383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6A760D59-0056-4F39-B077-DBDBE3D2927E}"/>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a:t>
            </a:fld>
            <a:endParaRPr lang="en-US"/>
          </a:p>
        </p:txBody>
      </p:sp>
      <p:sp>
        <p:nvSpPr>
          <p:cNvPr id="444419" name="Slide Body"/>
          <p:cNvSpPr>
            <a:spLocks noGrp="1" noChangeArrowheads="1"/>
          </p:cNvSpPr>
          <p:nvPr>
            <p:ph type="body" sz="quarter" idx="13"/>
          </p:nvPr>
        </p:nvSpPr>
        <p:spPr/>
        <p:txBody>
          <a:bodyPr vert="horz" lIns="108000" tIns="36000" rIns="108000" bIns="36000" rtlCol="0" anchor="t">
            <a:normAutofit/>
          </a:bodyPr>
          <a:lstStyle/>
          <a:p>
            <a:pPr marL="0" indent="0">
              <a:buNone/>
            </a:pPr>
            <a:r>
              <a:rPr lang="bg-BG" dirty="0">
                <a:cs typeface="Calibri"/>
              </a:rPr>
              <a:t>1. </a:t>
            </a:r>
            <a:r>
              <a:rPr lang="en-IN" dirty="0"/>
              <a:t>In the Beginning, Before There Was a Cloud</a:t>
            </a:r>
            <a:endParaRPr lang="en-IN" dirty="0">
              <a:cs typeface="Calibri"/>
            </a:endParaRPr>
          </a:p>
          <a:p>
            <a:pPr marL="0" indent="0">
              <a:buNone/>
            </a:pPr>
            <a:r>
              <a:rPr lang="en-CA" dirty="0">
                <a:cs typeface="Calibri"/>
              </a:rPr>
              <a:t>2. Introduction to Cloud Terminology</a:t>
            </a:r>
          </a:p>
          <a:p>
            <a:pPr marL="0" indent="0">
              <a:buNone/>
            </a:pPr>
            <a:r>
              <a:rPr lang="en-CA" dirty="0">
                <a:cs typeface="Calibri"/>
              </a:rPr>
              <a:t>3. Primary Benefits of Cloud/AWS</a:t>
            </a:r>
          </a:p>
          <a:p>
            <a:pPr marL="0" indent="0">
              <a:buNone/>
            </a:pPr>
            <a:r>
              <a:rPr lang="en-CA" dirty="0">
                <a:cs typeface="Calibri"/>
              </a:rPr>
              <a:t>4. AWS Global Infrastructure</a:t>
            </a:r>
          </a:p>
          <a:p>
            <a:pPr marL="0" indent="0">
              <a:buNone/>
            </a:pPr>
            <a:r>
              <a:rPr lang="en-CA" dirty="0">
                <a:cs typeface="Calibri"/>
              </a:rPr>
              <a:t>5. Website Deployment Workshop</a:t>
            </a:r>
          </a:p>
        </p:txBody>
      </p:sp>
      <p:sp>
        <p:nvSpPr>
          <p:cNvPr id="444418" name="Slide Title"/>
          <p:cNvSpPr>
            <a:spLocks noGrp="1" noChangeArrowheads="1"/>
          </p:cNvSpPr>
          <p:nvPr>
            <p:ph type="title"/>
          </p:nvPr>
        </p:nvSpPr>
        <p:spPr>
          <a:xfrm>
            <a:off x="190405" y="100750"/>
            <a:ext cx="9669213" cy="882654"/>
          </a:xfrm>
        </p:spPr>
        <p:txBody>
          <a:bodyPr>
            <a:normAutofit/>
          </a:bodyPr>
          <a:lstStyle/>
          <a:p>
            <a:r>
              <a:rPr lang="en-US" sz="3950">
                <a:ea typeface="+mj-lt"/>
                <a:cs typeface="+mj-lt"/>
              </a:rPr>
              <a:t>Table of Contents</a:t>
            </a:r>
            <a:endParaRPr lang="en-US" sz="3950">
              <a:cs typeface="Calibri"/>
            </a:endParaRPr>
          </a:p>
        </p:txBody>
      </p:sp>
    </p:spTree>
    <p:extLst>
      <p:ext uri="{BB962C8B-B14F-4D97-AF65-F5344CB8AC3E}">
        <p14:creationId xmlns:p14="http://schemas.microsoft.com/office/powerpoint/2010/main" val="164698693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лавие 3">
            <a:extLst>
              <a:ext uri="{FF2B5EF4-FFF2-40B4-BE49-F238E27FC236}">
                <a16:creationId xmlns:a16="http://schemas.microsoft.com/office/drawing/2014/main" id="{0E7DDB2E-4FEA-4D4D-AA06-A62D47E08D36}"/>
              </a:ext>
            </a:extLst>
          </p:cNvPr>
          <p:cNvSpPr>
            <a:spLocks noGrp="1"/>
          </p:cNvSpPr>
          <p:nvPr>
            <p:ph type="title" sz="quarter" idx="10"/>
          </p:nvPr>
        </p:nvSpPr>
        <p:spPr/>
        <p:txBody>
          <a:bodyPr/>
          <a:lstStyle/>
          <a:p>
            <a:r>
              <a:rPr lang="bg-BG" sz="5350" b="0">
                <a:ea typeface="+mj-lt"/>
                <a:cs typeface="+mj-lt"/>
              </a:rPr>
              <a:t>AWS Global Infrastructure</a:t>
            </a:r>
            <a:endParaRPr lang="bg-BG"/>
          </a:p>
        </p:txBody>
      </p:sp>
      <p:sp>
        <p:nvSpPr>
          <p:cNvPr id="2" name="Контейнер за номер на слайда 1">
            <a:extLst>
              <a:ext uri="{FF2B5EF4-FFF2-40B4-BE49-F238E27FC236}">
                <a16:creationId xmlns:a16="http://schemas.microsoft.com/office/drawing/2014/main" id="{00273904-36F7-4EDE-B7EA-00CE635B924C}"/>
              </a:ext>
            </a:extLst>
          </p:cNvPr>
          <p:cNvSpPr>
            <a:spLocks noGrp="1"/>
          </p:cNvSpPr>
          <p:nvPr>
            <p:ph type="sldNum" sz="quarter" idx="4294967295"/>
          </p:nvPr>
        </p:nvSpPr>
        <p:spPr>
          <a:xfrm>
            <a:off x="11823700" y="6507163"/>
            <a:ext cx="368300" cy="296862"/>
          </a:xfrm>
          <a:prstGeom prst="rect">
            <a:avLst/>
          </a:prstGeom>
        </p:spPr>
        <p:txBody>
          <a:bodyPr/>
          <a:lstStyle/>
          <a:p>
            <a:fld id="{2BF067CD-8E6B-4360-9AA8-C5DF2A48A6D1}" type="slidenum">
              <a:rPr lang="en-US" noProof="0" smtClean="0"/>
              <a:pPr/>
              <a:t>20</a:t>
            </a:fld>
            <a:endParaRPr lang="en-US" noProof="0"/>
          </a:p>
        </p:txBody>
      </p:sp>
      <p:pic>
        <p:nvPicPr>
          <p:cNvPr id="5" name="Картина 5" descr="Картина, която съдържа игра, топка&#10;&#10;Описанието е генерирано автоматично">
            <a:extLst>
              <a:ext uri="{FF2B5EF4-FFF2-40B4-BE49-F238E27FC236}">
                <a16:creationId xmlns:a16="http://schemas.microsoft.com/office/drawing/2014/main" id="{66D674BB-B6A2-43CA-B29A-0D90128C57AA}"/>
              </a:ext>
            </a:extLst>
          </p:cNvPr>
          <p:cNvPicPr>
            <a:picLocks noChangeAspect="1"/>
          </p:cNvPicPr>
          <p:nvPr/>
        </p:nvPicPr>
        <p:blipFill>
          <a:blip r:embed="rId2"/>
          <a:stretch>
            <a:fillRect/>
          </a:stretch>
        </p:blipFill>
        <p:spPr>
          <a:xfrm>
            <a:off x="4724400" y="1294529"/>
            <a:ext cx="2743200" cy="266329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42276645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одзаглавие 1">
            <a:extLst>
              <a:ext uri="{FF2B5EF4-FFF2-40B4-BE49-F238E27FC236}">
                <a16:creationId xmlns:a16="http://schemas.microsoft.com/office/drawing/2014/main" id="{5BDB293B-9129-4B7A-A9D7-713CA2B2A498}"/>
              </a:ext>
            </a:extLst>
          </p:cNvPr>
          <p:cNvSpPr>
            <a:spLocks noGrp="1"/>
          </p:cNvSpPr>
          <p:nvPr>
            <p:ph type="body" sz="quarter" idx="10"/>
          </p:nvPr>
        </p:nvSpPr>
        <p:spPr/>
        <p:txBody>
          <a:bodyPr vert="horz" lIns="108000" tIns="36000" rIns="108000" bIns="36000" rtlCol="0" anchor="t">
            <a:normAutofit/>
          </a:bodyPr>
          <a:lstStyle/>
          <a:p>
            <a:pPr marL="360045" indent="-360045"/>
            <a:r>
              <a:rPr lang="bg-BG" sz="3350">
                <a:solidFill>
                  <a:schemeClr val="bg1"/>
                </a:solidFill>
                <a:cs typeface="Calibri"/>
              </a:rPr>
              <a:t>Regions</a:t>
            </a:r>
            <a:endParaRPr lang="bg-BG">
              <a:solidFill>
                <a:schemeClr val="bg1"/>
              </a:solidFill>
              <a:cs typeface="Calibri"/>
            </a:endParaRPr>
          </a:p>
          <a:p>
            <a:pPr marL="360045" indent="-360045"/>
            <a:r>
              <a:rPr lang="bg-BG" sz="3350">
                <a:solidFill>
                  <a:schemeClr val="bg1"/>
                </a:solidFill>
                <a:cs typeface="Calibri"/>
              </a:rPr>
              <a:t>Availability Zones</a:t>
            </a:r>
          </a:p>
          <a:p>
            <a:pPr marL="360045" indent="-360045"/>
            <a:r>
              <a:rPr lang="bg-BG" sz="3350">
                <a:solidFill>
                  <a:schemeClr val="bg1"/>
                </a:solidFill>
                <a:cs typeface="Calibri"/>
              </a:rPr>
              <a:t>Data Centers</a:t>
            </a:r>
          </a:p>
          <a:p>
            <a:pPr marL="0" indent="0">
              <a:buNone/>
            </a:pPr>
            <a:r>
              <a:rPr lang="bg-BG" sz="2800">
                <a:ea typeface="+mn-lt"/>
                <a:cs typeface="+mn-lt"/>
              </a:rPr>
              <a:t>AWS now spans 76 Availability Zones within 24 geographic regions around the world, and has announced plans for nine more Availability Zones and three more AWS Regions in Indonesia, Japan, and Spain.</a:t>
            </a:r>
            <a:endParaRPr lang="bg-BG" sz="2800">
              <a:cs typeface="Calibri"/>
            </a:endParaRPr>
          </a:p>
        </p:txBody>
      </p:sp>
      <p:sp>
        <p:nvSpPr>
          <p:cNvPr id="3" name="Заглавие 2">
            <a:extLst>
              <a:ext uri="{FF2B5EF4-FFF2-40B4-BE49-F238E27FC236}">
                <a16:creationId xmlns:a16="http://schemas.microsoft.com/office/drawing/2014/main" id="{B23BB1FF-8262-41DB-9B52-68E5C03E9997}"/>
              </a:ext>
            </a:extLst>
          </p:cNvPr>
          <p:cNvSpPr>
            <a:spLocks noGrp="1"/>
          </p:cNvSpPr>
          <p:nvPr>
            <p:ph type="title"/>
          </p:nvPr>
        </p:nvSpPr>
        <p:spPr/>
        <p:txBody>
          <a:bodyPr/>
          <a:lstStyle/>
          <a:p>
            <a:r>
              <a:rPr lang="bg-BG" sz="3950">
                <a:cs typeface="Calibri"/>
              </a:rPr>
              <a:t>AWS Global Infrastructure</a:t>
            </a:r>
          </a:p>
        </p:txBody>
      </p:sp>
      <p:pic>
        <p:nvPicPr>
          <p:cNvPr id="4" name="Картина 4" descr="Картина, която съдържа текст, карта&#10;&#10;Описанието е генерирано автоматично">
            <a:extLst>
              <a:ext uri="{FF2B5EF4-FFF2-40B4-BE49-F238E27FC236}">
                <a16:creationId xmlns:a16="http://schemas.microsoft.com/office/drawing/2014/main" id="{424FD980-309B-4668-8A92-DD4753A5CD99}"/>
              </a:ext>
            </a:extLst>
          </p:cNvPr>
          <p:cNvPicPr>
            <a:picLocks noChangeAspect="1"/>
          </p:cNvPicPr>
          <p:nvPr/>
        </p:nvPicPr>
        <p:blipFill>
          <a:blip r:embed="rId2"/>
          <a:stretch>
            <a:fillRect/>
          </a:stretch>
        </p:blipFill>
        <p:spPr>
          <a:xfrm>
            <a:off x="7758792" y="4723659"/>
            <a:ext cx="3804557" cy="1846610"/>
          </a:xfrm>
          <a:prstGeom prst="rect">
            <a:avLst/>
          </a:prstGeom>
        </p:spPr>
      </p:pic>
      <p:sp>
        <p:nvSpPr>
          <p:cNvPr id="9" name="Текстово поле 8">
            <a:extLst>
              <a:ext uri="{FF2B5EF4-FFF2-40B4-BE49-F238E27FC236}">
                <a16:creationId xmlns:a16="http://schemas.microsoft.com/office/drawing/2014/main" id="{28865DD7-10C6-4111-AD97-CE6C0D13B04E}"/>
              </a:ext>
            </a:extLst>
          </p:cNvPr>
          <p:cNvSpPr txBox="1"/>
          <p:nvPr/>
        </p:nvSpPr>
        <p:spPr>
          <a:xfrm>
            <a:off x="2036990" y="5343525"/>
            <a:ext cx="4770664" cy="604049"/>
          </a:xfrm>
          <a:prstGeom prst="rect">
            <a:avLst/>
          </a:prstGeom>
          <a:solidFill>
            <a:schemeClr val="accent6">
              <a:lumMod val="75000"/>
              <a:alpha val="15000"/>
            </a:schemeClr>
          </a:solidFill>
          <a:ln w="12700">
            <a:solidFill>
              <a:schemeClr val="tx1">
                <a:lumMod val="75000"/>
              </a:schemeClr>
            </a:solidFill>
          </a:ln>
        </p:spPr>
        <p:txBody>
          <a:bodyPr rot="0" spcFirstLastPara="0" vertOverflow="overflow" horzOverflow="overflow" vert="horz" wrap="square" lIns="144000" tIns="108000" rIns="144000" bIns="108000" numCol="1" spcCol="0" rtlCol="0" fromWordArt="0" anchor="t" anchorCtr="0" forceAA="0" compatLnSpc="1">
            <a:prstTxWarp prst="textNoShape">
              <a:avLst/>
            </a:prstTxWarp>
            <a:spAutoFit/>
          </a:bodyPr>
          <a:lstStyle/>
          <a:p>
            <a:pPr algn="l">
              <a:lnSpc>
                <a:spcPct val="110000"/>
              </a:lnSpc>
              <a:buClr>
                <a:schemeClr val="accent5">
                  <a:lumMod val="40000"/>
                  <a:lumOff val="60000"/>
                </a:schemeClr>
              </a:buClr>
              <a:buSzPct val="70000"/>
            </a:pPr>
            <a:r>
              <a:rPr lang="bg-BG" sz="2400" dirty="0">
                <a:ea typeface="+mn-lt"/>
                <a:cs typeface="+mn-lt"/>
                <a:hlinkClick r:id="rId3"/>
              </a:rPr>
              <a:t>https://www.infrastructure.aws/</a:t>
            </a:r>
            <a:endParaRPr lang="bg-BG"/>
          </a:p>
        </p:txBody>
      </p:sp>
    </p:spTree>
    <p:extLst>
      <p:ext uri="{BB962C8B-B14F-4D97-AF65-F5344CB8AC3E}">
        <p14:creationId xmlns:p14="http://schemas.microsoft.com/office/powerpoint/2010/main" val="14719250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лавие 3">
            <a:extLst>
              <a:ext uri="{FF2B5EF4-FFF2-40B4-BE49-F238E27FC236}">
                <a16:creationId xmlns:a16="http://schemas.microsoft.com/office/drawing/2014/main" id="{5284FA1B-8448-4F0E-9EE1-787A92B0DBE5}"/>
              </a:ext>
            </a:extLst>
          </p:cNvPr>
          <p:cNvSpPr>
            <a:spLocks noGrp="1"/>
          </p:cNvSpPr>
          <p:nvPr>
            <p:ph type="title" sz="quarter" idx="10"/>
          </p:nvPr>
        </p:nvSpPr>
        <p:spPr/>
        <p:txBody>
          <a:bodyPr/>
          <a:lstStyle/>
          <a:p>
            <a:r>
              <a:rPr lang="bg-BG" sz="5350">
                <a:cs typeface="Arial"/>
              </a:rPr>
              <a:t>Website Deployment Workshop</a:t>
            </a:r>
            <a:endParaRPr lang="bg-BG"/>
          </a:p>
        </p:txBody>
      </p:sp>
      <p:sp>
        <p:nvSpPr>
          <p:cNvPr id="2" name="Контейнер за номер на слайда 1">
            <a:extLst>
              <a:ext uri="{FF2B5EF4-FFF2-40B4-BE49-F238E27FC236}">
                <a16:creationId xmlns:a16="http://schemas.microsoft.com/office/drawing/2014/main" id="{273678D1-8724-43FC-A44D-FC0F049A2BB3}"/>
              </a:ext>
            </a:extLst>
          </p:cNvPr>
          <p:cNvSpPr>
            <a:spLocks noGrp="1"/>
          </p:cNvSpPr>
          <p:nvPr>
            <p:ph type="sldNum" sz="quarter" idx="4294967295"/>
          </p:nvPr>
        </p:nvSpPr>
        <p:spPr>
          <a:xfrm>
            <a:off x="11823700" y="6507163"/>
            <a:ext cx="368300" cy="296862"/>
          </a:xfrm>
          <a:prstGeom prst="rect">
            <a:avLst/>
          </a:prstGeom>
        </p:spPr>
        <p:txBody>
          <a:bodyPr/>
          <a:lstStyle/>
          <a:p>
            <a:fld id="{2BF067CD-8E6B-4360-9AA8-C5DF2A48A6D1}" type="slidenum">
              <a:rPr lang="en-US" noProof="0" smtClean="0"/>
              <a:pPr/>
              <a:t>22</a:t>
            </a:fld>
            <a:endParaRPr lang="en-US" noProof="0"/>
          </a:p>
        </p:txBody>
      </p:sp>
      <p:pic>
        <p:nvPicPr>
          <p:cNvPr id="6" name="Картина 6" descr="Картина, която съдържа рисунка&#10;&#10;Описанието е генерирано автоматично">
            <a:extLst>
              <a:ext uri="{FF2B5EF4-FFF2-40B4-BE49-F238E27FC236}">
                <a16:creationId xmlns:a16="http://schemas.microsoft.com/office/drawing/2014/main" id="{374B8EC6-8452-4BE3-97EC-BEE27E9C0740}"/>
              </a:ext>
            </a:extLst>
          </p:cNvPr>
          <p:cNvPicPr>
            <a:picLocks noChangeAspect="1"/>
          </p:cNvPicPr>
          <p:nvPr/>
        </p:nvPicPr>
        <p:blipFill>
          <a:blip r:embed="rId2"/>
          <a:stretch>
            <a:fillRect/>
          </a:stretch>
        </p:blipFill>
        <p:spPr>
          <a:xfrm>
            <a:off x="4675239" y="1158017"/>
            <a:ext cx="2743200" cy="298109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29455950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ов контейнер 2">
            <a:extLst>
              <a:ext uri="{FF2B5EF4-FFF2-40B4-BE49-F238E27FC236}">
                <a16:creationId xmlns:a16="http://schemas.microsoft.com/office/drawing/2014/main" id="{F2ACDD25-D93D-4F39-9C3B-2761D1E03EC2}"/>
              </a:ext>
            </a:extLst>
          </p:cNvPr>
          <p:cNvSpPr>
            <a:spLocks noGrp="1"/>
          </p:cNvSpPr>
          <p:nvPr>
            <p:ph type="body" sz="quarter" idx="10"/>
          </p:nvPr>
        </p:nvSpPr>
        <p:spPr/>
        <p:txBody>
          <a:bodyPr vert="horz" lIns="108000" tIns="36000" rIns="108000" bIns="36000" rtlCol="0" anchor="t">
            <a:normAutofit/>
          </a:bodyPr>
          <a:lstStyle/>
          <a:p>
            <a:pPr marL="360045" indent="-360045"/>
            <a:r>
              <a:rPr lang="bg-BG" sz="3350">
                <a:cs typeface="Calibri"/>
              </a:rPr>
              <a:t>Go to </a:t>
            </a:r>
            <a:r>
              <a:rPr lang="bg-BG" sz="3350" dirty="0">
                <a:ea typeface="+mn-lt"/>
                <a:cs typeface="+mn-lt"/>
                <a:hlinkClick r:id="rId2"/>
              </a:rPr>
              <a:t>https://aws.amazon.com/console/</a:t>
            </a:r>
          </a:p>
          <a:p>
            <a:pPr marL="360045" indent="-360045"/>
            <a:r>
              <a:rPr lang="bg-BG" sz="3350">
                <a:cs typeface="Calibri"/>
              </a:rPr>
              <a:t>Follow the registration process</a:t>
            </a:r>
            <a:endParaRPr lang="bg-BG" sz="3350" dirty="0">
              <a:cs typeface="Calibri"/>
            </a:endParaRPr>
          </a:p>
          <a:p>
            <a:pPr marL="360045" indent="-360045"/>
            <a:r>
              <a:rPr lang="bg-BG" sz="3350">
                <a:cs typeface="Calibri"/>
              </a:rPr>
              <a:t>Your account will be active in the next 24 hours </a:t>
            </a:r>
          </a:p>
          <a:p>
            <a:pPr marL="360045" indent="-360045"/>
            <a:r>
              <a:rPr lang="bg-BG" sz="3350">
                <a:cs typeface="Calibri"/>
              </a:rPr>
              <a:t>The resources for the wokrshop will be available in the course page</a:t>
            </a:r>
            <a:endParaRPr lang="bg-BG" sz="3350" dirty="0">
              <a:cs typeface="Calibri"/>
            </a:endParaRPr>
          </a:p>
        </p:txBody>
      </p:sp>
      <p:sp>
        <p:nvSpPr>
          <p:cNvPr id="2" name="Заглавие 1">
            <a:extLst>
              <a:ext uri="{FF2B5EF4-FFF2-40B4-BE49-F238E27FC236}">
                <a16:creationId xmlns:a16="http://schemas.microsoft.com/office/drawing/2014/main" id="{EFD8BC5C-E696-4B6A-803D-53F4D3DC7C7E}"/>
              </a:ext>
            </a:extLst>
          </p:cNvPr>
          <p:cNvSpPr>
            <a:spLocks noGrp="1"/>
          </p:cNvSpPr>
          <p:nvPr>
            <p:ph type="title"/>
          </p:nvPr>
        </p:nvSpPr>
        <p:spPr/>
        <p:txBody>
          <a:bodyPr/>
          <a:lstStyle/>
          <a:p>
            <a:r>
              <a:rPr lang="bg-BG" sz="3950">
                <a:cs typeface="Calibri"/>
              </a:rPr>
              <a:t>Workshop</a:t>
            </a:r>
            <a:endParaRPr lang="bg-BG"/>
          </a:p>
        </p:txBody>
      </p:sp>
    </p:spTree>
    <p:extLst>
      <p:ext uri="{BB962C8B-B14F-4D97-AF65-F5344CB8AC3E}">
        <p14:creationId xmlns:p14="http://schemas.microsoft.com/office/powerpoint/2010/main" val="10689493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bg-BG" sz="8800">
                <a:solidFill>
                  <a:srgbClr val="234465"/>
                </a:solidFill>
              </a:rPr>
              <a:t>Questions</a:t>
            </a:r>
            <a:r>
              <a:rPr lang="en-US" sz="8800" dirty="0">
                <a:solidFill>
                  <a:srgbClr val="234465"/>
                </a:solidFill>
              </a:rPr>
              <a:t>?</a:t>
            </a:r>
            <a:endParaRPr lang="en-US" sz="8800" dirty="0"/>
          </a:p>
        </p:txBody>
      </p:sp>
    </p:spTree>
    <p:extLst>
      <p:ext uri="{BB962C8B-B14F-4D97-AF65-F5344CB8AC3E}">
        <p14:creationId xmlns:p14="http://schemas.microsoft.com/office/powerpoint/2010/main" val="14725349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a:extLst>
              <a:ext uri="{FF2B5EF4-FFF2-40B4-BE49-F238E27FC236}">
                <a16:creationId xmlns:a16="http://schemas.microsoft.com/office/drawing/2014/main" id="{1DA59687-2AA3-446B-9C8E-9FD7874E63E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smtClean="0"/>
              <a:pPr/>
              <a:t>25</a:t>
            </a:fld>
            <a:endParaRPr lang="en-US"/>
          </a:p>
        </p:txBody>
      </p:sp>
      <p:pic>
        <p:nvPicPr>
          <p:cNvPr id="33" name="Superhosting">
            <a:hlinkClick r:id="rId3"/>
            <a:extLst>
              <a:ext uri="{FF2B5EF4-FFF2-40B4-BE49-F238E27FC236}">
                <a16:creationId xmlns:a16="http://schemas.microsoft.com/office/drawing/2014/main" id="{209EACB9-FC1D-4DCA-BC86-B0DD02312350}"/>
              </a:ext>
            </a:extLst>
          </p:cNvPr>
          <p:cNvPicPr>
            <a:picLocks noChangeAspect="1"/>
          </p:cNvPicPr>
          <p:nvPr/>
        </p:nvPicPr>
        <p:blipFill>
          <a:blip r:embed="rId4"/>
          <a:stretch>
            <a:fillRect/>
          </a:stretch>
        </p:blipFill>
        <p:spPr>
          <a:xfrm>
            <a:off x="4666674" y="5669707"/>
            <a:ext cx="6474561" cy="774293"/>
          </a:xfrm>
          <a:prstGeom prst="roundRect">
            <a:avLst/>
          </a:prstGeom>
          <a:solidFill>
            <a:schemeClr val="bg2"/>
          </a:solidFill>
          <a:ln>
            <a:solidFill>
              <a:schemeClr val="tx1"/>
            </a:solidFill>
          </a:ln>
          <a:effectLst>
            <a:softEdge rad="0"/>
          </a:effectLst>
        </p:spPr>
      </p:pic>
      <p:pic>
        <p:nvPicPr>
          <p:cNvPr id="32" name="Stemo">
            <a:hlinkClick r:id="rId5"/>
            <a:extLst>
              <a:ext uri="{FF2B5EF4-FFF2-40B4-BE49-F238E27FC236}">
                <a16:creationId xmlns:a16="http://schemas.microsoft.com/office/drawing/2014/main" id="{0FDF11E6-F5ED-4FB2-96CD-9D306D28A0DB}"/>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4204" r="-4204"/>
          <a:stretch>
            <a:fillRect/>
          </a:stretch>
        </p:blipFill>
        <p:spPr>
          <a:xfrm>
            <a:off x="1093778" y="5580622"/>
            <a:ext cx="2873046" cy="863377"/>
          </a:xfrm>
          <a:prstGeom prst="roundRect">
            <a:avLst/>
          </a:prstGeom>
          <a:solidFill>
            <a:schemeClr val="bg2"/>
          </a:solidFill>
          <a:ln>
            <a:solidFill>
              <a:schemeClr val="tx1"/>
            </a:solidFill>
          </a:ln>
          <a:effectLst>
            <a:softEdge rad="0"/>
          </a:effectLst>
        </p:spPr>
      </p:pic>
      <p:pic>
        <p:nvPicPr>
          <p:cNvPr id="22" name="Infragistics">
            <a:hlinkClick r:id="rId7"/>
            <a:extLst>
              <a:ext uri="{FF2B5EF4-FFF2-40B4-BE49-F238E27FC236}">
                <a16:creationId xmlns:a16="http://schemas.microsoft.com/office/drawing/2014/main" id="{B144A31B-0A04-458F-A3E8-FB087C518105}"/>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4204" r="-4204"/>
          <a:stretch/>
        </p:blipFill>
        <p:spPr>
          <a:xfrm>
            <a:off x="5438016" y="4550361"/>
            <a:ext cx="5667359" cy="863377"/>
          </a:xfrm>
          <a:prstGeom prst="roundRect">
            <a:avLst/>
          </a:prstGeom>
          <a:solidFill>
            <a:schemeClr val="bg2"/>
          </a:solidFill>
          <a:ln>
            <a:solidFill>
              <a:schemeClr val="tx1"/>
            </a:solidFill>
          </a:ln>
          <a:effectLst>
            <a:softEdge rad="0"/>
          </a:effectLst>
        </p:spPr>
      </p:pic>
      <p:pic>
        <p:nvPicPr>
          <p:cNvPr id="23" name="Indeavr" descr="Ð ÐµÐ·ÑÐ»ÑÐ°Ñ Ñ Ð¸Ð·Ð¾Ð±ÑÐ°Ð¶ÐµÐ½Ð¸Ðµ Ð·Ð° indeavr">
            <a:hlinkClick r:id="rId9"/>
            <a:extLst>
              <a:ext uri="{FF2B5EF4-FFF2-40B4-BE49-F238E27FC236}">
                <a16:creationId xmlns:a16="http://schemas.microsoft.com/office/drawing/2014/main" id="{BCA470B5-EF7D-4607-9DBD-6D5DD869EAD8}"/>
              </a:ext>
            </a:extLst>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4633" t="-16118" r="-14633" b="-8642"/>
          <a:stretch/>
        </p:blipFill>
        <p:spPr bwMode="auto">
          <a:xfrm>
            <a:off x="1050766" y="4550361"/>
            <a:ext cx="3961114" cy="863377"/>
          </a:xfrm>
          <a:prstGeom prst="roundRect">
            <a:avLst/>
          </a:prstGeom>
          <a:solidFill>
            <a:schemeClr val="bg2"/>
          </a:solidFill>
          <a:ln>
            <a:solidFill>
              <a:schemeClr val="tx1"/>
            </a:solidFill>
          </a:ln>
          <a:effectLst/>
        </p:spPr>
      </p:pic>
      <p:pic>
        <p:nvPicPr>
          <p:cNvPr id="31" name="Motion Software">
            <a:hlinkClick r:id="rId11"/>
            <a:extLst>
              <a:ext uri="{FF2B5EF4-FFF2-40B4-BE49-F238E27FC236}">
                <a16:creationId xmlns:a16="http://schemas.microsoft.com/office/drawing/2014/main" id="{6C36419A-8DCA-4C41-ACC6-107A967CC691}"/>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28589" t="-22282" r="-30138" b="-23831"/>
          <a:stretch/>
        </p:blipFill>
        <p:spPr>
          <a:xfrm>
            <a:off x="9356727" y="3520099"/>
            <a:ext cx="1748647" cy="863377"/>
          </a:xfrm>
          <a:prstGeom prst="roundRect">
            <a:avLst/>
          </a:prstGeom>
          <a:solidFill>
            <a:schemeClr val="bg2"/>
          </a:solidFill>
          <a:ln>
            <a:solidFill>
              <a:schemeClr val="tx1"/>
            </a:solidFill>
          </a:ln>
          <a:effectLst/>
        </p:spPr>
      </p:pic>
      <p:pic>
        <p:nvPicPr>
          <p:cNvPr id="29" name="Postbank">
            <a:hlinkClick r:id="rId13"/>
            <a:extLst>
              <a:ext uri="{FF2B5EF4-FFF2-40B4-BE49-F238E27FC236}">
                <a16:creationId xmlns:a16="http://schemas.microsoft.com/office/drawing/2014/main" id="{786DE91B-5838-4ABB-9599-9B9D5A72C832}"/>
              </a:ext>
            </a:extLst>
          </p:cNvPr>
          <p:cNvPicPr>
            <a:picLocks noChangeAspect="1"/>
          </p:cNvPicPr>
          <p:nvPr/>
        </p:nvPicPr>
        <p:blipFill rotWithShape="1">
          <a:blip r:embed="rId14" cstate="print">
            <a:extLst>
              <a:ext uri="{28A0092B-C50C-407E-A947-70E740481C1C}">
                <a14:useLocalDpi xmlns:a14="http://schemas.microsoft.com/office/drawing/2010/main" val="0"/>
              </a:ext>
            </a:extLst>
          </a:blip>
          <a:srcRect l="-21826" t="-8951" r="-21826" b="-8951"/>
          <a:stretch/>
        </p:blipFill>
        <p:spPr>
          <a:xfrm>
            <a:off x="6219373" y="3520099"/>
            <a:ext cx="2519002" cy="863377"/>
          </a:xfrm>
          <a:prstGeom prst="roundRect">
            <a:avLst/>
          </a:prstGeom>
          <a:solidFill>
            <a:schemeClr val="bg2"/>
          </a:solidFill>
          <a:ln>
            <a:solidFill>
              <a:schemeClr val="tx1"/>
            </a:solidFill>
          </a:ln>
          <a:effectLst/>
        </p:spPr>
      </p:pic>
      <p:pic>
        <p:nvPicPr>
          <p:cNvPr id="30" name="SmartIT">
            <a:hlinkClick r:id="rId15"/>
            <a:extLst>
              <a:ext uri="{FF2B5EF4-FFF2-40B4-BE49-F238E27FC236}">
                <a16:creationId xmlns:a16="http://schemas.microsoft.com/office/drawing/2014/main" id="{EBCEF2BC-A3EC-41EB-A352-8F346A8B7942}"/>
              </a:ext>
            </a:extLst>
          </p:cNvPr>
          <p:cNvPicPr>
            <a:picLocks noChangeAspect="1"/>
          </p:cNvPicPr>
          <p:nvPr/>
        </p:nvPicPr>
        <p:blipFill rotWithShape="1">
          <a:blip r:embed="rId16" cstate="print">
            <a:extLst>
              <a:ext uri="{28A0092B-C50C-407E-A947-70E740481C1C}">
                <a14:useLocalDpi xmlns:a14="http://schemas.microsoft.com/office/drawing/2010/main" val="0"/>
              </a:ext>
            </a:extLst>
          </a:blip>
          <a:srcRect l="-14503" t="-16504" r="-14503" b="-16504"/>
          <a:stretch/>
        </p:blipFill>
        <p:spPr>
          <a:xfrm>
            <a:off x="1050767" y="3520099"/>
            <a:ext cx="4540472" cy="863377"/>
          </a:xfrm>
          <a:prstGeom prst="roundRect">
            <a:avLst/>
          </a:prstGeom>
          <a:solidFill>
            <a:schemeClr val="bg2"/>
          </a:solidFill>
          <a:ln>
            <a:solidFill>
              <a:schemeClr val="tx1"/>
            </a:solidFill>
          </a:ln>
          <a:effectLst/>
        </p:spPr>
      </p:pic>
      <p:pic>
        <p:nvPicPr>
          <p:cNvPr id="24" name="Netpeak" descr="Ð ÐµÐ·ÑÐ»ÑÐ°Ñ Ñ Ð¸Ð·Ð¾Ð±ÑÐ°Ð¶ÐµÐ½Ð¸Ðµ Ð·Ð° netpeak">
            <a:hlinkClick r:id="rId17"/>
            <a:extLst>
              <a:ext uri="{FF2B5EF4-FFF2-40B4-BE49-F238E27FC236}">
                <a16:creationId xmlns:a16="http://schemas.microsoft.com/office/drawing/2014/main" id="{331D262B-A4E1-444E-91F0-CD0732950891}"/>
              </a:ext>
            </a:extLst>
          </p:cNvPr>
          <p:cNvPicPr>
            <a:picLocks noChangeAspect="1" noChangeArrowheads="1"/>
          </p:cNvPicPr>
          <p:nvPr/>
        </p:nvPicPr>
        <p:blipFill rotWithShape="1">
          <a:blip r:embed="rId18" cstate="print">
            <a:extLst>
              <a:ext uri="{28A0092B-C50C-407E-A947-70E740481C1C}">
                <a14:useLocalDpi xmlns:a14="http://schemas.microsoft.com/office/drawing/2010/main" val="0"/>
              </a:ext>
            </a:extLst>
          </a:blip>
          <a:srcRect l="-7291" t="-11436" r="-7291" b="-11436"/>
          <a:stretch/>
        </p:blipFill>
        <p:spPr bwMode="auto">
          <a:xfrm>
            <a:off x="5313044" y="2489837"/>
            <a:ext cx="5792330" cy="863377"/>
          </a:xfrm>
          <a:prstGeom prst="roundRect">
            <a:avLst/>
          </a:prstGeom>
          <a:solidFill>
            <a:schemeClr val="bg2"/>
          </a:solidFill>
          <a:ln>
            <a:solidFill>
              <a:schemeClr val="tx1"/>
            </a:solidFill>
          </a:ln>
          <a:effectLst/>
        </p:spPr>
      </p:pic>
      <p:pic>
        <p:nvPicPr>
          <p:cNvPr id="25" name="Sotware Group" descr="Ð ÐµÐ·ÑÐ»ÑÐ°Ñ Ñ Ð¸Ð·Ð¾Ð±ÑÐ°Ð¶ÐµÐ½Ð¸Ðµ Ð·Ð° software group">
            <a:hlinkClick r:id="rId19"/>
            <a:extLst>
              <a:ext uri="{FF2B5EF4-FFF2-40B4-BE49-F238E27FC236}">
                <a16:creationId xmlns:a16="http://schemas.microsoft.com/office/drawing/2014/main" id="{82BEFF31-0390-4708-9B87-CD5CA29F0545}"/>
              </a:ext>
            </a:extLst>
          </p:cNvPr>
          <p:cNvPicPr>
            <a:picLocks noChangeAspect="1" noChangeArrowheads="1"/>
          </p:cNvPicPr>
          <p:nvPr/>
        </p:nvPicPr>
        <p:blipFill rotWithShape="1">
          <a:blip r:embed="rId20" cstate="print">
            <a:extLst>
              <a:ext uri="{28A0092B-C50C-407E-A947-70E740481C1C}">
                <a14:useLocalDpi xmlns:a14="http://schemas.microsoft.com/office/drawing/2010/main" val="0"/>
              </a:ext>
            </a:extLst>
          </a:blip>
          <a:srcRect l="-12284" r="-9241"/>
          <a:stretch/>
        </p:blipFill>
        <p:spPr bwMode="auto">
          <a:xfrm>
            <a:off x="1050767" y="2489837"/>
            <a:ext cx="3857374" cy="863377"/>
          </a:xfrm>
          <a:prstGeom prst="roundRect">
            <a:avLst/>
          </a:prstGeom>
          <a:solidFill>
            <a:schemeClr val="bg2"/>
          </a:solidFill>
          <a:ln>
            <a:solidFill>
              <a:schemeClr val="tx1"/>
            </a:solidFill>
          </a:ln>
          <a:effectLst/>
        </p:spPr>
      </p:pic>
      <p:pic>
        <p:nvPicPr>
          <p:cNvPr id="26" name="Telenor">
            <a:hlinkClick r:id="rId21"/>
            <a:extLst>
              <a:ext uri="{FF2B5EF4-FFF2-40B4-BE49-F238E27FC236}">
                <a16:creationId xmlns:a16="http://schemas.microsoft.com/office/drawing/2014/main" id="{C8FB8C63-59CB-4A45-8529-96F047E7DDA8}"/>
              </a:ext>
            </a:extLst>
          </p:cNvPr>
          <p:cNvPicPr>
            <a:picLocks noChangeAspect="1"/>
          </p:cNvPicPr>
          <p:nvPr/>
        </p:nvPicPr>
        <p:blipFill rotWithShape="1">
          <a:blip r:embed="rId22" cstate="print">
            <a:extLst>
              <a:ext uri="{28A0092B-C50C-407E-A947-70E740481C1C}">
                <a14:useLocalDpi xmlns:a14="http://schemas.microsoft.com/office/drawing/2010/main" val="0"/>
              </a:ext>
            </a:extLst>
          </a:blip>
          <a:srcRect l="-12003" r="-12003" b="-2307"/>
          <a:stretch/>
        </p:blipFill>
        <p:spPr>
          <a:xfrm>
            <a:off x="8657834" y="1459575"/>
            <a:ext cx="2447538" cy="863377"/>
          </a:xfrm>
          <a:prstGeom prst="roundRect">
            <a:avLst/>
          </a:prstGeom>
          <a:solidFill>
            <a:schemeClr val="bg2"/>
          </a:solidFill>
          <a:ln>
            <a:solidFill>
              <a:schemeClr val="tx1"/>
            </a:solidFill>
          </a:ln>
          <a:effectLst/>
        </p:spPr>
      </p:pic>
      <p:pic>
        <p:nvPicPr>
          <p:cNvPr id="28" name="SB Tech">
            <a:hlinkClick r:id="rId23"/>
            <a:extLst>
              <a:ext uri="{FF2B5EF4-FFF2-40B4-BE49-F238E27FC236}">
                <a16:creationId xmlns:a16="http://schemas.microsoft.com/office/drawing/2014/main" id="{26832791-E415-4416-8C24-87B330830339}"/>
              </a:ext>
            </a:extLst>
          </p:cNvPr>
          <p:cNvPicPr>
            <a:picLocks noChangeAspect="1"/>
          </p:cNvPicPr>
          <p:nvPr/>
        </p:nvPicPr>
        <p:blipFill rotWithShape="1">
          <a:blip r:embed="rId24" cstate="print">
            <a:extLst>
              <a:ext uri="{28A0092B-C50C-407E-A947-70E740481C1C}">
                <a14:useLocalDpi xmlns:a14="http://schemas.microsoft.com/office/drawing/2010/main" val="0"/>
              </a:ext>
            </a:extLst>
          </a:blip>
          <a:srcRect l="-3822" r="-689"/>
          <a:stretch/>
        </p:blipFill>
        <p:spPr>
          <a:xfrm>
            <a:off x="5590147" y="1459575"/>
            <a:ext cx="2713010" cy="863377"/>
          </a:xfrm>
          <a:prstGeom prst="roundRect">
            <a:avLst/>
          </a:prstGeom>
          <a:solidFill>
            <a:schemeClr val="bg2"/>
          </a:solidFill>
          <a:ln>
            <a:solidFill>
              <a:schemeClr val="tx1"/>
            </a:solidFill>
          </a:ln>
          <a:effectLst/>
        </p:spPr>
      </p:pic>
      <p:pic>
        <p:nvPicPr>
          <p:cNvPr id="27" name="XS Software">
            <a:hlinkClick r:id="rId25"/>
            <a:extLst>
              <a:ext uri="{FF2B5EF4-FFF2-40B4-BE49-F238E27FC236}">
                <a16:creationId xmlns:a16="http://schemas.microsoft.com/office/drawing/2014/main" id="{EE616F15-A212-4948-8C33-01A8B3540A1B}"/>
              </a:ext>
            </a:extLst>
          </p:cNvPr>
          <p:cNvPicPr>
            <a:picLocks noChangeAspect="1"/>
          </p:cNvPicPr>
          <p:nvPr/>
        </p:nvPicPr>
        <p:blipFill rotWithShape="1">
          <a:blip r:embed="rId26" cstate="print">
            <a:extLst>
              <a:ext uri="{28A0092B-C50C-407E-A947-70E740481C1C}">
                <a14:useLocalDpi xmlns:a14="http://schemas.microsoft.com/office/drawing/2010/main" val="0"/>
              </a:ext>
            </a:extLst>
          </a:blip>
          <a:srcRect l="-8796" t="-9452" r="-8796" b="-9452"/>
          <a:stretch/>
        </p:blipFill>
        <p:spPr>
          <a:xfrm>
            <a:off x="1050766" y="1459575"/>
            <a:ext cx="4184702" cy="863377"/>
          </a:xfrm>
          <a:prstGeom prst="roundRect">
            <a:avLst/>
          </a:prstGeom>
          <a:solidFill>
            <a:schemeClr val="bg2"/>
          </a:solidFill>
          <a:ln>
            <a:solidFill>
              <a:schemeClr val="tx1"/>
            </a:solidFill>
          </a:ln>
          <a:effectLst/>
        </p:spPr>
      </p:pic>
      <p:sp>
        <p:nvSpPr>
          <p:cNvPr id="444418" name="Slide Title"/>
          <p:cNvSpPr>
            <a:spLocks noGrp="1" noChangeArrowheads="1"/>
          </p:cNvSpPr>
          <p:nvPr>
            <p:ph type="title"/>
          </p:nvPr>
        </p:nvSpPr>
        <p:spPr/>
        <p:txBody>
          <a:bodyPr>
            <a:normAutofit/>
          </a:bodyPr>
          <a:lstStyle/>
          <a:p>
            <a:r>
              <a:rPr lang="en-US">
                <a:solidFill>
                  <a:schemeClr val="bg2"/>
                </a:solidFill>
              </a:rPr>
              <a:t>SoftUni Diamond Partners</a:t>
            </a:r>
            <a:endParaRPr lang="bg-BG">
              <a:solidFill>
                <a:schemeClr val="bg2"/>
              </a:solidFill>
            </a:endParaRPr>
          </a:p>
        </p:txBody>
      </p:sp>
    </p:spTree>
    <p:extLst>
      <p:ext uri="{BB962C8B-B14F-4D97-AF65-F5344CB8AC3E}">
        <p14:creationId xmlns:p14="http://schemas.microsoft.com/office/powerpoint/2010/main" val="58261469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DF5E34AF-7064-4957-9286-B7A58DFE74CC}"/>
              </a:ext>
            </a:extLst>
          </p:cNvPr>
          <p:cNvSpPr>
            <a:spLocks noGrp="1"/>
          </p:cNvSpPr>
          <p:nvPr>
            <p:ph type="sldNum" sz="quarter" idx="5"/>
          </p:nvPr>
        </p:nvSpPr>
        <p:spPr/>
        <p:txBody>
          <a:bodyPr/>
          <a:lstStyle>
            <a:lvl1pPr algn="r">
              <a:defRPr sz="1000"/>
            </a:lvl1pPr>
          </a:lstStyle>
          <a:p>
            <a:fld id="{2BF067CD-8E6B-4360-9AA8-C5DF2A48A6D1}" type="slidenum">
              <a:rPr lang="en-US" smtClean="0"/>
              <a:pPr/>
              <a:t>26</a:t>
            </a:fld>
            <a:endParaRPr lang="en-US"/>
          </a:p>
        </p:txBody>
      </p:sp>
      <p:grpSp>
        <p:nvGrpSpPr>
          <p:cNvPr id="9" name="Group Logos">
            <a:extLst>
              <a:ext uri="{FF2B5EF4-FFF2-40B4-BE49-F238E27FC236}">
                <a16:creationId xmlns:a16="http://schemas.microsoft.com/office/drawing/2014/main" id="{8F94737B-4698-41F8-AC81-9324F12880B9}"/>
              </a:ext>
            </a:extLst>
          </p:cNvPr>
          <p:cNvGrpSpPr/>
          <p:nvPr/>
        </p:nvGrpSpPr>
        <p:grpSpPr>
          <a:xfrm>
            <a:off x="1982272" y="1933804"/>
            <a:ext cx="8227457" cy="4150196"/>
            <a:chOff x="1492446" y="2067924"/>
            <a:chExt cx="6811766" cy="3436077"/>
          </a:xfrm>
        </p:grpSpPr>
        <p:pic>
          <p:nvPicPr>
            <p:cNvPr id="11" name="Picture 10">
              <a:extLst>
                <a:ext uri="{FF2B5EF4-FFF2-40B4-BE49-F238E27FC236}">
                  <a16:creationId xmlns:a16="http://schemas.microsoft.com/office/drawing/2014/main" id="{0C08C713-0228-4051-B23E-879B0431216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953" t="-24485" r="-5953" b="-24485"/>
            <a:stretch/>
          </p:blipFill>
          <p:spPr>
            <a:xfrm>
              <a:off x="1492446" y="2067924"/>
              <a:ext cx="4297166" cy="1439625"/>
            </a:xfrm>
            <a:prstGeom prst="roundRect">
              <a:avLst>
                <a:gd name="adj" fmla="val 8805"/>
              </a:avLst>
            </a:prstGeom>
            <a:solidFill>
              <a:schemeClr val="bg2"/>
            </a:solidFill>
            <a:ln>
              <a:solidFill>
                <a:schemeClr val="tx1"/>
              </a:solidFill>
            </a:ln>
            <a:effectLst/>
          </p:spPr>
        </p:pic>
        <p:pic>
          <p:nvPicPr>
            <p:cNvPr id="12" name="Picture 11">
              <a:hlinkClick r:id="rId4"/>
              <a:extLst>
                <a:ext uri="{FF2B5EF4-FFF2-40B4-BE49-F238E27FC236}">
                  <a16:creationId xmlns:a16="http://schemas.microsoft.com/office/drawing/2014/main" id="{BFA766B8-8BBD-4F74-89B8-E81AF861C6E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6654" r="6654"/>
            <a:stretch/>
          </p:blipFill>
          <p:spPr>
            <a:xfrm>
              <a:off x="6341434" y="2067924"/>
              <a:ext cx="1962778" cy="1439625"/>
            </a:xfrm>
            <a:prstGeom prst="roundRect">
              <a:avLst>
                <a:gd name="adj" fmla="val 8806"/>
              </a:avLst>
            </a:prstGeom>
            <a:solidFill>
              <a:schemeClr val="bg2"/>
            </a:solidFill>
            <a:ln>
              <a:solidFill>
                <a:schemeClr val="tx1"/>
              </a:solidFill>
            </a:ln>
            <a:effectLst/>
          </p:spPr>
        </p:pic>
        <p:pic>
          <p:nvPicPr>
            <p:cNvPr id="14" name="Picture 13">
              <a:hlinkClick r:id="rId6"/>
              <a:extLst>
                <a:ext uri="{FF2B5EF4-FFF2-40B4-BE49-F238E27FC236}">
                  <a16:creationId xmlns:a16="http://schemas.microsoft.com/office/drawing/2014/main" id="{0913EF2F-215E-4B4F-A9E0-2D7E3B0C57C7}"/>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3201" t="-3201" r="-3201" b="-3201"/>
            <a:stretch/>
          </p:blipFill>
          <p:spPr>
            <a:xfrm>
              <a:off x="5904002" y="4064376"/>
              <a:ext cx="2400210" cy="1439625"/>
            </a:xfrm>
            <a:prstGeom prst="roundRect">
              <a:avLst>
                <a:gd name="adj" fmla="val 8200"/>
              </a:avLst>
            </a:prstGeom>
            <a:solidFill>
              <a:schemeClr val="bg2"/>
            </a:solidFill>
            <a:ln>
              <a:solidFill>
                <a:schemeClr val="tx1"/>
              </a:solidFill>
            </a:ln>
            <a:effectLst/>
          </p:spPr>
        </p:pic>
        <p:pic>
          <p:nvPicPr>
            <p:cNvPr id="16" name="Picture 15">
              <a:hlinkClick r:id="rId8"/>
              <a:extLst>
                <a:ext uri="{FF2B5EF4-FFF2-40B4-BE49-F238E27FC236}">
                  <a16:creationId xmlns:a16="http://schemas.microsoft.com/office/drawing/2014/main" id="{16A88256-1F6F-4AC2-AC84-DB3557011F68}"/>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9305" t="-5874" r="-9305" b="-12736"/>
            <a:stretch/>
          </p:blipFill>
          <p:spPr>
            <a:xfrm>
              <a:off x="1492446" y="4064376"/>
              <a:ext cx="3383118" cy="1439625"/>
            </a:xfrm>
            <a:prstGeom prst="roundRect">
              <a:avLst>
                <a:gd name="adj" fmla="val 10015"/>
              </a:avLst>
            </a:prstGeom>
            <a:solidFill>
              <a:schemeClr val="bg2"/>
            </a:solidFill>
            <a:ln>
              <a:solidFill>
                <a:schemeClr val="tx1"/>
              </a:solidFill>
            </a:ln>
            <a:effectLst/>
          </p:spPr>
        </p:pic>
      </p:grpSp>
      <p:sp>
        <p:nvSpPr>
          <p:cNvPr id="444418" name="Slide Title"/>
          <p:cNvSpPr>
            <a:spLocks noGrp="1" noChangeArrowheads="1"/>
          </p:cNvSpPr>
          <p:nvPr>
            <p:ph type="title"/>
          </p:nvPr>
        </p:nvSpPr>
        <p:spPr/>
        <p:txBody>
          <a:bodyPr/>
          <a:lstStyle/>
          <a:p>
            <a:r>
              <a:rPr lang="en-US"/>
              <a:t>SoftUni Organizational Partners</a:t>
            </a:r>
            <a:endParaRPr lang="bg-BG"/>
          </a:p>
        </p:txBody>
      </p:sp>
    </p:spTree>
    <p:extLst>
      <p:ext uri="{BB962C8B-B14F-4D97-AF65-F5344CB8AC3E}">
        <p14:creationId xmlns:p14="http://schemas.microsoft.com/office/powerpoint/2010/main" val="129358311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48C3C93-90A1-4D31-BEA6-B54D1106CE3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smtClean="0"/>
              <a:pPr/>
              <a:t>27</a:t>
            </a:fld>
            <a:endParaRPr lang="en-US"/>
          </a:p>
        </p:txBody>
      </p:sp>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a:t>This course (slides, examples, demos, exercises, homework, documents, videos and other assets) is </a:t>
            </a:r>
            <a:r>
              <a:rPr lang="en-US" b="1"/>
              <a:t>copyrighted content</a:t>
            </a:r>
            <a:endParaRPr lang="en-US"/>
          </a:p>
          <a:p>
            <a:pPr>
              <a:lnSpc>
                <a:spcPct val="120000"/>
              </a:lnSpc>
            </a:pPr>
            <a:r>
              <a:rPr lang="en-US"/>
              <a:t>Unauthorized copy, reproduction or use is illegal</a:t>
            </a:r>
          </a:p>
          <a:p>
            <a:pPr>
              <a:lnSpc>
                <a:spcPct val="120000"/>
              </a:lnSpc>
            </a:pPr>
            <a:r>
              <a:rPr lang="en-US"/>
              <a:t>© SoftUni – </a:t>
            </a:r>
            <a:r>
              <a:rPr lang="en-US">
                <a:hlinkClick r:id="rId3"/>
              </a:rPr>
              <a:t>https://softuni.org</a:t>
            </a:r>
            <a:endParaRPr lang="en-US"/>
          </a:p>
          <a:p>
            <a:pPr>
              <a:lnSpc>
                <a:spcPct val="120000"/>
              </a:lnSpc>
            </a:pPr>
            <a:r>
              <a:rPr lang="en-US"/>
              <a:t>© Software University – </a:t>
            </a:r>
            <a:r>
              <a:rPr lang="en-US">
                <a:hlinkClick r:id="rId4"/>
              </a:rPr>
              <a:t>https://softuni.bg</a:t>
            </a:r>
            <a:endParaRPr lang="bg-BG"/>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a:t>License</a:t>
            </a:r>
            <a:endParaRPr lang="bg-BG"/>
          </a:p>
        </p:txBody>
      </p:sp>
    </p:spTree>
    <p:extLst>
      <p:ext uri="{BB962C8B-B14F-4D97-AF65-F5344CB8AC3E}">
        <p14:creationId xmlns:p14="http://schemas.microsoft.com/office/powerpoint/2010/main" val="35065338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48C3C93-90A1-4D31-BEA6-B54D1106CE3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smtClean="0"/>
              <a:pPr/>
              <a:t>28</a:t>
            </a:fld>
            <a:endParaRPr lang="en-US"/>
          </a:p>
        </p:txBody>
      </p:sp>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bg-BG"/>
              <a:t>Този курс</a:t>
            </a:r>
            <a:r>
              <a:rPr lang="en-US"/>
              <a:t> (</a:t>
            </a:r>
            <a:r>
              <a:rPr lang="bg-BG"/>
              <a:t>презентации, примери, демонстрационен код, упражнения, домашни, видео и други активи</a:t>
            </a:r>
            <a:r>
              <a:rPr lang="en-US"/>
              <a:t>) </a:t>
            </a:r>
            <a:r>
              <a:rPr lang="bg-BG"/>
              <a:t>представлява</a:t>
            </a:r>
            <a:r>
              <a:rPr lang="en-US"/>
              <a:t> </a:t>
            </a:r>
            <a:r>
              <a:rPr lang="bg-BG" b="1"/>
              <a:t>защитено авторско съдържание</a:t>
            </a:r>
            <a:endParaRPr lang="en-US"/>
          </a:p>
          <a:p>
            <a:pPr>
              <a:lnSpc>
                <a:spcPct val="120000"/>
              </a:lnSpc>
            </a:pPr>
            <a:r>
              <a:rPr lang="bg-BG"/>
              <a:t>Нерегламентирано копиране</a:t>
            </a:r>
            <a:r>
              <a:rPr lang="en-US"/>
              <a:t>,</a:t>
            </a:r>
            <a:r>
              <a:rPr lang="bg-BG"/>
              <a:t> разпространение или използване е незаконно</a:t>
            </a:r>
          </a:p>
          <a:p>
            <a:pPr>
              <a:lnSpc>
                <a:spcPct val="120000"/>
              </a:lnSpc>
            </a:pPr>
            <a:r>
              <a:rPr lang="en-US"/>
              <a:t>© </a:t>
            </a:r>
            <a:r>
              <a:rPr lang="bg-BG"/>
              <a:t>СофтУни</a:t>
            </a:r>
            <a:r>
              <a:rPr lang="en-US"/>
              <a:t> – </a:t>
            </a:r>
            <a:r>
              <a:rPr lang="en-US">
                <a:hlinkClick r:id="rId3"/>
              </a:rPr>
              <a:t>https://softuni.org</a:t>
            </a:r>
            <a:endParaRPr lang="en-US"/>
          </a:p>
          <a:p>
            <a:pPr>
              <a:lnSpc>
                <a:spcPct val="120000"/>
              </a:lnSpc>
            </a:pPr>
            <a:r>
              <a:rPr lang="en-US"/>
              <a:t>© </a:t>
            </a:r>
            <a:r>
              <a:rPr lang="bg-BG"/>
              <a:t>Софтуерен университет</a:t>
            </a:r>
            <a:r>
              <a:rPr lang="en-US"/>
              <a:t> – </a:t>
            </a:r>
            <a:r>
              <a:rPr lang="en-US">
                <a:hlinkClick r:id="rId4"/>
              </a:rPr>
              <a:t>https://softuni.bg</a:t>
            </a:r>
            <a:endParaRPr lang="bg-BG"/>
          </a:p>
          <a:p>
            <a:pPr>
              <a:lnSpc>
                <a:spcPct val="120000"/>
              </a:lnSpc>
            </a:pPr>
            <a:endParaRPr lang="bg-BG"/>
          </a:p>
        </p:txBody>
      </p:sp>
      <p:pic>
        <p:nvPicPr>
          <p:cNvPr id="6" name="Picture License" descr="License">
            <a:extLst>
              <a:ext uri="{FF2B5EF4-FFF2-40B4-BE49-F238E27FC236}">
                <a16:creationId xmlns:a16="http://schemas.microsoft.com/office/drawing/2014/main" id="{82BA520F-A037-4E01-AA18-27D9F1E930A6}"/>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bg-BG"/>
              <a:t>Лиценз</a:t>
            </a:r>
          </a:p>
        </p:txBody>
      </p:sp>
    </p:spTree>
    <p:extLst>
      <p:ext uri="{BB962C8B-B14F-4D97-AF65-F5344CB8AC3E}">
        <p14:creationId xmlns:p14="http://schemas.microsoft.com/office/powerpoint/2010/main" val="387927604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a:extLst>
              <a:ext uri="{FF2B5EF4-FFF2-40B4-BE49-F238E27FC236}">
                <a16:creationId xmlns:a16="http://schemas.microsoft.com/office/drawing/2014/main" id="{34114123-C942-490F-A6BB-FD3CFFFE4B50}"/>
              </a:ext>
            </a:extLst>
          </p:cNvPr>
          <p:cNvSpPr>
            <a:spLocks noGrp="1"/>
          </p:cNvSpPr>
          <p:nvPr>
            <p:ph type="sldNum" sz="quarter" idx="4"/>
          </p:nvPr>
        </p:nvSpPr>
        <p:spPr/>
        <p:txBody>
          <a:bodyPr/>
          <a:lstStyle>
            <a:lvl1pPr algn="r">
              <a:defRPr sz="1000"/>
            </a:lvl1pPr>
          </a:lstStyle>
          <a:p>
            <a:fld id="{2BF067CD-8E6B-4360-9AA8-C5DF2A48A6D1}" type="slidenum">
              <a:rPr lang="en-US" smtClean="0"/>
              <a:pPr/>
              <a:t>29</a:t>
            </a:fld>
            <a:endParaRPr lang="en-US"/>
          </a:p>
        </p:txBody>
      </p:sp>
      <p:sp>
        <p:nvSpPr>
          <p:cNvPr id="4" name="Slide Body"/>
          <p:cNvSpPr>
            <a:spLocks noGrp="1"/>
          </p:cNvSpPr>
          <p:nvPr>
            <p:ph idx="4294967295"/>
          </p:nvPr>
        </p:nvSpPr>
        <p:spPr>
          <a:xfrm>
            <a:off x="190404" y="1179000"/>
            <a:ext cx="9865596" cy="5490000"/>
          </a:xfrm>
        </p:spPr>
        <p:txBody>
          <a:bodyPr>
            <a:normAutofit/>
          </a:bodyPr>
          <a:lstStyle/>
          <a:p>
            <a:pPr>
              <a:lnSpc>
                <a:spcPct val="100000"/>
              </a:lnSpc>
            </a:pPr>
            <a:r>
              <a:rPr lang="bg-BG" sz="3200"/>
              <a:t>Софтуерен университет </a:t>
            </a:r>
            <a:r>
              <a:rPr lang="en-US" sz="3200"/>
              <a:t>– </a:t>
            </a:r>
            <a:r>
              <a:rPr lang="bg-BG" sz="3200"/>
              <a:t>качествено образование, професия и работа за софтуерни инженери</a:t>
            </a:r>
            <a:endParaRPr lang="en-US" sz="3200"/>
          </a:p>
          <a:p>
            <a:pPr lvl="1"/>
            <a:r>
              <a:rPr lang="en-US" sz="3000" noProof="1">
                <a:hlinkClick r:id="rId3"/>
              </a:rPr>
              <a:t>softuni.bg</a:t>
            </a:r>
            <a:endParaRPr lang="en-US" sz="3000" noProof="1"/>
          </a:p>
          <a:p>
            <a:pPr>
              <a:lnSpc>
                <a:spcPct val="100000"/>
              </a:lnSpc>
            </a:pPr>
            <a:r>
              <a:rPr lang="bg-BG" sz="3200"/>
              <a:t>Фондация "Софтуерен университет"</a:t>
            </a:r>
          </a:p>
          <a:p>
            <a:pPr lvl="1"/>
            <a:r>
              <a:rPr lang="en-US" sz="3000" noProof="1">
                <a:hlinkClick r:id="rId4"/>
              </a:rPr>
              <a:t>softuni.foundation</a:t>
            </a:r>
            <a:endParaRPr lang="en-US" sz="3000" noProof="1"/>
          </a:p>
          <a:p>
            <a:pPr>
              <a:lnSpc>
                <a:spcPct val="100000"/>
              </a:lnSpc>
            </a:pPr>
            <a:r>
              <a:rPr lang="bg-BG" sz="3200"/>
              <a:t>Софтуерен университет</a:t>
            </a:r>
            <a:r>
              <a:rPr lang="en-US" sz="3200"/>
              <a:t> @ Facebook</a:t>
            </a:r>
          </a:p>
          <a:p>
            <a:pPr lvl="1"/>
            <a:r>
              <a:rPr lang="en-US" sz="3000" noProof="1">
                <a:hlinkClick r:id="rId5"/>
              </a:rPr>
              <a:t>facebook.com/SoftwareUniversity</a:t>
            </a:r>
            <a:endParaRPr lang="en-US" sz="3000" noProof="1"/>
          </a:p>
          <a:p>
            <a:pPr>
              <a:lnSpc>
                <a:spcPct val="100000"/>
              </a:lnSpc>
            </a:pPr>
            <a:r>
              <a:rPr lang="bg-BG" sz="3200"/>
              <a:t>Дискусионни форуми на СофтУни</a:t>
            </a:r>
            <a:endParaRPr lang="en-US" sz="3200"/>
          </a:p>
          <a:p>
            <a:pPr lvl="1"/>
            <a:r>
              <a:rPr lang="en-US" sz="3000">
                <a:hlinkClick r:id="rId6"/>
              </a:rPr>
              <a:t>forum.softuni.bg</a:t>
            </a:r>
            <a:endParaRPr lang="en-US" sz="3000" noProof="1"/>
          </a:p>
        </p:txBody>
      </p:sp>
      <p:sp>
        <p:nvSpPr>
          <p:cNvPr id="3" name="Slide Title"/>
          <p:cNvSpPr>
            <a:spLocks noGrp="1"/>
          </p:cNvSpPr>
          <p:nvPr>
            <p:ph type="title"/>
          </p:nvPr>
        </p:nvSpPr>
        <p:spPr/>
        <p:txBody>
          <a:bodyPr>
            <a:normAutofit fontScale="90000"/>
          </a:bodyPr>
          <a:lstStyle/>
          <a:p>
            <a:r>
              <a:rPr lang="bg-BG"/>
              <a:t>Обучения</a:t>
            </a:r>
            <a:r>
              <a:rPr lang="en-US"/>
              <a:t> </a:t>
            </a:r>
            <a:r>
              <a:rPr lang="bg-BG"/>
              <a:t>в</a:t>
            </a:r>
            <a:r>
              <a:rPr lang="en-US"/>
              <a:t> </a:t>
            </a:r>
            <a:r>
              <a:rPr lang="bg-BG"/>
              <a:t>Софтуерен университет (СофтУни</a:t>
            </a:r>
            <a:r>
              <a:rPr lang="en-US"/>
              <a:t>)</a:t>
            </a:r>
          </a:p>
        </p:txBody>
      </p:sp>
    </p:spTree>
    <p:extLst>
      <p:ext uri="{BB962C8B-B14F-4D97-AF65-F5344CB8AC3E}">
        <p14:creationId xmlns:p14="http://schemas.microsoft.com/office/powerpoint/2010/main" val="76831831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a:extLst>
              <a:ext uri="{FF2B5EF4-FFF2-40B4-BE49-F238E27FC236}">
                <a16:creationId xmlns:a16="http://schemas.microsoft.com/office/drawing/2014/main" id="{D631DD5F-C231-483F-BA1E-043A13D943E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smtClean="0"/>
              <a:pPr/>
              <a:t>3</a:t>
            </a:fld>
            <a:endParaRPr lang="en-US"/>
          </a:p>
        </p:txBody>
      </p:sp>
      <p:sp>
        <p:nvSpPr>
          <p:cNvPr id="8" name="Slide Body">
            <a:extLst>
              <a:ext uri="{FF2B5EF4-FFF2-40B4-BE49-F238E27FC236}">
                <a16:creationId xmlns:a16="http://schemas.microsoft.com/office/drawing/2014/main" id="{AA287FCE-0667-4256-B6C3-85EEA9B9995C}"/>
              </a:ext>
            </a:extLst>
          </p:cNvPr>
          <p:cNvSpPr>
            <a:spLocks noGrp="1"/>
          </p:cNvSpPr>
          <p:nvPr>
            <p:ph type="body" sz="quarter" idx="10"/>
          </p:nvPr>
        </p:nvSpPr>
        <p:spPr>
          <a:xfrm>
            <a:off x="190402" y="1404000"/>
            <a:ext cx="11818096" cy="5320890"/>
          </a:xfrm>
        </p:spPr>
        <p:txBody>
          <a:bodyPr vert="horz" lIns="108000" tIns="36000" rIns="108000" bIns="36000" rtlCol="0" anchor="t">
            <a:normAutofit/>
          </a:bodyPr>
          <a:lstStyle/>
          <a:p>
            <a:pPr marL="0" indent="0" algn="ctr">
              <a:buNone/>
            </a:pPr>
            <a:endParaRPr lang="en-US" sz="1000"/>
          </a:p>
          <a:p>
            <a:pPr marL="0" indent="0" algn="ctr">
              <a:buNone/>
            </a:pPr>
            <a:r>
              <a:rPr lang="en-US" sz="11500" b="1">
                <a:solidFill>
                  <a:schemeClr val="bg1"/>
                </a:solidFill>
              </a:rPr>
              <a:t>sli.do</a:t>
            </a:r>
            <a:endParaRPr lang="en-US" sz="11500" b="1">
              <a:solidFill>
                <a:schemeClr val="bg1"/>
              </a:solidFill>
              <a:cs typeface="Calibri"/>
            </a:endParaRPr>
          </a:p>
          <a:p>
            <a:pPr marL="0" indent="0" algn="ctr">
              <a:buNone/>
            </a:pPr>
            <a:r>
              <a:rPr lang="en-US" sz="11500" b="1"/>
              <a:t># AWS-essentials</a:t>
            </a:r>
            <a:endParaRPr lang="bg-BG" sz="11500" b="1"/>
          </a:p>
        </p:txBody>
      </p:sp>
      <p:sp>
        <p:nvSpPr>
          <p:cNvPr id="7" name="Slide Title">
            <a:extLst>
              <a:ext uri="{FF2B5EF4-FFF2-40B4-BE49-F238E27FC236}">
                <a16:creationId xmlns:a16="http://schemas.microsoft.com/office/drawing/2014/main" id="{82485852-BA6B-4D95-A06E-D18F832FEBA9}"/>
              </a:ext>
            </a:extLst>
          </p:cNvPr>
          <p:cNvSpPr>
            <a:spLocks noGrp="1"/>
          </p:cNvSpPr>
          <p:nvPr>
            <p:ph type="title"/>
          </p:nvPr>
        </p:nvSpPr>
        <p:spPr/>
        <p:txBody>
          <a:bodyPr/>
          <a:lstStyle/>
          <a:p>
            <a:r>
              <a:rPr lang="en-US"/>
              <a:t>Have a Question?</a:t>
            </a:r>
            <a:endParaRPr lang="bg-BG"/>
          </a:p>
        </p:txBody>
      </p:sp>
    </p:spTree>
    <p:extLst>
      <p:ext uri="{BB962C8B-B14F-4D97-AF65-F5344CB8AC3E}">
        <p14:creationId xmlns:p14="http://schemas.microsoft.com/office/powerpoint/2010/main" val="336609387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ов контейнер 2">
            <a:extLst>
              <a:ext uri="{FF2B5EF4-FFF2-40B4-BE49-F238E27FC236}">
                <a16:creationId xmlns:a16="http://schemas.microsoft.com/office/drawing/2014/main" id="{6CF0494E-F1BF-4822-8B1C-858420FE517E}"/>
              </a:ext>
            </a:extLst>
          </p:cNvPr>
          <p:cNvSpPr>
            <a:spLocks noGrp="1"/>
          </p:cNvSpPr>
          <p:nvPr>
            <p:ph type="subTitle" sz="quarter" idx="11"/>
          </p:nvPr>
        </p:nvSpPr>
        <p:spPr>
          <a:xfrm>
            <a:off x="765504" y="4864021"/>
            <a:ext cx="10961783" cy="768084"/>
          </a:xfrm>
        </p:spPr>
        <p:txBody>
          <a:bodyPr/>
          <a:lstStyle/>
          <a:p>
            <a:r>
              <a:rPr lang="en-CA" sz="3950">
                <a:ea typeface="+mn-lt"/>
                <a:cs typeface="Arial"/>
              </a:rPr>
              <a:t>In the Beginning, Before There Was a Cloud</a:t>
            </a:r>
          </a:p>
        </p:txBody>
      </p:sp>
      <p:sp>
        <p:nvSpPr>
          <p:cNvPr id="2" name="Контейнер за номер на слайда 1">
            <a:extLst>
              <a:ext uri="{FF2B5EF4-FFF2-40B4-BE49-F238E27FC236}">
                <a16:creationId xmlns:a16="http://schemas.microsoft.com/office/drawing/2014/main" id="{09CDC4A3-364E-4F0F-8F18-F944EFC2A46A}"/>
              </a:ext>
            </a:extLst>
          </p:cNvPr>
          <p:cNvSpPr>
            <a:spLocks noGrp="1"/>
          </p:cNvSpPr>
          <p:nvPr>
            <p:ph type="sldNum" sz="quarter" idx="4294967295"/>
          </p:nvPr>
        </p:nvSpPr>
        <p:spPr>
          <a:xfrm>
            <a:off x="11823700" y="6507163"/>
            <a:ext cx="368300" cy="296862"/>
          </a:xfrm>
          <a:prstGeom prst="rect">
            <a:avLst/>
          </a:prstGeom>
        </p:spPr>
        <p:txBody>
          <a:bodyPr/>
          <a:lstStyle/>
          <a:p>
            <a:fld id="{2BF067CD-8E6B-4360-9AA8-C5DF2A48A6D1}" type="slidenum">
              <a:rPr lang="en-US" noProof="0" smtClean="0"/>
              <a:pPr/>
              <a:t>4</a:t>
            </a:fld>
            <a:endParaRPr lang="en-US" noProof="0"/>
          </a:p>
        </p:txBody>
      </p:sp>
      <p:pic>
        <p:nvPicPr>
          <p:cNvPr id="6" name="Картина 6" descr="Картина, която съдържа рисунка&#10;&#10;Описанието е генерирано автоматично">
            <a:extLst>
              <a:ext uri="{FF2B5EF4-FFF2-40B4-BE49-F238E27FC236}">
                <a16:creationId xmlns:a16="http://schemas.microsoft.com/office/drawing/2014/main" id="{051EADF7-26DB-4360-A8C7-D90DCEBD204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729341" y="1499125"/>
            <a:ext cx="2743199" cy="1930338"/>
          </a:xfrm>
          <a:prstGeom prst="rect">
            <a:avLst/>
          </a:prstGeom>
        </p:spPr>
      </p:pic>
    </p:spTree>
    <p:extLst>
      <p:ext uri="{BB962C8B-B14F-4D97-AF65-F5344CB8AC3E}">
        <p14:creationId xmlns:p14="http://schemas.microsoft.com/office/powerpoint/2010/main" val="195843216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номер на слайда 1">
            <a:extLst>
              <a:ext uri="{FF2B5EF4-FFF2-40B4-BE49-F238E27FC236}">
                <a16:creationId xmlns:a16="http://schemas.microsoft.com/office/drawing/2014/main" id="{6F6C9990-2029-4385-9406-3C8EADAD9210}"/>
              </a:ext>
            </a:extLst>
          </p:cNvPr>
          <p:cNvSpPr>
            <a:spLocks noGrp="1"/>
          </p:cNvSpPr>
          <p:nvPr>
            <p:ph type="sldNum" sz="quarter" idx="4"/>
          </p:nvPr>
        </p:nvSpPr>
        <p:spPr/>
        <p:txBody>
          <a:bodyPr/>
          <a:lstStyle/>
          <a:p>
            <a:fld id="{2BF067CD-8E6B-4360-9AA8-C5DF2A48A6D1}" type="slidenum">
              <a:rPr lang="en-US" noProof="0" smtClean="0"/>
              <a:pPr/>
              <a:t>5</a:t>
            </a:fld>
            <a:endParaRPr lang="en-US" noProof="0"/>
          </a:p>
        </p:txBody>
      </p:sp>
      <p:sp>
        <p:nvSpPr>
          <p:cNvPr id="4" name="Заглавие 3">
            <a:extLst>
              <a:ext uri="{FF2B5EF4-FFF2-40B4-BE49-F238E27FC236}">
                <a16:creationId xmlns:a16="http://schemas.microsoft.com/office/drawing/2014/main" id="{D9214DF1-420F-4CD6-81FC-48B1630FC853}"/>
              </a:ext>
            </a:extLst>
          </p:cNvPr>
          <p:cNvSpPr>
            <a:spLocks noGrp="1"/>
          </p:cNvSpPr>
          <p:nvPr>
            <p:ph type="title"/>
          </p:nvPr>
        </p:nvSpPr>
        <p:spPr/>
        <p:txBody>
          <a:bodyPr/>
          <a:lstStyle/>
          <a:p>
            <a:r>
              <a:rPr lang="bg-BG" sz="3950" err="1">
                <a:cs typeface="Calibri"/>
              </a:rPr>
              <a:t>Traditional</a:t>
            </a:r>
            <a:r>
              <a:rPr lang="bg-BG" sz="3950">
                <a:cs typeface="Calibri"/>
              </a:rPr>
              <a:t> </a:t>
            </a:r>
            <a:r>
              <a:rPr lang="bg-BG" sz="3950" err="1">
                <a:cs typeface="Calibri"/>
              </a:rPr>
              <a:t>Client</a:t>
            </a:r>
            <a:r>
              <a:rPr lang="bg-BG" sz="3950">
                <a:cs typeface="Calibri"/>
              </a:rPr>
              <a:t> – Server </a:t>
            </a:r>
            <a:r>
              <a:rPr lang="bg-BG" sz="3950" err="1">
                <a:cs typeface="Calibri"/>
              </a:rPr>
              <a:t>Architecture</a:t>
            </a:r>
          </a:p>
        </p:txBody>
      </p:sp>
      <p:pic>
        <p:nvPicPr>
          <p:cNvPr id="7" name="Картина 7">
            <a:extLst>
              <a:ext uri="{FF2B5EF4-FFF2-40B4-BE49-F238E27FC236}">
                <a16:creationId xmlns:a16="http://schemas.microsoft.com/office/drawing/2014/main" id="{5A0DF638-77BB-4C1E-89A3-4CEB35FBA328}"/>
              </a:ext>
            </a:extLst>
          </p:cNvPr>
          <p:cNvPicPr>
            <a:picLocks noChangeAspect="1"/>
          </p:cNvPicPr>
          <p:nvPr/>
        </p:nvPicPr>
        <p:blipFill rotWithShape="1">
          <a:blip r:embed="rId2"/>
          <a:srcRect l="-803" r="402" b="11372"/>
          <a:stretch/>
        </p:blipFill>
        <p:spPr>
          <a:xfrm>
            <a:off x="2266335" y="1984543"/>
            <a:ext cx="2754220" cy="2498490"/>
          </a:xfrm>
          <a:prstGeom prst="rect">
            <a:avLst/>
          </a:prstGeom>
        </p:spPr>
      </p:pic>
      <p:sp>
        <p:nvSpPr>
          <p:cNvPr id="9" name="Стрелка: наляво и надясно 8">
            <a:extLst>
              <a:ext uri="{FF2B5EF4-FFF2-40B4-BE49-F238E27FC236}">
                <a16:creationId xmlns:a16="http://schemas.microsoft.com/office/drawing/2014/main" id="{16B88E12-DE7F-4F0C-8393-D2A2C69C1D4D}"/>
              </a:ext>
            </a:extLst>
          </p:cNvPr>
          <p:cNvSpPr/>
          <p:nvPr/>
        </p:nvSpPr>
        <p:spPr bwMode="auto">
          <a:xfrm>
            <a:off x="5609069" y="2058312"/>
            <a:ext cx="2397802" cy="584022"/>
          </a:xfrm>
          <a:prstGeom prst="lef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bg-BG" sz="2800" b="1">
              <a:solidFill>
                <a:srgbClr val="FFFFFF"/>
              </a:solidFill>
              <a:effectLst>
                <a:outerShdw blurRad="38100" dist="38100" dir="2700000" algn="tl">
                  <a:srgbClr val="000000">
                    <a:alpha val="43137"/>
                  </a:srgbClr>
                </a:outerShdw>
              </a:effectLst>
            </a:endParaRPr>
          </a:p>
        </p:txBody>
      </p:sp>
      <p:pic>
        <p:nvPicPr>
          <p:cNvPr id="10" name="Картина 10">
            <a:extLst>
              <a:ext uri="{FF2B5EF4-FFF2-40B4-BE49-F238E27FC236}">
                <a16:creationId xmlns:a16="http://schemas.microsoft.com/office/drawing/2014/main" id="{07075DD8-5591-49D6-9C53-EBA5DC244EDC}"/>
              </a:ext>
            </a:extLst>
          </p:cNvPr>
          <p:cNvPicPr>
            <a:picLocks noChangeAspect="1"/>
          </p:cNvPicPr>
          <p:nvPr/>
        </p:nvPicPr>
        <p:blipFill>
          <a:blip r:embed="rId3"/>
          <a:stretch>
            <a:fillRect/>
          </a:stretch>
        </p:blipFill>
        <p:spPr>
          <a:xfrm>
            <a:off x="8600661" y="1184965"/>
            <a:ext cx="2743200" cy="2743200"/>
          </a:xfrm>
          <a:prstGeom prst="rect">
            <a:avLst/>
          </a:prstGeom>
        </p:spPr>
      </p:pic>
      <p:pic>
        <p:nvPicPr>
          <p:cNvPr id="8" name="Картина 10" descr="Картина, която съдържа седящ, монитор, снимка, маса&#10;&#10;Описанието е генерирано автоматично">
            <a:extLst>
              <a:ext uri="{FF2B5EF4-FFF2-40B4-BE49-F238E27FC236}">
                <a16:creationId xmlns:a16="http://schemas.microsoft.com/office/drawing/2014/main" id="{E8BE2D49-6A04-454D-ACAD-654213AABCC1}"/>
              </a:ext>
            </a:extLst>
          </p:cNvPr>
          <p:cNvPicPr>
            <a:picLocks noChangeAspect="1"/>
          </p:cNvPicPr>
          <p:nvPr/>
        </p:nvPicPr>
        <p:blipFill>
          <a:blip r:embed="rId3"/>
          <a:stretch>
            <a:fillRect/>
          </a:stretch>
        </p:blipFill>
        <p:spPr>
          <a:xfrm>
            <a:off x="8600660" y="3692190"/>
            <a:ext cx="2743200" cy="2743200"/>
          </a:xfrm>
          <a:prstGeom prst="rect">
            <a:avLst/>
          </a:prstGeom>
        </p:spPr>
      </p:pic>
      <p:sp>
        <p:nvSpPr>
          <p:cNvPr id="5" name="Стрелка: наляво и надясно 4">
            <a:extLst>
              <a:ext uri="{FF2B5EF4-FFF2-40B4-BE49-F238E27FC236}">
                <a16:creationId xmlns:a16="http://schemas.microsoft.com/office/drawing/2014/main" id="{19F14664-5BCD-4461-B91C-EE607F5AC6A0}"/>
              </a:ext>
            </a:extLst>
          </p:cNvPr>
          <p:cNvSpPr/>
          <p:nvPr/>
        </p:nvSpPr>
        <p:spPr bwMode="auto">
          <a:xfrm rot="1620000">
            <a:off x="5613319" y="4319406"/>
            <a:ext cx="2371441" cy="619825"/>
          </a:xfrm>
          <a:prstGeom prst="lef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bg-BG"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650989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номер на слайда 1">
            <a:extLst>
              <a:ext uri="{FF2B5EF4-FFF2-40B4-BE49-F238E27FC236}">
                <a16:creationId xmlns:a16="http://schemas.microsoft.com/office/drawing/2014/main" id="{B54CE811-65BF-414D-8B86-5D0AD852CBFD}"/>
              </a:ext>
            </a:extLst>
          </p:cNvPr>
          <p:cNvSpPr>
            <a:spLocks noGrp="1"/>
          </p:cNvSpPr>
          <p:nvPr>
            <p:ph type="sldNum" sz="quarter" idx="5"/>
          </p:nvPr>
        </p:nvSpPr>
        <p:spPr/>
        <p:txBody>
          <a:bodyPr/>
          <a:lstStyle/>
          <a:p>
            <a:fld id="{2BF067CD-8E6B-4360-9AA8-C5DF2A48A6D1}" type="slidenum">
              <a:rPr lang="en-US" noProof="0" smtClean="0"/>
              <a:pPr/>
              <a:t>6</a:t>
            </a:fld>
            <a:endParaRPr lang="en-US" noProof="0"/>
          </a:p>
        </p:txBody>
      </p:sp>
      <p:sp>
        <p:nvSpPr>
          <p:cNvPr id="4" name="Заглавие 3">
            <a:extLst>
              <a:ext uri="{FF2B5EF4-FFF2-40B4-BE49-F238E27FC236}">
                <a16:creationId xmlns:a16="http://schemas.microsoft.com/office/drawing/2014/main" id="{3D20D933-8283-4E97-ABA2-F80CCCC74F8B}"/>
              </a:ext>
            </a:extLst>
          </p:cNvPr>
          <p:cNvSpPr>
            <a:spLocks noGrp="1"/>
          </p:cNvSpPr>
          <p:nvPr>
            <p:ph type="title"/>
          </p:nvPr>
        </p:nvSpPr>
        <p:spPr/>
        <p:txBody>
          <a:bodyPr>
            <a:normAutofit fontScale="90000"/>
          </a:bodyPr>
          <a:lstStyle/>
          <a:p>
            <a:r>
              <a:rPr lang="bg-BG" sz="3950">
                <a:cs typeface="Calibri"/>
              </a:rPr>
              <a:t>Typical Components to Support an Application</a:t>
            </a:r>
          </a:p>
        </p:txBody>
      </p:sp>
      <p:pic>
        <p:nvPicPr>
          <p:cNvPr id="6" name="Картина 7" descr="Картина, която съдържа рисунка&#10;&#10;Описанието е генерирано автоматично">
            <a:extLst>
              <a:ext uri="{FF2B5EF4-FFF2-40B4-BE49-F238E27FC236}">
                <a16:creationId xmlns:a16="http://schemas.microsoft.com/office/drawing/2014/main" id="{78D8BEB6-87ED-4419-A17C-4F81F1046F14}"/>
              </a:ext>
            </a:extLst>
          </p:cNvPr>
          <p:cNvPicPr>
            <a:picLocks noChangeAspect="1"/>
          </p:cNvPicPr>
          <p:nvPr/>
        </p:nvPicPr>
        <p:blipFill rotWithShape="1">
          <a:blip r:embed="rId2"/>
          <a:srcRect l="-803" r="402" b="11372"/>
          <a:stretch/>
        </p:blipFill>
        <p:spPr>
          <a:xfrm>
            <a:off x="2048621" y="2011758"/>
            <a:ext cx="1924185" cy="1750098"/>
          </a:xfrm>
          <a:prstGeom prst="rect">
            <a:avLst/>
          </a:prstGeom>
        </p:spPr>
      </p:pic>
      <p:pic>
        <p:nvPicPr>
          <p:cNvPr id="7" name="Картина 7" descr="Картина, която съдържа рисунка&#10;&#10;Описанието е генерирано автоматично">
            <a:extLst>
              <a:ext uri="{FF2B5EF4-FFF2-40B4-BE49-F238E27FC236}">
                <a16:creationId xmlns:a16="http://schemas.microsoft.com/office/drawing/2014/main" id="{18B816C6-8233-42FF-A73C-A705F020A959}"/>
              </a:ext>
            </a:extLst>
          </p:cNvPr>
          <p:cNvPicPr>
            <a:picLocks noChangeAspect="1"/>
          </p:cNvPicPr>
          <p:nvPr/>
        </p:nvPicPr>
        <p:blipFill>
          <a:blip r:embed="rId3"/>
          <a:stretch>
            <a:fillRect/>
          </a:stretch>
        </p:blipFill>
        <p:spPr>
          <a:xfrm>
            <a:off x="7813902" y="2139723"/>
            <a:ext cx="1421947" cy="1435554"/>
          </a:xfrm>
          <a:prstGeom prst="rect">
            <a:avLst/>
          </a:prstGeom>
        </p:spPr>
      </p:pic>
      <p:pic>
        <p:nvPicPr>
          <p:cNvPr id="8" name="Картина 8" descr="Картина, която съдържа рисунка&#10;&#10;Описанието е генерирано автоматично">
            <a:extLst>
              <a:ext uri="{FF2B5EF4-FFF2-40B4-BE49-F238E27FC236}">
                <a16:creationId xmlns:a16="http://schemas.microsoft.com/office/drawing/2014/main" id="{54C7DC1E-A5A2-4C59-9719-32C82DAB5BCA}"/>
              </a:ext>
            </a:extLst>
          </p:cNvPr>
          <p:cNvPicPr>
            <a:picLocks noChangeAspect="1"/>
          </p:cNvPicPr>
          <p:nvPr/>
        </p:nvPicPr>
        <p:blipFill>
          <a:blip r:embed="rId4"/>
          <a:stretch>
            <a:fillRect/>
          </a:stretch>
        </p:blipFill>
        <p:spPr>
          <a:xfrm>
            <a:off x="1935616" y="4357688"/>
            <a:ext cx="2143125" cy="2143125"/>
          </a:xfrm>
          <a:prstGeom prst="rect">
            <a:avLst/>
          </a:prstGeom>
        </p:spPr>
      </p:pic>
      <p:pic>
        <p:nvPicPr>
          <p:cNvPr id="9" name="Картина 9" descr="Картина, която съдържа рисунка&#10;&#10;Описанието е генерирано автоматично">
            <a:extLst>
              <a:ext uri="{FF2B5EF4-FFF2-40B4-BE49-F238E27FC236}">
                <a16:creationId xmlns:a16="http://schemas.microsoft.com/office/drawing/2014/main" id="{65F5FDFC-77F7-4CC9-9E7C-13C7431F445B}"/>
              </a:ext>
            </a:extLst>
          </p:cNvPr>
          <p:cNvPicPr>
            <a:picLocks noChangeAspect="1"/>
          </p:cNvPicPr>
          <p:nvPr/>
        </p:nvPicPr>
        <p:blipFill>
          <a:blip r:embed="rId5"/>
          <a:stretch>
            <a:fillRect/>
          </a:stretch>
        </p:blipFill>
        <p:spPr>
          <a:xfrm>
            <a:off x="7854722" y="4629830"/>
            <a:ext cx="1353912" cy="1353912"/>
          </a:xfrm>
          <a:prstGeom prst="rect">
            <a:avLst/>
          </a:prstGeom>
        </p:spPr>
      </p:pic>
      <p:sp>
        <p:nvSpPr>
          <p:cNvPr id="10" name="Текстово поле 9">
            <a:extLst>
              <a:ext uri="{FF2B5EF4-FFF2-40B4-BE49-F238E27FC236}">
                <a16:creationId xmlns:a16="http://schemas.microsoft.com/office/drawing/2014/main" id="{66F21011-6443-44B0-B9D7-E58EEDB94507}"/>
              </a:ext>
            </a:extLst>
          </p:cNvPr>
          <p:cNvSpPr txBox="1"/>
          <p:nvPr/>
        </p:nvSpPr>
        <p:spPr>
          <a:xfrm>
            <a:off x="1690007" y="1404258"/>
            <a:ext cx="2743200" cy="604049"/>
          </a:xfrm>
          <a:prstGeom prst="rect">
            <a:avLst/>
          </a:prstGeom>
          <a:solidFill>
            <a:schemeClr val="accent6">
              <a:lumMod val="75000"/>
              <a:alpha val="15000"/>
            </a:schemeClr>
          </a:solidFill>
          <a:ln w="12700">
            <a:solidFill>
              <a:schemeClr val="tx1">
                <a:lumMod val="75000"/>
              </a:schemeClr>
            </a:solidFill>
          </a:ln>
        </p:spPr>
        <p:txBody>
          <a:bodyPr rot="0" spcFirstLastPara="0" vertOverflow="overflow" horzOverflow="overflow" vert="horz" wrap="square" lIns="144000" tIns="108000" rIns="144000" bIns="108000" numCol="1" spcCol="0" rtlCol="0" fromWordArt="0" anchor="t" anchorCtr="0" forceAA="0" compatLnSpc="1">
            <a:prstTxWarp prst="textNoShape">
              <a:avLst/>
            </a:prstTxWarp>
            <a:spAutoFit/>
          </a:bodyPr>
          <a:lstStyle/>
          <a:p>
            <a:pPr eaLnBrk="0" hangingPunct="0">
              <a:lnSpc>
                <a:spcPct val="110000"/>
              </a:lnSpc>
              <a:buClr>
                <a:schemeClr val="accent5">
                  <a:lumMod val="40000"/>
                  <a:lumOff val="60000"/>
                </a:schemeClr>
              </a:buClr>
              <a:buSzPct val="70000"/>
            </a:pPr>
            <a:r>
              <a:rPr lang="bg-BG" sz="2400">
                <a:cs typeface="Calibri"/>
              </a:rPr>
              <a:t>        Compute</a:t>
            </a:r>
            <a:endParaRPr lang="bg-BG" sz="2400" dirty="0">
              <a:cs typeface="Calibri"/>
            </a:endParaRPr>
          </a:p>
        </p:txBody>
      </p:sp>
      <p:sp>
        <p:nvSpPr>
          <p:cNvPr id="11" name="Текстово поле 10">
            <a:extLst>
              <a:ext uri="{FF2B5EF4-FFF2-40B4-BE49-F238E27FC236}">
                <a16:creationId xmlns:a16="http://schemas.microsoft.com/office/drawing/2014/main" id="{F44FBDED-87AF-462C-A091-CDE02E154C3C}"/>
              </a:ext>
            </a:extLst>
          </p:cNvPr>
          <p:cNvSpPr txBox="1"/>
          <p:nvPr/>
        </p:nvSpPr>
        <p:spPr>
          <a:xfrm>
            <a:off x="1683204" y="3887561"/>
            <a:ext cx="2743200" cy="604049"/>
          </a:xfrm>
          <a:prstGeom prst="rect">
            <a:avLst/>
          </a:prstGeom>
          <a:solidFill>
            <a:schemeClr val="accent6">
              <a:lumMod val="75000"/>
              <a:alpha val="15000"/>
            </a:schemeClr>
          </a:solidFill>
          <a:ln w="12700">
            <a:solidFill>
              <a:schemeClr val="tx1">
                <a:lumMod val="75000"/>
              </a:schemeClr>
            </a:solidFill>
          </a:ln>
        </p:spPr>
        <p:txBody>
          <a:bodyPr rot="0" spcFirstLastPara="0" vertOverflow="overflow" horzOverflow="overflow" vert="horz" wrap="square" lIns="144000" tIns="108000" rIns="144000" bIns="108000" numCol="1" spcCol="0" rtlCol="0" fromWordArt="0" anchor="t" anchorCtr="0" forceAA="0" compatLnSpc="1">
            <a:prstTxWarp prst="textNoShape">
              <a:avLst/>
            </a:prstTxWarp>
            <a:spAutoFit/>
          </a:bodyPr>
          <a:lstStyle/>
          <a:p>
            <a:pPr>
              <a:lnSpc>
                <a:spcPct val="110000"/>
              </a:lnSpc>
              <a:buClr>
                <a:schemeClr val="accent5">
                  <a:lumMod val="40000"/>
                  <a:lumOff val="60000"/>
                </a:schemeClr>
              </a:buClr>
              <a:buSzPct val="70000"/>
            </a:pPr>
            <a:r>
              <a:rPr lang="bg-BG" sz="2400">
                <a:cs typeface="Calibri"/>
              </a:rPr>
              <a:t>          Network</a:t>
            </a:r>
            <a:endParaRPr lang="bg-BG" sz="2400" dirty="0">
              <a:cs typeface="Calibri"/>
            </a:endParaRPr>
          </a:p>
        </p:txBody>
      </p:sp>
      <p:sp>
        <p:nvSpPr>
          <p:cNvPr id="12" name="Текстово поле 11">
            <a:extLst>
              <a:ext uri="{FF2B5EF4-FFF2-40B4-BE49-F238E27FC236}">
                <a16:creationId xmlns:a16="http://schemas.microsoft.com/office/drawing/2014/main" id="{2396DB54-3C2E-4110-B057-6BA58E915BB8}"/>
              </a:ext>
            </a:extLst>
          </p:cNvPr>
          <p:cNvSpPr txBox="1"/>
          <p:nvPr/>
        </p:nvSpPr>
        <p:spPr>
          <a:xfrm>
            <a:off x="7214507" y="1404257"/>
            <a:ext cx="2743200" cy="604049"/>
          </a:xfrm>
          <a:prstGeom prst="rect">
            <a:avLst/>
          </a:prstGeom>
          <a:solidFill>
            <a:schemeClr val="accent6">
              <a:lumMod val="75000"/>
              <a:alpha val="15000"/>
            </a:schemeClr>
          </a:solidFill>
          <a:ln w="12700">
            <a:solidFill>
              <a:schemeClr val="tx1">
                <a:lumMod val="75000"/>
              </a:schemeClr>
            </a:solidFill>
          </a:ln>
        </p:spPr>
        <p:txBody>
          <a:bodyPr rot="0" spcFirstLastPara="0" vertOverflow="overflow" horzOverflow="overflow" vert="horz" wrap="square" lIns="144000" tIns="108000" rIns="144000" bIns="108000" numCol="1" spcCol="0" rtlCol="0" fromWordArt="0" anchor="t" anchorCtr="0" forceAA="0" compatLnSpc="1">
            <a:prstTxWarp prst="textNoShape">
              <a:avLst/>
            </a:prstTxWarp>
            <a:spAutoFit/>
          </a:bodyPr>
          <a:lstStyle/>
          <a:p>
            <a:pPr eaLnBrk="0" hangingPunct="0">
              <a:lnSpc>
                <a:spcPct val="110000"/>
              </a:lnSpc>
              <a:buClr>
                <a:schemeClr val="accent5">
                  <a:lumMod val="40000"/>
                  <a:lumOff val="60000"/>
                </a:schemeClr>
              </a:buClr>
              <a:buSzPct val="70000"/>
            </a:pPr>
            <a:r>
              <a:rPr lang="bg-BG" sz="2400">
                <a:cs typeface="Calibri"/>
              </a:rPr>
              <a:t>          Storage</a:t>
            </a:r>
            <a:endParaRPr lang="bg-BG" sz="2400" dirty="0">
              <a:cs typeface="Calibri"/>
            </a:endParaRPr>
          </a:p>
        </p:txBody>
      </p:sp>
      <p:sp>
        <p:nvSpPr>
          <p:cNvPr id="13" name="Текстово поле 12">
            <a:extLst>
              <a:ext uri="{FF2B5EF4-FFF2-40B4-BE49-F238E27FC236}">
                <a16:creationId xmlns:a16="http://schemas.microsoft.com/office/drawing/2014/main" id="{BB5A2AF8-2091-46C9-9302-AE9F60E333ED}"/>
              </a:ext>
            </a:extLst>
          </p:cNvPr>
          <p:cNvSpPr txBox="1"/>
          <p:nvPr/>
        </p:nvSpPr>
        <p:spPr>
          <a:xfrm>
            <a:off x="7234918" y="3887561"/>
            <a:ext cx="2743200" cy="604049"/>
          </a:xfrm>
          <a:prstGeom prst="rect">
            <a:avLst/>
          </a:prstGeom>
          <a:solidFill>
            <a:schemeClr val="accent6">
              <a:lumMod val="75000"/>
              <a:alpha val="15000"/>
            </a:schemeClr>
          </a:solidFill>
          <a:ln w="12700">
            <a:solidFill>
              <a:schemeClr val="tx1">
                <a:lumMod val="75000"/>
              </a:schemeClr>
            </a:solidFill>
          </a:ln>
        </p:spPr>
        <p:txBody>
          <a:bodyPr rot="0" spcFirstLastPara="0" vertOverflow="overflow" horzOverflow="overflow" vert="horz" wrap="square" lIns="144000" tIns="108000" rIns="144000" bIns="108000" numCol="1" spcCol="0" rtlCol="0" fromWordArt="0" anchor="t" anchorCtr="0" forceAA="0" compatLnSpc="1">
            <a:prstTxWarp prst="textNoShape">
              <a:avLst/>
            </a:prstTxWarp>
            <a:spAutoFit/>
          </a:bodyPr>
          <a:lstStyle/>
          <a:p>
            <a:pPr eaLnBrk="0" hangingPunct="0">
              <a:lnSpc>
                <a:spcPct val="110000"/>
              </a:lnSpc>
              <a:buClr>
                <a:schemeClr val="accent5">
                  <a:lumMod val="40000"/>
                  <a:lumOff val="60000"/>
                </a:schemeClr>
              </a:buClr>
              <a:buSzPct val="70000"/>
            </a:pPr>
            <a:r>
              <a:rPr lang="bg-BG" sz="2400">
                <a:cs typeface="Calibri"/>
              </a:rPr>
              <a:t>         Database</a:t>
            </a:r>
            <a:endParaRPr lang="bg-BG" sz="2400" dirty="0">
              <a:cs typeface="Calibri"/>
            </a:endParaRPr>
          </a:p>
        </p:txBody>
      </p:sp>
    </p:spTree>
    <p:extLst>
      <p:ext uri="{BB962C8B-B14F-4D97-AF65-F5344CB8AC3E}">
        <p14:creationId xmlns:p14="http://schemas.microsoft.com/office/powerpoint/2010/main" val="20853700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номер на слайда 1">
            <a:extLst>
              <a:ext uri="{FF2B5EF4-FFF2-40B4-BE49-F238E27FC236}">
                <a16:creationId xmlns:a16="http://schemas.microsoft.com/office/drawing/2014/main" id="{DE6D4BE1-4DA6-4FCF-BD1B-2BB97B2D4FBA}"/>
              </a:ext>
            </a:extLst>
          </p:cNvPr>
          <p:cNvSpPr>
            <a:spLocks noGrp="1"/>
          </p:cNvSpPr>
          <p:nvPr>
            <p:ph type="sldNum" sz="quarter" idx="5"/>
          </p:nvPr>
        </p:nvSpPr>
        <p:spPr/>
        <p:txBody>
          <a:bodyPr/>
          <a:lstStyle/>
          <a:p>
            <a:fld id="{2BF067CD-8E6B-4360-9AA8-C5DF2A48A6D1}" type="slidenum">
              <a:rPr lang="en-US" noProof="0" smtClean="0"/>
              <a:pPr/>
              <a:t>7</a:t>
            </a:fld>
            <a:endParaRPr lang="en-US" noProof="0"/>
          </a:p>
        </p:txBody>
      </p:sp>
      <p:sp>
        <p:nvSpPr>
          <p:cNvPr id="3" name="Текстов контейнер 2">
            <a:extLst>
              <a:ext uri="{FF2B5EF4-FFF2-40B4-BE49-F238E27FC236}">
                <a16:creationId xmlns:a16="http://schemas.microsoft.com/office/drawing/2014/main" id="{C8CB1D9F-FF9C-4FC2-BDDE-6F37CF9D8D95}"/>
              </a:ext>
            </a:extLst>
          </p:cNvPr>
          <p:cNvSpPr>
            <a:spLocks noGrp="1"/>
          </p:cNvSpPr>
          <p:nvPr>
            <p:ph type="body" sz="quarter" idx="10"/>
          </p:nvPr>
        </p:nvSpPr>
        <p:spPr>
          <a:xfrm>
            <a:off x="122367" y="4393803"/>
            <a:ext cx="11940560" cy="1786802"/>
          </a:xfrm>
        </p:spPr>
        <p:txBody>
          <a:bodyPr vert="horz" lIns="108000" tIns="36000" rIns="108000" bIns="36000" rtlCol="0" anchor="t">
            <a:normAutofit/>
          </a:bodyPr>
          <a:lstStyle/>
          <a:p>
            <a:pPr marL="360045" indent="-360045"/>
            <a:r>
              <a:rPr lang="bg-BG" sz="3350">
                <a:ea typeface="+mn-lt"/>
                <a:cs typeface="+mn-lt"/>
              </a:rPr>
              <a:t>Alot of unutilised server capacity</a:t>
            </a:r>
          </a:p>
          <a:p>
            <a:pPr marL="360045" indent="-360045"/>
            <a:r>
              <a:rPr lang="bg-BG" sz="3350">
                <a:cs typeface="Calibri"/>
              </a:rPr>
              <a:t>Hard to control costs</a:t>
            </a:r>
            <a:endParaRPr lang="bg-BG" sz="3350" dirty="0">
              <a:cs typeface="Calibri"/>
            </a:endParaRPr>
          </a:p>
        </p:txBody>
      </p:sp>
      <p:sp>
        <p:nvSpPr>
          <p:cNvPr id="4" name="Заглавие 3">
            <a:extLst>
              <a:ext uri="{FF2B5EF4-FFF2-40B4-BE49-F238E27FC236}">
                <a16:creationId xmlns:a16="http://schemas.microsoft.com/office/drawing/2014/main" id="{2FFD61AB-1175-4DF2-9DA5-58FDC420E5AC}"/>
              </a:ext>
            </a:extLst>
          </p:cNvPr>
          <p:cNvSpPr>
            <a:spLocks noGrp="1"/>
          </p:cNvSpPr>
          <p:nvPr>
            <p:ph type="title"/>
          </p:nvPr>
        </p:nvSpPr>
        <p:spPr/>
        <p:txBody>
          <a:bodyPr/>
          <a:lstStyle/>
          <a:p>
            <a:r>
              <a:rPr lang="bg-BG" sz="3950">
                <a:cs typeface="Calibri"/>
              </a:rPr>
              <a:t>Data Center Growth</a:t>
            </a:r>
          </a:p>
        </p:txBody>
      </p:sp>
      <p:pic>
        <p:nvPicPr>
          <p:cNvPr id="5" name="Картина 5" descr="Картина, която съдържа рисунка&#10;&#10;Описанието е генерирано автоматично">
            <a:extLst>
              <a:ext uri="{FF2B5EF4-FFF2-40B4-BE49-F238E27FC236}">
                <a16:creationId xmlns:a16="http://schemas.microsoft.com/office/drawing/2014/main" id="{B9EF46FB-9119-40B3-9DA9-8CAB5123DFF5}"/>
              </a:ext>
            </a:extLst>
          </p:cNvPr>
          <p:cNvPicPr>
            <a:picLocks noChangeAspect="1"/>
          </p:cNvPicPr>
          <p:nvPr/>
        </p:nvPicPr>
        <p:blipFill>
          <a:blip r:embed="rId2"/>
          <a:stretch>
            <a:fillRect/>
          </a:stretch>
        </p:blipFill>
        <p:spPr>
          <a:xfrm>
            <a:off x="384402" y="1881188"/>
            <a:ext cx="2143125" cy="2143125"/>
          </a:xfrm>
          <a:prstGeom prst="rect">
            <a:avLst/>
          </a:prstGeom>
        </p:spPr>
      </p:pic>
      <p:pic>
        <p:nvPicPr>
          <p:cNvPr id="6" name="Картина 5" descr="Картина, която съдържа рисунка&#10;&#10;Описанието е генерирано автоматично">
            <a:extLst>
              <a:ext uri="{FF2B5EF4-FFF2-40B4-BE49-F238E27FC236}">
                <a16:creationId xmlns:a16="http://schemas.microsoft.com/office/drawing/2014/main" id="{DDFCB564-7608-4A73-B2C1-2F4DE1149B31}"/>
              </a:ext>
            </a:extLst>
          </p:cNvPr>
          <p:cNvPicPr>
            <a:picLocks noChangeAspect="1"/>
          </p:cNvPicPr>
          <p:nvPr/>
        </p:nvPicPr>
        <p:blipFill>
          <a:blip r:embed="rId2"/>
          <a:stretch>
            <a:fillRect/>
          </a:stretch>
        </p:blipFill>
        <p:spPr>
          <a:xfrm>
            <a:off x="2588759" y="1881186"/>
            <a:ext cx="2143125" cy="2143125"/>
          </a:xfrm>
          <a:prstGeom prst="rect">
            <a:avLst/>
          </a:prstGeom>
        </p:spPr>
      </p:pic>
      <p:pic>
        <p:nvPicPr>
          <p:cNvPr id="7" name="Картина 5" descr="Картина, която съдържа рисунка&#10;&#10;Описанието е генерирано автоматично">
            <a:extLst>
              <a:ext uri="{FF2B5EF4-FFF2-40B4-BE49-F238E27FC236}">
                <a16:creationId xmlns:a16="http://schemas.microsoft.com/office/drawing/2014/main" id="{90CB372C-90A2-41D9-8478-C3FAF64F7B7B}"/>
              </a:ext>
            </a:extLst>
          </p:cNvPr>
          <p:cNvPicPr>
            <a:picLocks noChangeAspect="1"/>
          </p:cNvPicPr>
          <p:nvPr/>
        </p:nvPicPr>
        <p:blipFill>
          <a:blip r:embed="rId2"/>
          <a:stretch>
            <a:fillRect/>
          </a:stretch>
        </p:blipFill>
        <p:spPr>
          <a:xfrm>
            <a:off x="4629831" y="1881187"/>
            <a:ext cx="2143125" cy="2143125"/>
          </a:xfrm>
          <a:prstGeom prst="rect">
            <a:avLst/>
          </a:prstGeom>
        </p:spPr>
      </p:pic>
      <p:pic>
        <p:nvPicPr>
          <p:cNvPr id="8" name="Картина 5" descr="Картина, която съдържа рисунка&#10;&#10;Описанието е генерирано автоматично">
            <a:extLst>
              <a:ext uri="{FF2B5EF4-FFF2-40B4-BE49-F238E27FC236}">
                <a16:creationId xmlns:a16="http://schemas.microsoft.com/office/drawing/2014/main" id="{C5203276-87DC-4BAA-8A93-4028E4349075}"/>
              </a:ext>
            </a:extLst>
          </p:cNvPr>
          <p:cNvPicPr>
            <a:picLocks noChangeAspect="1"/>
          </p:cNvPicPr>
          <p:nvPr/>
        </p:nvPicPr>
        <p:blipFill>
          <a:blip r:embed="rId2"/>
          <a:stretch>
            <a:fillRect/>
          </a:stretch>
        </p:blipFill>
        <p:spPr>
          <a:xfrm>
            <a:off x="6779760" y="1881186"/>
            <a:ext cx="2143125" cy="2143125"/>
          </a:xfrm>
          <a:prstGeom prst="rect">
            <a:avLst/>
          </a:prstGeom>
        </p:spPr>
      </p:pic>
      <p:pic>
        <p:nvPicPr>
          <p:cNvPr id="9" name="Картина 5" descr="Картина, която съдържа рисунка&#10;&#10;Описанието е генерирано автоматично">
            <a:extLst>
              <a:ext uri="{FF2B5EF4-FFF2-40B4-BE49-F238E27FC236}">
                <a16:creationId xmlns:a16="http://schemas.microsoft.com/office/drawing/2014/main" id="{09795D19-322B-4240-B7AD-CF098DB31B4C}"/>
              </a:ext>
            </a:extLst>
          </p:cNvPr>
          <p:cNvPicPr>
            <a:picLocks noChangeAspect="1"/>
          </p:cNvPicPr>
          <p:nvPr/>
        </p:nvPicPr>
        <p:blipFill>
          <a:blip r:embed="rId2"/>
          <a:stretch>
            <a:fillRect/>
          </a:stretch>
        </p:blipFill>
        <p:spPr>
          <a:xfrm>
            <a:off x="8834437" y="1881188"/>
            <a:ext cx="2143125" cy="2143125"/>
          </a:xfrm>
          <a:prstGeom prst="rect">
            <a:avLst/>
          </a:prstGeom>
        </p:spPr>
      </p:pic>
    </p:spTree>
    <p:extLst>
      <p:ext uri="{BB962C8B-B14F-4D97-AF65-F5344CB8AC3E}">
        <p14:creationId xmlns:p14="http://schemas.microsoft.com/office/powerpoint/2010/main" val="323398925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номер на слайда 1">
            <a:extLst>
              <a:ext uri="{FF2B5EF4-FFF2-40B4-BE49-F238E27FC236}">
                <a16:creationId xmlns:a16="http://schemas.microsoft.com/office/drawing/2014/main" id="{5DE9014D-C100-44E7-B14A-04E55D500C75}"/>
              </a:ext>
            </a:extLst>
          </p:cNvPr>
          <p:cNvSpPr>
            <a:spLocks noGrp="1"/>
          </p:cNvSpPr>
          <p:nvPr>
            <p:ph type="sldNum" sz="quarter" idx="4"/>
          </p:nvPr>
        </p:nvSpPr>
        <p:spPr/>
        <p:txBody>
          <a:bodyPr/>
          <a:lstStyle/>
          <a:p>
            <a:fld id="{2BF067CD-8E6B-4360-9AA8-C5DF2A48A6D1}" type="slidenum">
              <a:rPr lang="en-US" noProof="0" smtClean="0"/>
              <a:pPr/>
              <a:t>8</a:t>
            </a:fld>
            <a:endParaRPr lang="en-US" noProof="0"/>
          </a:p>
        </p:txBody>
      </p:sp>
      <p:sp>
        <p:nvSpPr>
          <p:cNvPr id="3" name="Текстов контейнер 2">
            <a:extLst>
              <a:ext uri="{FF2B5EF4-FFF2-40B4-BE49-F238E27FC236}">
                <a16:creationId xmlns:a16="http://schemas.microsoft.com/office/drawing/2014/main" id="{5729E556-23A2-4FC1-896D-4FDEA5456C53}"/>
              </a:ext>
            </a:extLst>
          </p:cNvPr>
          <p:cNvSpPr>
            <a:spLocks noGrp="1"/>
          </p:cNvSpPr>
          <p:nvPr>
            <p:ph type="body" sz="quarter" idx="10"/>
          </p:nvPr>
        </p:nvSpPr>
        <p:spPr/>
        <p:txBody>
          <a:bodyPr vert="horz" lIns="108000" tIns="36000" rIns="108000" bIns="36000" rtlCol="0" anchor="t">
            <a:normAutofit/>
          </a:bodyPr>
          <a:lstStyle/>
          <a:p>
            <a:pPr marL="360045" indent="-360045"/>
            <a:r>
              <a:rPr lang="bg-BG" sz="3350">
                <a:cs typeface="Calibri"/>
              </a:rPr>
              <a:t>Cost Control</a:t>
            </a:r>
          </a:p>
          <a:p>
            <a:pPr marL="360045" indent="-360045"/>
            <a:r>
              <a:rPr lang="bg-BG" sz="3350">
                <a:cs typeface="Calibri"/>
              </a:rPr>
              <a:t>Disributed Workforce</a:t>
            </a:r>
          </a:p>
          <a:p>
            <a:pPr marL="360045" indent="-360045"/>
            <a:r>
              <a:rPr lang="bg-BG" sz="3350">
                <a:cs typeface="Calibri"/>
              </a:rPr>
              <a:t>Slow Provisioning</a:t>
            </a:r>
          </a:p>
          <a:p>
            <a:pPr marL="360045" indent="-360045"/>
            <a:endParaRPr lang="bg-BG" sz="3350" dirty="0">
              <a:cs typeface="Calibri"/>
            </a:endParaRPr>
          </a:p>
          <a:p>
            <a:pPr marL="360045" indent="-360045"/>
            <a:endParaRPr lang="bg-BG" sz="3350" dirty="0">
              <a:cs typeface="Calibri"/>
            </a:endParaRPr>
          </a:p>
        </p:txBody>
      </p:sp>
      <p:sp>
        <p:nvSpPr>
          <p:cNvPr id="4" name="Заглавие 3">
            <a:extLst>
              <a:ext uri="{FF2B5EF4-FFF2-40B4-BE49-F238E27FC236}">
                <a16:creationId xmlns:a16="http://schemas.microsoft.com/office/drawing/2014/main" id="{F05DEBCB-5287-446A-878C-D3E09A363341}"/>
              </a:ext>
            </a:extLst>
          </p:cNvPr>
          <p:cNvSpPr>
            <a:spLocks noGrp="1"/>
          </p:cNvSpPr>
          <p:nvPr>
            <p:ph type="title"/>
          </p:nvPr>
        </p:nvSpPr>
        <p:spPr/>
        <p:txBody>
          <a:bodyPr/>
          <a:lstStyle/>
          <a:p>
            <a:r>
              <a:rPr lang="bg-BG" sz="3950">
                <a:cs typeface="Calibri"/>
              </a:rPr>
              <a:t>Business Challenges</a:t>
            </a:r>
            <a:endParaRPr lang="bg-BG"/>
          </a:p>
        </p:txBody>
      </p:sp>
      <p:sp>
        <p:nvSpPr>
          <p:cNvPr id="6" name="Правоъгълник 5">
            <a:extLst>
              <a:ext uri="{FF2B5EF4-FFF2-40B4-BE49-F238E27FC236}">
                <a16:creationId xmlns:a16="http://schemas.microsoft.com/office/drawing/2014/main" id="{EEA11F1C-A70F-4E83-8E84-F60241F01BA5}"/>
              </a:ext>
            </a:extLst>
          </p:cNvPr>
          <p:cNvSpPr/>
          <p:nvPr/>
        </p:nvSpPr>
        <p:spPr bwMode="auto">
          <a:xfrm>
            <a:off x="2175783" y="3332389"/>
            <a:ext cx="8983435" cy="310515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bg-BG" sz="2800" b="1" dirty="0">
              <a:solidFill>
                <a:srgbClr val="FFFFFF"/>
              </a:solidFill>
              <a:effectLst>
                <a:outerShdw blurRad="38100" dist="38100" dir="2700000" algn="tl">
                  <a:srgbClr val="000000">
                    <a:alpha val="43137"/>
                  </a:srgbClr>
                </a:outerShdw>
              </a:effectLst>
            </a:endParaRPr>
          </a:p>
          <a:p>
            <a:pPr algn="ctr"/>
            <a:endParaRPr lang="bg-BG" sz="2800" b="1" dirty="0">
              <a:solidFill>
                <a:srgbClr val="FFFFFF"/>
              </a:solidFill>
              <a:effectLst>
                <a:outerShdw blurRad="38100" dist="38100" dir="2700000" algn="tl">
                  <a:srgbClr val="000000">
                    <a:alpha val="43137"/>
                  </a:srgbClr>
                </a:outerShdw>
              </a:effectLst>
              <a:cs typeface="Calibri"/>
            </a:endParaRPr>
          </a:p>
          <a:p>
            <a:pPr algn="ctr"/>
            <a:endParaRPr lang="bg-BG" sz="2800" b="1" dirty="0">
              <a:solidFill>
                <a:srgbClr val="FFFFFF"/>
              </a:solidFill>
              <a:effectLst>
                <a:outerShdw blurRad="38100" dist="38100" dir="2700000" algn="tl">
                  <a:srgbClr val="000000">
                    <a:alpha val="43137"/>
                  </a:srgbClr>
                </a:outerShdw>
              </a:effectLst>
              <a:cs typeface="Calibri"/>
            </a:endParaRPr>
          </a:p>
          <a:p>
            <a:pPr algn="ctr"/>
            <a:endParaRPr lang="bg-BG" sz="2800" b="1" dirty="0">
              <a:solidFill>
                <a:srgbClr val="FFFFFF"/>
              </a:solidFill>
              <a:effectLst>
                <a:outerShdw blurRad="38100" dist="38100" dir="2700000" algn="tl">
                  <a:srgbClr val="000000">
                    <a:alpha val="43137"/>
                  </a:srgbClr>
                </a:outerShdw>
              </a:effectLst>
              <a:cs typeface="Calibri"/>
            </a:endParaRPr>
          </a:p>
          <a:p>
            <a:pPr algn="ctr"/>
            <a:endParaRPr lang="bg-BG" sz="2800" b="1" dirty="0">
              <a:solidFill>
                <a:srgbClr val="FFFFFF"/>
              </a:solidFill>
              <a:effectLst>
                <a:outerShdw blurRad="38100" dist="38100" dir="2700000" algn="tl">
                  <a:srgbClr val="000000">
                    <a:alpha val="43137"/>
                  </a:srgbClr>
                </a:outerShdw>
              </a:effectLst>
              <a:cs typeface="Calibri"/>
            </a:endParaRPr>
          </a:p>
          <a:p>
            <a:pPr algn="ctr"/>
            <a:r>
              <a:rPr lang="bg-BG" sz="2800" b="1">
                <a:solidFill>
                  <a:srgbClr val="FFFFFF"/>
                </a:solidFill>
                <a:effectLst>
                  <a:outerShdw blurRad="38100" dist="38100" dir="2700000" algn="tl">
                    <a:srgbClr val="000000">
                      <a:alpha val="43137"/>
                    </a:srgbClr>
                  </a:outerShdw>
                </a:effectLst>
                <a:cs typeface="Calibri"/>
              </a:rPr>
              <a:t>Data Center  Challenges</a:t>
            </a:r>
            <a:endParaRPr lang="bg-BG" sz="2800" b="1" dirty="0">
              <a:solidFill>
                <a:srgbClr val="FFFFFF"/>
              </a:solidFill>
              <a:effectLst>
                <a:outerShdw blurRad="38100" dist="38100" dir="2700000" algn="tl">
                  <a:srgbClr val="000000">
                    <a:alpha val="43137"/>
                  </a:srgbClr>
                </a:outerShdw>
              </a:effectLst>
              <a:cs typeface="Calibri"/>
            </a:endParaRPr>
          </a:p>
        </p:txBody>
      </p:sp>
      <p:sp>
        <p:nvSpPr>
          <p:cNvPr id="7" name="Правоъгълник: със заоблени ъгли 6">
            <a:extLst>
              <a:ext uri="{FF2B5EF4-FFF2-40B4-BE49-F238E27FC236}">
                <a16:creationId xmlns:a16="http://schemas.microsoft.com/office/drawing/2014/main" id="{7B5BBAD9-CD69-447F-BF09-51323DB0DF0D}"/>
              </a:ext>
            </a:extLst>
          </p:cNvPr>
          <p:cNvSpPr/>
          <p:nvPr/>
        </p:nvSpPr>
        <p:spPr bwMode="auto">
          <a:xfrm>
            <a:off x="2672443" y="4196443"/>
            <a:ext cx="2343149" cy="9144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a:solidFill>
                  <a:srgbClr val="FFFFFF"/>
                </a:solidFill>
                <a:effectLst>
                  <a:outerShdw blurRad="38100" dist="38100" dir="2700000" algn="tl">
                    <a:srgbClr val="000000">
                      <a:alpha val="43137"/>
                    </a:srgbClr>
                  </a:outerShdw>
                </a:effectLst>
                <a:cs typeface="Calibri"/>
              </a:rPr>
              <a:t>Sprawl/Space</a:t>
            </a:r>
            <a:endParaRPr lang="bg-BG" sz="2800" b="1" dirty="0">
              <a:solidFill>
                <a:srgbClr val="FFFFFF"/>
              </a:solidFill>
              <a:effectLst>
                <a:outerShdw blurRad="38100" dist="38100" dir="2700000" algn="tl">
                  <a:srgbClr val="000000">
                    <a:alpha val="43137"/>
                  </a:srgbClr>
                </a:outerShdw>
              </a:effectLst>
            </a:endParaRPr>
          </a:p>
        </p:txBody>
      </p:sp>
      <p:sp>
        <p:nvSpPr>
          <p:cNvPr id="8" name="Правоъгълник: със заоблени ъгли 7">
            <a:extLst>
              <a:ext uri="{FF2B5EF4-FFF2-40B4-BE49-F238E27FC236}">
                <a16:creationId xmlns:a16="http://schemas.microsoft.com/office/drawing/2014/main" id="{4186315B-61A5-4113-B24A-FEA7F74A6EAC}"/>
              </a:ext>
            </a:extLst>
          </p:cNvPr>
          <p:cNvSpPr/>
          <p:nvPr/>
        </p:nvSpPr>
        <p:spPr bwMode="auto">
          <a:xfrm>
            <a:off x="5489121" y="4196442"/>
            <a:ext cx="2343149" cy="9144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a:solidFill>
                  <a:srgbClr val="FFFFFF"/>
                </a:solidFill>
                <a:effectLst>
                  <a:outerShdw blurRad="38100" dist="38100" dir="2700000" algn="tl">
                    <a:srgbClr val="000000">
                      <a:alpha val="43137"/>
                    </a:srgbClr>
                  </a:outerShdw>
                </a:effectLst>
                <a:cs typeface="Calibri"/>
              </a:rPr>
              <a:t>Power</a:t>
            </a:r>
          </a:p>
        </p:txBody>
      </p:sp>
      <p:sp>
        <p:nvSpPr>
          <p:cNvPr id="9" name="Правоъгълник: със заоблени ъгли 8">
            <a:extLst>
              <a:ext uri="{FF2B5EF4-FFF2-40B4-BE49-F238E27FC236}">
                <a16:creationId xmlns:a16="http://schemas.microsoft.com/office/drawing/2014/main" id="{5A551A74-133D-4515-963B-1F938E9B353B}"/>
              </a:ext>
            </a:extLst>
          </p:cNvPr>
          <p:cNvSpPr/>
          <p:nvPr/>
        </p:nvSpPr>
        <p:spPr bwMode="auto">
          <a:xfrm>
            <a:off x="8292193" y="4196443"/>
            <a:ext cx="2343149" cy="9144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a:solidFill>
                  <a:srgbClr val="FFFFFF"/>
                </a:solidFill>
                <a:effectLst>
                  <a:outerShdw blurRad="38100" dist="38100" dir="2700000" algn="tl">
                    <a:srgbClr val="000000">
                      <a:alpha val="43137"/>
                    </a:srgbClr>
                  </a:outerShdw>
                </a:effectLst>
                <a:cs typeface="Calibri"/>
              </a:rPr>
              <a:t>Cooling</a:t>
            </a:r>
            <a:endParaRPr lang="bg-BG"/>
          </a:p>
        </p:txBody>
      </p:sp>
    </p:spTree>
    <p:extLst>
      <p:ext uri="{BB962C8B-B14F-4D97-AF65-F5344CB8AC3E}">
        <p14:creationId xmlns:p14="http://schemas.microsoft.com/office/powerpoint/2010/main" val="369810797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лавие 4">
            <a:extLst>
              <a:ext uri="{FF2B5EF4-FFF2-40B4-BE49-F238E27FC236}">
                <a16:creationId xmlns:a16="http://schemas.microsoft.com/office/drawing/2014/main" id="{A2414F94-AB32-4678-A259-1F07F4152B04}"/>
              </a:ext>
            </a:extLst>
          </p:cNvPr>
          <p:cNvSpPr>
            <a:spLocks noGrp="1"/>
          </p:cNvSpPr>
          <p:nvPr>
            <p:ph type="title" sz="quarter" idx="10"/>
          </p:nvPr>
        </p:nvSpPr>
        <p:spPr/>
        <p:txBody>
          <a:bodyPr/>
          <a:lstStyle/>
          <a:p>
            <a:r>
              <a:rPr lang="bg-BG" sz="5350" b="0">
                <a:cs typeface="Calibri"/>
              </a:rPr>
              <a:t>What are Clouds Made of ?</a:t>
            </a:r>
            <a:endParaRPr lang="bg-BG" sz="5350" b="0" dirty="0">
              <a:cs typeface="Calibri"/>
            </a:endParaRPr>
          </a:p>
        </p:txBody>
      </p:sp>
      <p:sp>
        <p:nvSpPr>
          <p:cNvPr id="2" name="Контейнер за номер на слайда 1">
            <a:extLst>
              <a:ext uri="{FF2B5EF4-FFF2-40B4-BE49-F238E27FC236}">
                <a16:creationId xmlns:a16="http://schemas.microsoft.com/office/drawing/2014/main" id="{AE85B609-FFD7-49DA-890B-E9230AFAC87A}"/>
              </a:ext>
            </a:extLst>
          </p:cNvPr>
          <p:cNvSpPr>
            <a:spLocks noGrp="1"/>
          </p:cNvSpPr>
          <p:nvPr>
            <p:ph type="sldNum" sz="quarter" idx="4294967295"/>
          </p:nvPr>
        </p:nvSpPr>
        <p:spPr>
          <a:xfrm>
            <a:off x="11823700" y="6507163"/>
            <a:ext cx="368300" cy="296862"/>
          </a:xfrm>
          <a:prstGeom prst="rect">
            <a:avLst/>
          </a:prstGeom>
        </p:spPr>
        <p:txBody>
          <a:bodyPr/>
          <a:lstStyle/>
          <a:p>
            <a:fld id="{2BF067CD-8E6B-4360-9AA8-C5DF2A48A6D1}" type="slidenum">
              <a:rPr lang="en-US" noProof="0" smtClean="0"/>
              <a:pPr/>
              <a:t>9</a:t>
            </a:fld>
            <a:endParaRPr lang="en-US" noProof="0"/>
          </a:p>
        </p:txBody>
      </p:sp>
      <p:pic>
        <p:nvPicPr>
          <p:cNvPr id="3" name="Картина 3" descr="Картина, която съдържа огледало, обект, рисунка, слънчеви очила&#10;&#10;Описанието е генерирано автоматично">
            <a:extLst>
              <a:ext uri="{FF2B5EF4-FFF2-40B4-BE49-F238E27FC236}">
                <a16:creationId xmlns:a16="http://schemas.microsoft.com/office/drawing/2014/main" id="{A24C1C24-7B1F-4C59-B504-C851B61320B9}"/>
              </a:ext>
            </a:extLst>
          </p:cNvPr>
          <p:cNvPicPr>
            <a:picLocks noChangeAspect="1"/>
          </p:cNvPicPr>
          <p:nvPr/>
        </p:nvPicPr>
        <p:blipFill>
          <a:blip r:embed="rId2"/>
          <a:stretch>
            <a:fillRect/>
          </a:stretch>
        </p:blipFill>
        <p:spPr>
          <a:xfrm>
            <a:off x="4929188" y="1472974"/>
            <a:ext cx="2333625" cy="230641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0425463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Широк екран</PresentationFormat>
  <Slides>29</Slides>
  <Notes>9</Notes>
  <HiddenSlides>0</HiddenSlides>
  <ScaleCrop>false</ScaleCrop>
  <HeadingPairs>
    <vt:vector size="4" baseType="variant">
      <vt:variant>
        <vt:lpstr>Тема</vt:lpstr>
      </vt:variant>
      <vt:variant>
        <vt:i4>1</vt:i4>
      </vt:variant>
      <vt:variant>
        <vt:lpstr>Заглавия на слайдовете</vt:lpstr>
      </vt:variant>
      <vt:variant>
        <vt:i4>29</vt:i4>
      </vt:variant>
    </vt:vector>
  </HeadingPairs>
  <TitlesOfParts>
    <vt:vector size="30" baseType="lpstr">
      <vt:lpstr>SoftUni</vt:lpstr>
      <vt:lpstr>AWS Essentials</vt:lpstr>
      <vt:lpstr>Table of Contents</vt:lpstr>
      <vt:lpstr>Have a Question?</vt:lpstr>
      <vt:lpstr>Презентация на PowerPoint</vt:lpstr>
      <vt:lpstr>Traditional Client – Server Architecture</vt:lpstr>
      <vt:lpstr>Typical Components to Support an Application</vt:lpstr>
      <vt:lpstr>Data Center Growth</vt:lpstr>
      <vt:lpstr>Business Challenges</vt:lpstr>
      <vt:lpstr>What are Clouds Made of ?</vt:lpstr>
      <vt:lpstr>What is Cloud Computing ?</vt:lpstr>
      <vt:lpstr>Cloud Computing</vt:lpstr>
      <vt:lpstr>Types of Cloud</vt:lpstr>
      <vt:lpstr>Cloud Terminalogy</vt:lpstr>
      <vt:lpstr>Cloud Terminology</vt:lpstr>
      <vt:lpstr>Cloud Terminology</vt:lpstr>
      <vt:lpstr>Cloud Terminology</vt:lpstr>
      <vt:lpstr>Primary Benefits of AWS</vt:lpstr>
      <vt:lpstr>Ease of Use</vt:lpstr>
      <vt:lpstr>Benefits of AWS</vt:lpstr>
      <vt:lpstr>AWS Global Infrastructure</vt:lpstr>
      <vt:lpstr>AWS Global Infrastructure</vt:lpstr>
      <vt:lpstr>Website Deployment Workshop</vt:lpstr>
      <vt:lpstr>Workshop</vt:lpstr>
      <vt:lpstr>Questions?</vt:lpstr>
      <vt:lpstr>SoftUni Diamond Partners</vt:lpstr>
      <vt:lpstr>SoftUni Organizational Partners</vt:lpstr>
      <vt:lpstr>License</vt:lpstr>
      <vt:lpstr>Лиценз</vt:lpstr>
      <vt:lpstr>Обучения в Софтуерен университет (СофтУни)</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SoftUni Presentation</dc:title>
  <dc:subject>Software Development</dc:subject>
  <dc:creator>Software University</dc:creator>
  <cp:keywords>SoftUni; Software University; programming; coding; computer programming; software development; software engineering; software technologies; digital skills; technical skills; training; course</cp:keywords>
  <dc:description>© SoftUni – https://softuni.org_x000d_
© Software University – https://softuni.bg_x000d_
_x000d_
Copyrighted document. Unauthorized copy, reproduction or use is not permitted.</dc:description>
  <cp:revision>893</cp:revision>
  <dcterms:created xsi:type="dcterms:W3CDTF">2018-05-23T13:08:44Z</dcterms:created>
  <dcterms:modified xsi:type="dcterms:W3CDTF">2020-07-03T13:21:34Z</dcterms:modified>
  <cp:category>computer programming;programming;software development;software engineering</cp:category>
</cp:coreProperties>
</file>