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503" r:id="rId2"/>
    <p:sldId id="507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04" r:id="rId11"/>
    <p:sldId id="490" r:id="rId12"/>
    <p:sldId id="491" r:id="rId13"/>
    <p:sldId id="493" r:id="rId14"/>
    <p:sldId id="505" r:id="rId15"/>
    <p:sldId id="5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Content" id="{66DCFE1F-60FD-44F2-BE82-706DDBC14898}">
          <p14:sldIdLst/>
        </p14:section>
        <p14:section name="Conclusion" id="{E19D07F1-86E2-47E9-B2AB-7ADC4F89DC12}">
          <p14:sldIdLst>
            <p14:sldId id="504"/>
            <p14:sldId id="490"/>
            <p14:sldId id="491"/>
            <p14:sldId id="493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D0B58-AC5C-2321-75D2-C88E819ED190}" v="1081" dt="2020-07-10T09:00:25.212"/>
    <p1510:client id="{3F9EF05C-1055-007D-A365-EB814B5D764F}" v="5" dt="2020-07-03T11:52:27.392"/>
    <p1510:client id="{4C4D9221-49ED-CA07-C199-7782640B4E79}" v="3275" dt="2020-07-03T11:51:28.672"/>
    <p1510:client id="{64862907-14A5-95F1-2816-E1821DD1C62C}" v="497" dt="2020-06-30T08:57:16.648"/>
    <p1510:client id="{9D49C814-C7EB-1816-D81B-EF98312DB870}" v="1386" dt="2020-06-30T08:34:04.362"/>
    <p1510:client id="{ACC232DE-2511-49A3-B33B-FD78A94CD8E3}" v="22" dt="2019-12-04T16:40:36.347"/>
    <p1510:client id="{B0FDD9F9-0189-464F-A485-069C2840B031}" v="1632" dt="2020-07-17T12:57:53.894"/>
    <p1510:client id="{C2D24536-DB51-BC3F-82D0-360A9389A17B}" v="313" dt="2020-07-10T04:12:45.032"/>
    <p1510:client id="{FDFBD2BA-6A83-C1FA-A700-F599EFECB7A9}" v="1925" dt="2020-07-09T09:58:36.46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9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https://softuni.org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3550" dirty="0">
                <a:cs typeface="Calibri"/>
              </a:rPr>
              <a:t>Storage Services</a:t>
            </a:r>
          </a:p>
          <a:p>
            <a:endParaRPr lang="en-AU" sz="3550" dirty="0">
              <a:cs typeface="Calibri"/>
            </a:endParaRP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/>
              <a:t>AWS Essentials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Questions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xmlns="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xmlns="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xmlns="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xmlns="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xmlns="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xmlns="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xmlns="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xmlns="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xmlns="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xmlns="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xmlns="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xmlns="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xmlns="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xmlns="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SoftUni Organizational Partners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/>
              <a:t>Софтуерен университет </a:t>
            </a:r>
            <a:r>
              <a:rPr lang="en-US" sz="3200"/>
              <a:t>– </a:t>
            </a:r>
            <a:r>
              <a:rPr lang="bg-BG" sz="3200"/>
              <a:t>качествено образование, професия и работа за софтуерни инженери</a:t>
            </a:r>
            <a:endParaRPr lang="en-US" sz="320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/>
              <a:t>Софтуерен университет</a:t>
            </a:r>
            <a:r>
              <a:rPr lang="en-US" sz="320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/>
              <a:t>Дискусионни форуми на СофтУни</a:t>
            </a:r>
            <a:endParaRPr lang="en-US" sz="3200"/>
          </a:p>
          <a:p>
            <a:pPr lvl="1"/>
            <a:r>
              <a:rPr lang="en-US" sz="300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Обучения</a:t>
            </a:r>
            <a:r>
              <a:rPr lang="en-US"/>
              <a:t> </a:t>
            </a:r>
            <a:r>
              <a:rPr lang="bg-BG"/>
              <a:t>в</a:t>
            </a:r>
            <a:r>
              <a:rPr lang="en-US"/>
              <a:t> </a:t>
            </a:r>
            <a:r>
              <a:rPr lang="bg-BG"/>
              <a:t>Софтуерен университет (СофтУни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xmlns="" id="{6CF0494E-F1BF-4822-8B1C-858420FE51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765504" y="4864021"/>
            <a:ext cx="10961783" cy="768084"/>
          </a:xfrm>
        </p:spPr>
        <p:txBody>
          <a:bodyPr/>
          <a:lstStyle/>
          <a:p>
            <a:r>
              <a:rPr lang="en-IN" sz="3950">
                <a:ea typeface="+mn-lt"/>
                <a:cs typeface="+mn-lt"/>
              </a:rPr>
              <a:t>Storage 101</a:t>
            </a:r>
            <a:endParaRPr lang="en-US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xmlns="" id="{09CDC4A3-364E-4F0F-8F18-F944EFC2A4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7" name="Picture 7" descr="A close up of a stereo&#10;&#10;Description automatically generated">
            <a:extLst>
              <a:ext uri="{FF2B5EF4-FFF2-40B4-BE49-F238E27FC236}">
                <a16:creationId xmlns:a16="http://schemas.microsoft.com/office/drawing/2014/main" xmlns="" id="{E0F41444-5EC2-4117-8E3A-129AE3D4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8967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2C0B932-B1FA-4C6D-9E98-7E8C7CAB8C75}"/>
              </a:ext>
            </a:extLst>
          </p:cNvPr>
          <p:cNvSpPr/>
          <p:nvPr/>
        </p:nvSpPr>
        <p:spPr bwMode="auto">
          <a:xfrm>
            <a:off x="1972033" y="2971800"/>
            <a:ext cx="7222383" cy="3882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79543918-AF10-4EFE-974A-62A2D432E8BF}"/>
              </a:ext>
            </a:extLst>
          </p:cNvPr>
          <p:cNvSpPr/>
          <p:nvPr/>
        </p:nvSpPr>
        <p:spPr bwMode="auto">
          <a:xfrm>
            <a:off x="2034340" y="5457610"/>
            <a:ext cx="7096338" cy="128680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3879D88-3D0F-4F64-8FFF-15F74EC4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Evolution of Storage</a:t>
            </a:r>
          </a:p>
        </p:txBody>
      </p:sp>
      <p:pic>
        <p:nvPicPr>
          <p:cNvPr id="4" name="Picture 4" descr="A picture containing device, wheel&#10;&#10;Description automatically generated">
            <a:extLst>
              <a:ext uri="{FF2B5EF4-FFF2-40B4-BE49-F238E27FC236}">
                <a16:creationId xmlns:a16="http://schemas.microsoft.com/office/drawing/2014/main" xmlns="" id="{BC43C434-7ABC-4E0B-8E49-467E0F5F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69" y="1123521"/>
            <a:ext cx="1184825" cy="1184825"/>
          </a:xfrm>
          <a:prstGeom prst="rect">
            <a:avLst/>
          </a:prstGeom>
        </p:spPr>
      </p:pic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7BD0BD9-B8B9-4F4C-A3E3-15511B53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51" y="1255223"/>
            <a:ext cx="938822" cy="1013088"/>
          </a:xfrm>
          <a:prstGeom prst="rect">
            <a:avLst/>
          </a:prstGeom>
        </p:spPr>
      </p:pic>
      <p:pic>
        <p:nvPicPr>
          <p:cNvPr id="6" name="Picture 6" descr="A close up of a stereo&#10;&#10;Description automatically generated">
            <a:extLst>
              <a:ext uri="{FF2B5EF4-FFF2-40B4-BE49-F238E27FC236}">
                <a16:creationId xmlns:a16="http://schemas.microsoft.com/office/drawing/2014/main" xmlns="" id="{AF0917ED-696A-4913-9E77-A232A261B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115" y="1226648"/>
            <a:ext cx="1070237" cy="1070237"/>
          </a:xfrm>
          <a:prstGeom prst="rect">
            <a:avLst/>
          </a:prstGeom>
        </p:spPr>
      </p:pic>
      <p:pic>
        <p:nvPicPr>
          <p:cNvPr id="7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0873CF0-43EE-4506-9384-53898F142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093" y="1149456"/>
            <a:ext cx="2009847" cy="1132954"/>
          </a:xfrm>
          <a:prstGeom prst="rect">
            <a:avLst/>
          </a:prstGeom>
        </p:spPr>
      </p:pic>
      <p:pic>
        <p:nvPicPr>
          <p:cNvPr id="8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xmlns="" id="{A5F6FB1D-402F-4B4C-862B-B0C28EEE0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670" y="3889387"/>
            <a:ext cx="952000" cy="1187618"/>
          </a:xfrm>
          <a:prstGeom prst="rect">
            <a:avLst/>
          </a:prstGeom>
        </p:spPr>
      </p:pic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xmlns="" id="{B09D66D5-9E8F-4C09-A79D-BA1A6DD64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903" y="3900846"/>
            <a:ext cx="934812" cy="1164701"/>
          </a:xfrm>
          <a:prstGeom prst="rect">
            <a:avLst/>
          </a:prstGeom>
        </p:spPr>
      </p:pic>
      <p:pic>
        <p:nvPicPr>
          <p:cNvPr id="10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xmlns="" id="{4434043B-CF9B-4148-A320-E01CD688F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090" y="3843553"/>
            <a:ext cx="946271" cy="1176159"/>
          </a:xfrm>
          <a:prstGeom prst="rect">
            <a:avLst/>
          </a:prstGeom>
        </p:spPr>
      </p:pic>
      <p:pic>
        <p:nvPicPr>
          <p:cNvPr id="11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xmlns="" id="{97A90F16-F2D2-43DF-BB26-F26F10267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136" y="5510785"/>
            <a:ext cx="980647" cy="1221994"/>
          </a:xfrm>
          <a:prstGeom prst="rect">
            <a:avLst/>
          </a:prstGeom>
        </p:spPr>
      </p:pic>
      <p:pic>
        <p:nvPicPr>
          <p:cNvPr id="12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xmlns="" id="{4BDD2B70-B6EF-4BBC-A677-8352C17B9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925" y="5510786"/>
            <a:ext cx="992105" cy="1227723"/>
          </a:xfrm>
          <a:prstGeom prst="rect">
            <a:avLst/>
          </a:prstGeom>
        </p:spPr>
      </p:pic>
      <p:pic>
        <p:nvPicPr>
          <p:cNvPr id="13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xmlns="" id="{D66B8BA2-FEF3-40BB-8FFD-736F029B0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428" y="5510785"/>
            <a:ext cx="992105" cy="12334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4007EA-C5ED-48D3-B581-26E5DF4AE4AE}"/>
              </a:ext>
            </a:extLst>
          </p:cNvPr>
          <p:cNvSpPr txBox="1"/>
          <p:nvPr/>
        </p:nvSpPr>
        <p:spPr>
          <a:xfrm>
            <a:off x="4208403" y="3068266"/>
            <a:ext cx="274319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bg2"/>
                </a:solidFill>
                <a:cs typeface="Calibri"/>
              </a:rPr>
              <a:t>     Storage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A0FA0F3-7448-4785-A0A6-F57E6FCAAF9C}"/>
              </a:ext>
            </a:extLst>
          </p:cNvPr>
          <p:cNvSpPr txBox="1"/>
          <p:nvPr/>
        </p:nvSpPr>
        <p:spPr>
          <a:xfrm>
            <a:off x="2425866" y="5823355"/>
            <a:ext cx="1608793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bg2"/>
                </a:solidFill>
                <a:cs typeface="Calibri"/>
              </a:rPr>
              <a:t>  Volume</a:t>
            </a:r>
          </a:p>
        </p:txBody>
      </p:sp>
    </p:spTree>
    <p:extLst>
      <p:ext uri="{BB962C8B-B14F-4D97-AF65-F5344CB8AC3E}">
        <p14:creationId xmlns:p14="http://schemas.microsoft.com/office/powerpoint/2010/main" val="314703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E2A9350-073B-48C3-B9DC-2AE88B8D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7F0288-EF6F-4522-AC17-D0FFE2CE8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>
                <a:cs typeface="Calibri"/>
              </a:rPr>
              <a:t>AWS Definition:</a:t>
            </a:r>
            <a:endParaRPr lang="en-US">
              <a:cs typeface="Calibri"/>
            </a:endParaRPr>
          </a:p>
          <a:p>
            <a:pPr lvl="1" indent="-360045"/>
            <a:r>
              <a:rPr lang="en-US" sz="3150">
                <a:cs typeface="Calibri"/>
              </a:rPr>
              <a:t>S3 has a simple web services interface that you can use to store and retrieve  any amount of data, at any time, from anywhere in the world.</a:t>
            </a:r>
            <a:endParaRPr lang="en-US" sz="3150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489B81-3D35-4E72-8DDA-0110DC98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is Simple Storage Service (S3)?</a:t>
            </a:r>
            <a:endParaRPr lang="en-US"/>
          </a:p>
        </p:txBody>
      </p:sp>
      <p:pic>
        <p:nvPicPr>
          <p:cNvPr id="5" name="Picture 5" descr="A picture containing brick&#10;&#10;Description automatically generated">
            <a:extLst>
              <a:ext uri="{FF2B5EF4-FFF2-40B4-BE49-F238E27FC236}">
                <a16:creationId xmlns:a16="http://schemas.microsoft.com/office/drawing/2014/main" xmlns="" id="{8D61D382-3B64-4A8E-A2B1-EDCD2805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199" y="3734086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2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D74D4EB-60CE-481F-BCD5-FD7A12631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E28EBA-1801-4781-A92C-D71E5BF386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>
                <a:cs typeface="Calibri"/>
              </a:rPr>
              <a:t>Available storage classes include:</a:t>
            </a:r>
          </a:p>
          <a:p>
            <a:pPr lvl="1" indent="-360045"/>
            <a:r>
              <a:rPr lang="en-US" sz="3150">
                <a:cs typeface="Calibri"/>
              </a:rPr>
              <a:t>Standard</a:t>
            </a:r>
          </a:p>
          <a:p>
            <a:pPr lvl="1" indent="-360045"/>
            <a:r>
              <a:rPr lang="en-US" sz="3150">
                <a:cs typeface="Calibri"/>
              </a:rPr>
              <a:t>Standard IA (Infrequent Access)</a:t>
            </a:r>
          </a:p>
          <a:p>
            <a:pPr lvl="1" indent="-360045"/>
            <a:r>
              <a:rPr lang="en-US" sz="3150">
                <a:cs typeface="Calibri"/>
              </a:rPr>
              <a:t>One Zone IA</a:t>
            </a:r>
            <a:endParaRPr lang="en-US" sz="3150" dirty="0">
              <a:cs typeface="Calibri"/>
            </a:endParaRPr>
          </a:p>
          <a:p>
            <a:pPr lvl="1" indent="-360045"/>
            <a:r>
              <a:rPr lang="en-US" sz="3150">
                <a:cs typeface="Calibri"/>
              </a:rPr>
              <a:t>Intelligent Tiering</a:t>
            </a:r>
          </a:p>
          <a:p>
            <a:pPr lvl="1" indent="-360045"/>
            <a:r>
              <a:rPr lang="en-US" sz="3150">
                <a:cs typeface="Calibri"/>
              </a:rPr>
              <a:t>Glacier</a:t>
            </a:r>
            <a:endParaRPr lang="en-US" sz="3150" dirty="0">
              <a:cs typeface="Calibri"/>
            </a:endParaRPr>
          </a:p>
          <a:p>
            <a:pPr lvl="1" indent="-360045"/>
            <a:r>
              <a:rPr lang="en-US" sz="3150">
                <a:cs typeface="Calibri"/>
              </a:rPr>
              <a:t>Glacier Deep Archive</a:t>
            </a:r>
            <a:endParaRPr lang="en-US" sz="3150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B1E9FAB-AB8D-401E-A9D8-F6FADBE9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is an s3 Storage Class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9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5046E4-3219-4314-81EF-27814003E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785646-4310-4686-80F8-F7D57EA54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>
                <a:cs typeface="Calibri"/>
              </a:rPr>
              <a:t>Object Sharing</a:t>
            </a:r>
          </a:p>
          <a:p>
            <a:pPr lvl="1" indent="-360045"/>
            <a:r>
              <a:rPr lang="en-US" sz="3150">
                <a:cs typeface="Calibri"/>
              </a:rPr>
              <a:t>Make any object publicly available via URL link</a:t>
            </a:r>
            <a:endParaRPr lang="en-US" sz="3150" dirty="0">
              <a:cs typeface="Calibri"/>
            </a:endParaRPr>
          </a:p>
          <a:p>
            <a:pPr marL="360045" indent="-360045"/>
            <a:r>
              <a:rPr lang="en-US" sz="3350">
                <a:cs typeface="Calibri"/>
              </a:rPr>
              <a:t>Object Lifecycles</a:t>
            </a:r>
          </a:p>
          <a:p>
            <a:pPr lvl="1" indent="-360045"/>
            <a:r>
              <a:rPr lang="en-US" sz="3150">
                <a:cs typeface="Calibri"/>
              </a:rPr>
              <a:t>Set rules to automaticaly transfer objects between different storage classes at defined time interval</a:t>
            </a:r>
            <a:endParaRPr lang="en-US" sz="3150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24E7494-E8F0-4D96-A8CE-4B0E562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>
                <a:cs typeface="Calibri"/>
              </a:rPr>
              <a:t>Other S3 Features and Benefits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5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F38D128-CA0C-4DDC-A546-8FE545A647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>
                <a:cs typeface="Arial"/>
              </a:rPr>
              <a:t>Storage Gateway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0C5533D-A96A-47D3-AC9E-96CE4690C0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5" name="Picture 5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xmlns="" id="{CA96AE6B-EDD4-4629-B690-AE3FC83D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8" y="150949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BD5E45-E050-4C41-A2B7-6A0A3A594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>
                <a:cs typeface="Calibri"/>
              </a:rPr>
              <a:t>AWS Storage Gateway is a hybrid storage service that enables your on-premises applications to seamlessly  use AWS cloud storage.</a:t>
            </a:r>
            <a:endParaRPr lang="en-US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1A7EB-F156-4068-ABC1-4A7758D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is Storage Gateway</a:t>
            </a:r>
            <a:endParaRPr lang="en-US"/>
          </a:p>
        </p:txBody>
      </p:sp>
      <p:pic>
        <p:nvPicPr>
          <p:cNvPr id="4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xmlns="" id="{0F63E461-AC25-4A9D-97B9-A64F51F8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009" y="342882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8038256-D3D7-4887-A72F-F168DFB49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B2537B-B929-4FED-ADA7-CD2D80CE3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>
                <a:ea typeface="+mn-lt"/>
                <a:cs typeface="+mn-lt"/>
              </a:rPr>
              <a:t>Tape Gateway</a:t>
            </a:r>
            <a:endParaRPr lang="en-US" sz="3350" dirty="0">
              <a:cs typeface="Calibri"/>
            </a:endParaRPr>
          </a:p>
          <a:p>
            <a:pPr lvl="1" indent="-360045"/>
            <a:r>
              <a:rPr lang="en-US" sz="3150">
                <a:cs typeface="Calibri"/>
              </a:rPr>
              <a:t>Cost – effective, long term, off-site data archiving</a:t>
            </a:r>
            <a:endParaRPr lang="en-US" sz="3150" dirty="0">
              <a:cs typeface="Calibri"/>
            </a:endParaRPr>
          </a:p>
          <a:p>
            <a:pPr marL="360045" indent="-360045"/>
            <a:r>
              <a:rPr lang="en-US" sz="3350">
                <a:cs typeface="Calibri"/>
              </a:rPr>
              <a:t>File Gateway</a:t>
            </a:r>
            <a:endParaRPr lang="en-US"/>
          </a:p>
          <a:p>
            <a:pPr lvl="1" indent="-360045"/>
            <a:r>
              <a:rPr lang="en-US" sz="3150">
                <a:cs typeface="Calibri"/>
              </a:rPr>
              <a:t>Data is uploaded on S3 for object based workloads.</a:t>
            </a:r>
            <a:endParaRPr lang="en-US" sz="3150" dirty="0">
              <a:cs typeface="Calibri"/>
            </a:endParaRPr>
          </a:p>
          <a:p>
            <a:pPr marL="360045" indent="-360045"/>
            <a:r>
              <a:rPr lang="en-US" sz="3350">
                <a:cs typeface="Calibri"/>
              </a:rPr>
              <a:t>Volume Gateway</a:t>
            </a:r>
            <a:endParaRPr lang="en-US" sz="3350" dirty="0">
              <a:cs typeface="Calibri"/>
            </a:endParaRPr>
          </a:p>
          <a:p>
            <a:pPr lvl="1" indent="-360045"/>
            <a:r>
              <a:rPr lang="en-US" sz="3150">
                <a:cs typeface="Calibri"/>
              </a:rPr>
              <a:t>Volumes are created in AWS. The applications inside the consumer data center can access those volumes.</a:t>
            </a:r>
          </a:p>
          <a:p>
            <a:pPr lvl="1" indent="-360045"/>
            <a:r>
              <a:rPr lang="en-US" sz="3150">
                <a:cs typeface="Calibri"/>
              </a:rPr>
              <a:t>Two types:  stored volumes and cached volumes.</a:t>
            </a:r>
          </a:p>
          <a:p>
            <a:pPr marL="443230" lvl="1" indent="0">
              <a:buNone/>
            </a:pPr>
            <a:endParaRPr lang="en-US" sz="3150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9AF2946-F7E8-4253-AF66-12CCDF26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>
                <a:cs typeface="Calibri"/>
              </a:rPr>
              <a:t>Storage Gateway Deployment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453</Words>
  <Application>Microsoft Office PowerPoint</Application>
  <PresentationFormat>Custom</PresentationFormat>
  <Paragraphs>84</Paragraphs>
  <Slides>15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SoftUni</vt:lpstr>
      <vt:lpstr>AWS Essentials</vt:lpstr>
      <vt:lpstr>PowerPoint Presentation</vt:lpstr>
      <vt:lpstr>Evolution of Storage</vt:lpstr>
      <vt:lpstr>What is Simple Storage Service (S3)?</vt:lpstr>
      <vt:lpstr>What is an s3 Storage Class ?</vt:lpstr>
      <vt:lpstr>Other S3 Features and Benefits</vt:lpstr>
      <vt:lpstr>Storage Gateway</vt:lpstr>
      <vt:lpstr>What is Storage Gateway</vt:lpstr>
      <vt:lpstr>Storage Gateway Deployment Types</vt:lpstr>
      <vt:lpstr>Questions?</vt:lpstr>
      <vt:lpstr>SoftUni Diamond Partners</vt:lpstr>
      <vt:lpstr>SoftUni Organizational Partners</vt:lpstr>
      <vt:lpstr>License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acho</cp:lastModifiedBy>
  <cp:revision>1804</cp:revision>
  <dcterms:created xsi:type="dcterms:W3CDTF">2018-05-23T13:08:44Z</dcterms:created>
  <dcterms:modified xsi:type="dcterms:W3CDTF">2020-08-18T07:16:45Z</dcterms:modified>
  <cp:category>computer programming;programming;software development;software engineering</cp:category>
</cp:coreProperties>
</file>