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492" r:id="rId4"/>
    <p:sldId id="507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28" r:id="rId17"/>
    <p:sldId id="558" r:id="rId18"/>
    <p:sldId id="555" r:id="rId19"/>
    <p:sldId id="556" r:id="rId20"/>
    <p:sldId id="557" r:id="rId21"/>
    <p:sldId id="504" r:id="rId22"/>
    <p:sldId id="490" r:id="rId23"/>
    <p:sldId id="491" r:id="rId24"/>
    <p:sldId id="493" r:id="rId25"/>
    <p:sldId id="5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Networking 101" id="{9E7377A6-2D16-4169-A767-0FDDAA507764}">
          <p14:sldIdLst>
            <p14:sldId id="507"/>
            <p14:sldId id="544"/>
            <p14:sldId id="545"/>
          </p14:sldIdLst>
        </p14:section>
        <p14:section name="Conceptual Overview of VPCs" id="{6BD6EC64-1FFD-468F-ADF3-E131D2C9E7F2}">
          <p14:sldIdLst>
            <p14:sldId id="546"/>
            <p14:sldId id="547"/>
            <p14:sldId id="548"/>
            <p14:sldId id="549"/>
          </p14:sldIdLst>
        </p14:section>
        <p14:section name="Internet Gateways and Route Tables" id="{E5844A15-7773-4312-890C-B8397DCF7CC7}">
          <p14:sldIdLst>
            <p14:sldId id="550"/>
            <p14:sldId id="551"/>
            <p14:sldId id="552"/>
            <p14:sldId id="553"/>
            <p14:sldId id="554"/>
          </p14:sldIdLst>
        </p14:section>
        <p14:section name="VPC Workshop" id="{66DCFE1F-60FD-44F2-BE82-706DDBC14898}">
          <p14:sldIdLst>
            <p14:sldId id="528"/>
            <p14:sldId id="558"/>
            <p14:sldId id="555"/>
            <p14:sldId id="556"/>
            <p14:sldId id="557"/>
          </p14:sldIdLst>
        </p14:section>
        <p14:section name="Conclusion" id="{E19D07F1-86E2-47E9-B2AB-7ADC4F89DC12}">
          <p14:sldIdLst>
            <p14:sldId id="504"/>
            <p14:sldId id="490"/>
            <p14:sldId id="491"/>
            <p14:sldId id="493"/>
            <p14:sldId id="55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D0B58-AC5C-2321-75D2-C88E819ED190}" v="1081" dt="2020-07-10T09:00:25.212"/>
    <p1510:client id="{3F9EF05C-1055-007D-A365-EB814B5D764F}" v="5" dt="2020-07-03T11:52:27.392"/>
    <p1510:client id="{4C4D9221-49ED-CA07-C199-7782640B4E79}" v="3275" dt="2020-07-03T11:51:28.672"/>
    <p1510:client id="{62D944F4-0830-33F4-365B-B5B4D15EF753}" v="1203" dt="2020-07-24T11:11:47.047"/>
    <p1510:client id="{64862907-14A5-95F1-2816-E1821DD1C62C}" v="497" dt="2020-06-30T08:57:16.648"/>
    <p1510:client id="{9D49C814-C7EB-1816-D81B-EF98312DB870}" v="1386" dt="2020-06-30T08:34:04.362"/>
    <p1510:client id="{ACC232DE-2511-49A3-B33B-FD78A94CD8E3}" v="22" dt="2019-12-04T16:40:36.347"/>
    <p1510:client id="{C2D24536-DB51-BC3F-82D0-360A9389A17B}" v="313" dt="2020-07-10T04:12:45.032"/>
    <p1510:client id="{FDFBD2BA-6A83-C1FA-A700-F599EFECB7A9}" v="1925" dt="2020-07-09T09:58:36.46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https://softuni.org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/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/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/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Networking</a:t>
            </a:r>
            <a:endParaRPr lang="en-AU" dirty="0"/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Essentials</a:t>
            </a:r>
            <a:endParaRPr lang="bg-BG"/>
          </a:p>
        </p:txBody>
      </p:sp>
      <p:pic>
        <p:nvPicPr>
          <p:cNvPr id="1026" name="Picture 2" descr="C:\Users\Лази\Desktop\Work\presentations icons\internet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2156459"/>
            <a:ext cx="2933065" cy="29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="" xmlns:a16="http://schemas.microsoft.com/office/drawing/2014/main" id="{4293D89E-09A7-48F0-B1EB-CA247FFC0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A subnet is a subsection of a network</a:t>
            </a:r>
            <a:endParaRPr lang="en-US" dirty="0" smtClean="0"/>
          </a:p>
          <a:p>
            <a:r>
              <a:rPr lang="bg-BG" dirty="0" smtClean="0"/>
              <a:t>Generally subnet includes all of the computers in a specific location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E2470625-5478-4335-A566-61211C39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Subnets</a:t>
            </a:r>
            <a:endParaRPr lang="bg-BG" dirty="0"/>
          </a:p>
        </p:txBody>
      </p:sp>
      <p:pic>
        <p:nvPicPr>
          <p:cNvPr id="4" name="Картина 4" descr="Картина, която съдържа екранна снимка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56A5C1ED-5617-4AA8-B6A7-EBB48749D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8509" y="3131566"/>
            <a:ext cx="4799128" cy="33247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Картина 5" descr="Картина, която съдържа електроника, монитор, телефон, седящ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D1435FB1-0FF0-4F0D-A03E-32C178012C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640" y="3131566"/>
            <a:ext cx="2834640" cy="33247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9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DE53B070-1092-4B84-AFB7-83BCA4DF75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Internet Gateways and Route Tables</a:t>
            </a:r>
            <a:endParaRPr lang="bg-BG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DC413459-223D-45F4-B402-2284B5FE42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5" name="Картина 5" descr="Картина, която съдържа метър, лек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110CCF1A-064C-4947-8107-8BB439FC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24" y="114094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="" xmlns:a16="http://schemas.microsoft.com/office/drawing/2014/main" id="{EE337500-2A70-4228-9437-E731FC5A7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An Internet Gateway is </a:t>
            </a:r>
            <a:r>
              <a:rPr lang="bg-BG" b="1" dirty="0" smtClean="0">
                <a:solidFill>
                  <a:schemeClr val="bg1"/>
                </a:solidFill>
              </a:rPr>
              <a:t>horizontally scaled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bg1"/>
                </a:solidFill>
              </a:rPr>
              <a:t>redundant and highly available</a:t>
            </a:r>
            <a:r>
              <a:rPr lang="bg-BG" dirty="0" smtClean="0"/>
              <a:t> VPC component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bg-BG" dirty="0" smtClean="0"/>
              <a:t>llows communication between instances in your VPC and the internet</a:t>
            </a:r>
            <a:endParaRPr lang="en-US" dirty="0" smtClean="0"/>
          </a:p>
          <a:p>
            <a:pPr lvl="1"/>
            <a:r>
              <a:rPr lang="bg-BG" dirty="0" smtClean="0"/>
              <a:t>Imposes </a:t>
            </a:r>
            <a:r>
              <a:rPr lang="bg-BG" b="1" dirty="0" smtClean="0">
                <a:solidFill>
                  <a:schemeClr val="bg1"/>
                </a:solidFill>
              </a:rPr>
              <a:t>no availability risks or bandwidth constraints</a:t>
            </a:r>
            <a:r>
              <a:rPr lang="bg-BG" dirty="0" smtClean="0"/>
              <a:t> on your network traffic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722B5597-AA65-482B-8334-B5C8DCA9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Internet Gateways (IGWs)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91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17C084AC-CFAA-462A-BAF3-C602675B7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2E5FACBF-1945-447B-84DC-D2FF6749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Diagram</a:t>
            </a:r>
            <a:endParaRPr lang="bg-BG"/>
          </a:p>
        </p:txBody>
      </p:sp>
      <p:pic>
        <p:nvPicPr>
          <p:cNvPr id="5" name="Картина 5" descr="Картина, която съдържа екранна снимка, монитор, компютър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95D8113D-8FEF-4825-B508-C1634245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52850" y="1267529"/>
            <a:ext cx="4219575" cy="538974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6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B8377FCB-983D-40D3-9248-D8B10AEF7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68AD55B1-FE92-417A-9B5D-818D26046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A Route Table contains a set</a:t>
            </a:r>
            <a:br>
              <a:rPr lang="bg-BG" dirty="0" smtClean="0"/>
            </a:br>
            <a:r>
              <a:rPr lang="bg-BG" dirty="0" smtClean="0"/>
              <a:t>of rules, called routes, that</a:t>
            </a:r>
            <a:br>
              <a:rPr lang="bg-BG" dirty="0" smtClean="0"/>
            </a:br>
            <a:r>
              <a:rPr lang="bg-BG" dirty="0" smtClean="0"/>
              <a:t>are</a:t>
            </a:r>
            <a:r>
              <a:rPr lang="en-US" dirty="0" smtClean="0"/>
              <a:t> </a:t>
            </a:r>
            <a:r>
              <a:rPr lang="bg-BG" dirty="0" smtClean="0"/>
              <a:t>used to determine whe</a:t>
            </a:r>
            <a:r>
              <a:rPr lang="en-US" dirty="0" smtClean="0"/>
              <a:t>re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network trafic is directed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D5F812A9-5A83-4245-8715-0B822AFC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Route Tables</a:t>
            </a:r>
            <a:endParaRPr lang="bg-BG" dirty="0"/>
          </a:p>
        </p:txBody>
      </p:sp>
      <p:pic>
        <p:nvPicPr>
          <p:cNvPr id="5" name="Картина 5" descr="Картина, която съдържа знак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6F5B3C39-340F-46FD-BBFC-D4150B11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99" y="3753571"/>
            <a:ext cx="2382795" cy="2382795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="" xmlns:a16="http://schemas.microsoft.com/office/drawing/2014/main" id="{7618D547-6AF0-4643-B596-13B2188586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595" y="1482328"/>
            <a:ext cx="4030361" cy="50116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F5C1B644-993E-4625-96B0-AB7312F18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86E4F180-EAB8-4673-804D-2995510D5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Network Access Control List (NACL)</a:t>
            </a:r>
          </a:p>
          <a:p>
            <a:pPr lvl="1"/>
            <a:r>
              <a:rPr lang="bg-BG" dirty="0" smtClean="0"/>
              <a:t>A firewall/security layer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on </a:t>
            </a:r>
            <a:r>
              <a:rPr lang="bg-BG" b="1" dirty="0" smtClean="0">
                <a:solidFill>
                  <a:schemeClr val="bg1"/>
                </a:solidFill>
              </a:rPr>
              <a:t>subnet level</a:t>
            </a:r>
            <a:endParaRPr lang="bg-BG" dirty="0" smtClean="0"/>
          </a:p>
          <a:p>
            <a:r>
              <a:rPr lang="bg-BG" dirty="0" smtClean="0"/>
              <a:t>Security Group</a:t>
            </a:r>
          </a:p>
          <a:p>
            <a:pPr lvl="1"/>
            <a:r>
              <a:rPr lang="bg-BG" dirty="0" smtClean="0"/>
              <a:t>A firewall/security layer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on </a:t>
            </a:r>
            <a:r>
              <a:rPr lang="bg-BG" b="1" dirty="0" smtClean="0">
                <a:solidFill>
                  <a:schemeClr val="bg1"/>
                </a:solidFill>
              </a:rPr>
              <a:t>instance</a:t>
            </a:r>
            <a:r>
              <a:rPr lang="bg-BG" dirty="0" smtClean="0"/>
              <a:t>/</a:t>
            </a:r>
            <a:r>
              <a:rPr lang="bg-BG" b="1" dirty="0" smtClean="0">
                <a:solidFill>
                  <a:schemeClr val="bg1"/>
                </a:solidFill>
              </a:rPr>
              <a:t>server level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529F219A-A5C4-4707-9ADD-4D3A662A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Networking Security</a:t>
            </a:r>
            <a:endParaRPr lang="bg-BG"/>
          </a:p>
        </p:txBody>
      </p:sp>
      <p:pic>
        <p:nvPicPr>
          <p:cNvPr id="5" name="Картина 5" descr="Картина, която съдържа екранна снимка, седящ, паркинг, улица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E805BD85-FEFB-42C7-9ED7-D5A770042E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57330" y="2042106"/>
            <a:ext cx="4119330" cy="40424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5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5284FA1B-8448-4F0E-9EE1-787A92B0DB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VPC Workshop</a:t>
            </a:r>
            <a:endParaRPr lang="bg-BG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273678D1-8724-43FC-A44D-FC0F049A2B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grpSp>
        <p:nvGrpSpPr>
          <p:cNvPr id="7" name="Group">
            <a:extLst>
              <a:ext uri="{FF2B5EF4-FFF2-40B4-BE49-F238E27FC236}">
                <a16:creationId xmlns=""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8" name="Oval">
              <a:extLst>
                <a:ext uri="{FF2B5EF4-FFF2-40B4-BE49-F238E27FC236}">
                  <a16:creationId xmlns=""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SoftUni Mascot" descr="SoftUni mascot">
              <a:extLst>
                <a:ext uri="{FF2B5EF4-FFF2-40B4-BE49-F238E27FC236}">
                  <a16:creationId xmlns=""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5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C91EDB3C-224C-4EDD-A6CA-B9CDD155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Workshop Diagram</a:t>
            </a:r>
            <a:endParaRPr lang="bg-BG"/>
          </a:p>
        </p:txBody>
      </p:sp>
      <p:pic>
        <p:nvPicPr>
          <p:cNvPr id="4" name="Картина 4" descr="Картина, която съдържа монитор, екранна снимка, екран, лаптоп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07073EA2-3D60-4CA9-866C-005C88D1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1325620"/>
            <a:ext cx="4225290" cy="52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="" xmlns:a16="http://schemas.microsoft.com/office/drawing/2014/main" id="{63EB4288-3E13-4098-A4B8-928DB332F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Create a VPC from scratch (without using the VPC Wizard).</a:t>
            </a:r>
          </a:p>
          <a:p>
            <a:r>
              <a:rPr lang="bg-BG" dirty="0" smtClean="0"/>
              <a:t>Set the VPC CIDR to 172.16.0.0/16</a:t>
            </a:r>
          </a:p>
          <a:p>
            <a:r>
              <a:rPr lang="bg-BG" dirty="0" smtClean="0"/>
              <a:t>Create a public and private subnet in different Availability Zones using the following IP CIDR addresses:</a:t>
            </a:r>
          </a:p>
          <a:p>
            <a:pPr lvl="1"/>
            <a:r>
              <a:rPr lang="bg-BG" dirty="0" smtClean="0"/>
              <a:t>Public1 subnet in us-east-1a: 172.16.1.0/24</a:t>
            </a:r>
          </a:p>
          <a:p>
            <a:pPr lvl="1"/>
            <a:r>
              <a:rPr lang="bg-BG" dirty="0" smtClean="0"/>
              <a:t>Private1 subnet in us-east-1b: 172.16.2.0/24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B8DFAA38-6202-4FCF-A81A-82BCEFBD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Create VPC</a:t>
            </a:r>
            <a:r>
              <a:rPr lang="en-US" dirty="0" smtClean="0"/>
              <a:t>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43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85B7A544-753E-4D8E-A572-62C35207C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41A9F145-982A-4EA4-999B-86F125752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Create Two Network Access Control Lists (NACLs), and Associate Each with the Proper Subnet</a:t>
            </a:r>
          </a:p>
          <a:p>
            <a:pPr lvl="1"/>
            <a:r>
              <a:rPr lang="bg-BG" dirty="0" smtClean="0"/>
              <a:t>Create a public NACL with inbound rules allowing HTTP and SSH traffic, as well as an outbound rule allowing traffic on port range 1024-65535</a:t>
            </a:r>
          </a:p>
          <a:p>
            <a:pPr lvl="1"/>
            <a:r>
              <a:rPr lang="bg-BG" dirty="0" smtClean="0"/>
              <a:t>Associate the public NACL with the public subnet</a:t>
            </a:r>
          </a:p>
          <a:p>
            <a:pPr lvl="1"/>
            <a:r>
              <a:rPr lang="bg-BG" dirty="0" smtClean="0"/>
              <a:t>Create a private NACL with an inbound rule allowing SSH traffic with a source of 172.16.1.0/24, as well as an outbound rule allowing traffic on port range 1024-65535</a:t>
            </a:r>
          </a:p>
          <a:p>
            <a:pPr lvl="1"/>
            <a:r>
              <a:rPr lang="bg-BG" dirty="0" smtClean="0"/>
              <a:t>Associate the private NACL with the private subnet</a:t>
            </a:r>
          </a:p>
          <a:p>
            <a:pPr lvl="1"/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52A49549-F0F1-4E66-A87C-BF323A26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Create VPC</a:t>
            </a:r>
            <a:r>
              <a:rPr lang="en-US" dirty="0" smtClean="0"/>
              <a:t>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4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Networking 101</a:t>
            </a:r>
          </a:p>
          <a:p>
            <a:r>
              <a:rPr lang="en-CA" dirty="0" smtClean="0"/>
              <a:t>Conceptual overview of VPCs</a:t>
            </a:r>
          </a:p>
          <a:p>
            <a:r>
              <a:rPr lang="en-CA" dirty="0" smtClean="0"/>
              <a:t>Internet Gateway and Route Tables</a:t>
            </a:r>
          </a:p>
          <a:p>
            <a:r>
              <a:rPr lang="en-CA" dirty="0" smtClean="0"/>
              <a:t>VPC Subnets, Security Groups and NACLs</a:t>
            </a:r>
            <a:endParaRPr lang="bg-BG" dirty="0" smtClean="0"/>
          </a:p>
          <a:p>
            <a:r>
              <a:rPr lang="en-CA" dirty="0" smtClean="0"/>
              <a:t>Hands-On </a:t>
            </a:r>
            <a:r>
              <a:rPr lang="en-CA" dirty="0" smtClean="0"/>
              <a:t>Lab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62CD9599-F6EC-40EE-A563-942099D68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C6190936-AD0E-421D-B191-921EC75B3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Create an internet gateway, and connect it to the VPC</a:t>
            </a:r>
          </a:p>
          <a:p>
            <a:r>
              <a:rPr lang="bg-BG" dirty="0" smtClean="0"/>
              <a:t>Create Two Route Tables, and Associate Them with the Correct Subnet</a:t>
            </a:r>
          </a:p>
          <a:p>
            <a:pPr lvl="1"/>
            <a:r>
              <a:rPr lang="bg-BG" dirty="0" smtClean="0"/>
              <a:t>Create two route tables:</a:t>
            </a:r>
          </a:p>
          <a:p>
            <a:pPr lvl="2"/>
            <a:r>
              <a:rPr lang="bg-BG" dirty="0" smtClean="0"/>
              <a:t>One for the public subnet with an internet gateway route</a:t>
            </a:r>
          </a:p>
          <a:p>
            <a:pPr lvl="2"/>
            <a:r>
              <a:rPr lang="bg-BG" dirty="0" smtClean="0"/>
              <a:t>One for the private subnet without an internet gateway route</a:t>
            </a:r>
          </a:p>
          <a:p>
            <a:pPr lvl="1"/>
            <a:r>
              <a:rPr lang="bg-BG" dirty="0" smtClean="0"/>
              <a:t>For the public route table, create a default route to the internet using the 0.0.0.0/0 CIDR notation</a:t>
            </a:r>
          </a:p>
          <a:p>
            <a:pPr lvl="1"/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E4D4B5B9-EB1D-439F-A7EE-BF449E2E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Create VPC</a:t>
            </a:r>
            <a:r>
              <a:rPr lang="en-US" dirty="0" smtClean="0"/>
              <a:t> 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0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Questions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=""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=""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=""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=""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=""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=""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=""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=""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=""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=""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=""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Logos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=""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=""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=""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Organizational Partners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452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  <a:endParaRPr lang="en-US" sz="11500" b="1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11500" b="1" dirty="0" smtClean="0"/>
              <a:t>#AWS-essentials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IN" dirty="0"/>
              <a:t>Networking </a:t>
            </a:r>
            <a:r>
              <a:rPr lang="en-IN" dirty="0" smtClean="0"/>
              <a:t>101</a:t>
            </a:r>
            <a:endParaRPr lang="en-US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09CDC4A3-364E-4F0F-8F18-F944EFC2A4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5" name="Картина 5" descr="Картина, която съдържа куфар, багаж, нощ, осветен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A82D8C18-D2C6-41D4-8D33-F5907984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86183" y="1254211"/>
            <a:ext cx="2629930" cy="26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E7F50540-1FBC-4027-95F6-CF2907C7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Comparing Networks to Neighborhoods</a:t>
            </a:r>
            <a:endParaRPr lang="bg-BG" dirty="0" err="1"/>
          </a:p>
        </p:txBody>
      </p:sp>
      <p:pic>
        <p:nvPicPr>
          <p:cNvPr id="4" name="Картина 4" descr="Картина, която съдържа компютър, верига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5C84A92D-D3DF-413D-A1A8-FCDD3E1B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6504" y="1270451"/>
            <a:ext cx="6357550" cy="52961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9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A297070D-5F60-4C7D-9478-8B1ED5979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582A24BC-4763-4E87-BF82-376DED3E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Network Diagram</a:t>
            </a:r>
            <a:endParaRPr lang="bg-BG"/>
          </a:p>
        </p:txBody>
      </p:sp>
      <p:pic>
        <p:nvPicPr>
          <p:cNvPr id="5" name="Картина 5">
            <a:extLst>
              <a:ext uri="{FF2B5EF4-FFF2-40B4-BE49-F238E27FC236}">
                <a16:creationId xmlns="" xmlns:a16="http://schemas.microsoft.com/office/drawing/2014/main" id="{66FA91E6-6650-4849-AB58-D42DE139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160" y="1185619"/>
            <a:ext cx="3848100" cy="509255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2E403145-FF91-481D-B494-B62F6DBC35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Conceptual Overview of VPCs</a:t>
            </a:r>
            <a:endParaRPr lang="bg-BG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D09EC362-7803-49B0-8DC9-797B4BD450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5" name="Картина 5" descr="Картина, която съдържа рисунка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9E50E09A-6BD3-4D12-A246-87BC2DF7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54" y="1048265"/>
            <a:ext cx="3155091" cy="31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="" xmlns:a16="http://schemas.microsoft.com/office/drawing/2014/main" id="{FBEB765F-AC4B-45C8-9EE8-EEB1DD04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Amazon Definition:</a:t>
            </a:r>
          </a:p>
          <a:p>
            <a:pPr lvl="1"/>
            <a:r>
              <a:rPr lang="bg-BG" dirty="0" smtClean="0"/>
              <a:t>Amazon Virtual Private Cloud lets you provision logically isolated section of the AWS cloud, where you can launch AWS resources in a virtual network that you define</a:t>
            </a:r>
            <a:endParaRPr lang="en-US" dirty="0" smtClean="0"/>
          </a:p>
          <a:p>
            <a:pPr lvl="1"/>
            <a:r>
              <a:rPr lang="bg-BG" dirty="0" smtClean="0"/>
              <a:t>You have complete control of your virtual networking environment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FD5F1870-B3EC-4614-9427-136054A6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What is a VPC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78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3B83398F-8582-430D-8729-F07DC536B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B00EBC88-CABE-4875-B3BA-6C64DF12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Facebook/VPC Analogy</a:t>
            </a:r>
            <a:endParaRPr lang="bg-BG"/>
          </a:p>
        </p:txBody>
      </p:sp>
      <p:pic>
        <p:nvPicPr>
          <p:cNvPr id="5" name="Картина 5">
            <a:extLst>
              <a:ext uri="{FF2B5EF4-FFF2-40B4-BE49-F238E27FC236}">
                <a16:creationId xmlns="" xmlns:a16="http://schemas.microsoft.com/office/drawing/2014/main" id="{ACAA5758-F12C-4C23-84D3-592FC2ADEC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21405" y="1322036"/>
            <a:ext cx="4810125" cy="53226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07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651</Words>
  <Application>Microsoft Office PowerPoint</Application>
  <PresentationFormat>Custom</PresentationFormat>
  <Paragraphs>112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</vt:lpstr>
      <vt:lpstr>AWS Essentials</vt:lpstr>
      <vt:lpstr>Table of Contents</vt:lpstr>
      <vt:lpstr>Have a Question?</vt:lpstr>
      <vt:lpstr>Networking 101</vt:lpstr>
      <vt:lpstr>Comparing Networks to Neighborhoods</vt:lpstr>
      <vt:lpstr>Network Diagram</vt:lpstr>
      <vt:lpstr>Conceptual Overview of VPCs</vt:lpstr>
      <vt:lpstr>What is a VPC ?</vt:lpstr>
      <vt:lpstr>Facebook/VPC Analogy</vt:lpstr>
      <vt:lpstr>Subnets</vt:lpstr>
      <vt:lpstr>Internet Gateways and Route Tables</vt:lpstr>
      <vt:lpstr>Internet Gateways (IGWs)</vt:lpstr>
      <vt:lpstr>Diagram</vt:lpstr>
      <vt:lpstr>Route Tables</vt:lpstr>
      <vt:lpstr>Networking Security</vt:lpstr>
      <vt:lpstr>VPC Workshop</vt:lpstr>
      <vt:lpstr>Workshop Diagram</vt:lpstr>
      <vt:lpstr>Create VPC (1)</vt:lpstr>
      <vt:lpstr>Create VPC (2)</vt:lpstr>
      <vt:lpstr>Create VPC (3)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acho</cp:lastModifiedBy>
  <cp:revision>1849</cp:revision>
  <dcterms:created xsi:type="dcterms:W3CDTF">2018-05-23T13:08:44Z</dcterms:created>
  <dcterms:modified xsi:type="dcterms:W3CDTF">2020-08-22T06:09:23Z</dcterms:modified>
  <cp:category>computer programming;programming;software development;software engineering</cp:category>
</cp:coreProperties>
</file>