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492" r:id="rId4"/>
    <p:sldId id="507" r:id="rId5"/>
    <p:sldId id="516" r:id="rId6"/>
    <p:sldId id="517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28" r:id="rId21"/>
    <p:sldId id="543" r:id="rId22"/>
    <p:sldId id="504" r:id="rId23"/>
    <p:sldId id="490" r:id="rId24"/>
    <p:sldId id="491" r:id="rId25"/>
    <p:sldId id="493" r:id="rId26"/>
    <p:sldId id="505" r:id="rId27"/>
    <p:sldId id="5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  <p14:sldId id="507"/>
            <p14:sldId id="516"/>
            <p14:sldId id="517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</p14:sldIdLst>
        </p14:section>
        <p14:section name="Content" id="{66DCFE1F-60FD-44F2-BE82-706DDBC14898}">
          <p14:sldIdLst>
            <p14:sldId id="528"/>
            <p14:sldId id="543"/>
          </p14:sldIdLst>
        </p14:section>
        <p14:section name="Conclusion" id="{E19D07F1-86E2-47E9-B2AB-7ADC4F89DC12}">
          <p14:sldIdLst>
            <p14:sldId id="504"/>
            <p14:sldId id="490"/>
            <p14:sldId id="491"/>
            <p14:sldId id="493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D0B58-AC5C-2321-75D2-C88E819ED190}" v="1081" dt="2020-07-10T09:00:25.212"/>
    <p1510:client id="{3F9EF05C-1055-007D-A365-EB814B5D764F}" v="5" dt="2020-07-03T11:52:27.392"/>
    <p1510:client id="{4C4D9221-49ED-CA07-C199-7782640B4E79}" v="3275" dt="2020-07-03T11:51:28.672"/>
    <p1510:client id="{64862907-14A5-95F1-2816-E1821DD1C62C}" v="497" dt="2020-06-30T08:57:16.648"/>
    <p1510:client id="{9D49C814-C7EB-1816-D81B-EF98312DB870}" v="1386" dt="2020-06-30T08:34:04.362"/>
    <p1510:client id="{ACC232DE-2511-49A3-B33B-FD78A94CD8E3}" v="22" dt="2019-12-04T16:40:36.347"/>
    <p1510:client id="{C2D24536-DB51-BC3F-82D0-360A9389A17B}" v="313" dt="2020-07-10T04:12:45.032"/>
    <p1510:client id="{FDFBD2BA-6A83-C1FA-A700-F599EFECB7A9}" v="1925" dt="2020-07-09T09:58:36.46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4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3550" dirty="0">
                <a:cs typeface="Calibri"/>
              </a:rPr>
              <a:t>IAM and Cloud Compute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/>
              <a:t>AWS Essentials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62C8574-3E6F-4336-8C24-83846C258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D6DB606-BC3B-492A-A9E6-C9EC90860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2800">
                <a:cs typeface="Calibri"/>
              </a:rPr>
              <a:t>IAM Users are </a:t>
            </a:r>
            <a:r>
              <a:rPr lang="bg-BG" sz="2800">
                <a:solidFill>
                  <a:schemeClr val="bg1"/>
                </a:solidFill>
                <a:cs typeface="Calibri"/>
              </a:rPr>
              <a:t>individuals </a:t>
            </a:r>
            <a:r>
              <a:rPr lang="bg-BG" sz="2800">
                <a:cs typeface="Calibri"/>
              </a:rPr>
              <a:t>granted access to AWS account.</a:t>
            </a:r>
            <a:endParaRPr lang="bg-BG"/>
          </a:p>
          <a:p>
            <a:pPr marL="360045" indent="-360045"/>
            <a:r>
              <a:rPr lang="bg-BG" sz="2800">
                <a:ea typeface="+mn-lt"/>
                <a:cs typeface="+mn-lt"/>
              </a:rPr>
              <a:t>Each IAM User has three main components:</a:t>
            </a:r>
            <a:endParaRPr lang="en-US" sz="2800">
              <a:ea typeface="+mn-lt"/>
              <a:cs typeface="+mn-lt"/>
            </a:endParaRPr>
          </a:p>
          <a:p>
            <a:pPr lvl="1" indent="-360045"/>
            <a:r>
              <a:rPr lang="bg-BG" sz="2800">
                <a:ea typeface="+mn-lt"/>
                <a:cs typeface="+mn-lt"/>
              </a:rPr>
              <a:t>Username</a:t>
            </a:r>
            <a:endParaRPr lang="en-US" sz="2800">
              <a:ea typeface="+mn-lt"/>
              <a:cs typeface="+mn-lt"/>
            </a:endParaRPr>
          </a:p>
          <a:p>
            <a:pPr lvl="1" indent="-360045"/>
            <a:r>
              <a:rPr lang="bg-BG" sz="2800">
                <a:ea typeface="+mn-lt"/>
                <a:cs typeface="+mn-lt"/>
              </a:rPr>
              <a:t>Password</a:t>
            </a:r>
            <a:endParaRPr lang="en-US" sz="2800">
              <a:ea typeface="+mn-lt"/>
              <a:cs typeface="+mn-lt"/>
            </a:endParaRPr>
          </a:p>
          <a:p>
            <a:pPr lvl="1" indent="-360045"/>
            <a:r>
              <a:rPr lang="bg-BG" sz="2800">
                <a:solidFill>
                  <a:schemeClr val="bg1"/>
                </a:solidFill>
                <a:ea typeface="+mn-lt"/>
                <a:cs typeface="+mn-lt"/>
              </a:rPr>
              <a:t>Permissions</a:t>
            </a: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/>
            <a:r>
              <a:rPr lang="bg-BG" sz="2800">
                <a:cs typeface="Calibri"/>
              </a:rPr>
              <a:t>Without permissions being explicitly granted to an AWS User, that user will not be able to access any AWS service</a:t>
            </a:r>
            <a:endParaRPr lang="bg-BG" sz="2800" dirty="0">
              <a:cs typeface="Calibri"/>
            </a:endParaRPr>
          </a:p>
          <a:p>
            <a:pPr marL="360045" indent="-360045"/>
            <a:endParaRPr lang="bg-BG" sz="280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70EA28A-50A6-4E93-9BC3-4DDB0F47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IAM Users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282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09E90DF-CCF4-48D4-A486-4E424345B9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350">
                <a:cs typeface="Arial"/>
              </a:rPr>
              <a:t>Elastic Compute Cloud</a:t>
            </a:r>
            <a:endParaRPr lang="bg-BG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B0AF99D-AB9A-4230-9868-2BF825220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5" name="Картина 5" descr="Картина, която съдържа стая&#10;&#10;Описанието е генерирано автоматично">
            <a:extLst>
              <a:ext uri="{FF2B5EF4-FFF2-40B4-BE49-F238E27FC236}">
                <a16:creationId xmlns:a16="http://schemas.microsoft.com/office/drawing/2014/main" id="{52B7941C-4EF4-45B3-A601-CB8F1020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83" y="128435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38EB12B-C046-4535-9163-ECC63120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Compute 101</a:t>
            </a:r>
            <a:endParaRPr lang="bg-BG"/>
          </a:p>
        </p:txBody>
      </p:sp>
      <p:pic>
        <p:nvPicPr>
          <p:cNvPr id="4" name="Картина 4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E8B1FD22-E6BF-4C12-BDDC-83635C8E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08" y="69574"/>
            <a:ext cx="1815549" cy="1815549"/>
          </a:xfrm>
          <a:prstGeom prst="rect">
            <a:avLst/>
          </a:prstGeom>
        </p:spPr>
      </p:pic>
      <p:pic>
        <p:nvPicPr>
          <p:cNvPr id="6" name="Картина 6" descr="Картина, която съдържа риза&#10;&#10;Описанието е генерирано автоматично">
            <a:extLst>
              <a:ext uri="{FF2B5EF4-FFF2-40B4-BE49-F238E27FC236}">
                <a16:creationId xmlns:a16="http://schemas.microsoft.com/office/drawing/2014/main" id="{AB8AF1EB-9BAE-4867-921E-F4BC367A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65" y="2559248"/>
            <a:ext cx="1583635" cy="1098984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D42116D3-925F-41CF-80F9-0C1C06421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44" y="2544019"/>
            <a:ext cx="987287" cy="1085265"/>
          </a:xfrm>
          <a:prstGeom prst="rect">
            <a:avLst/>
          </a:prstGeom>
        </p:spPr>
      </p:pic>
      <p:pic>
        <p:nvPicPr>
          <p:cNvPr id="8" name="Картина 8" descr="Картина, която съдържа електроника, устройство&#10;&#10;Описанието е генерирано автоматично">
            <a:extLst>
              <a:ext uri="{FF2B5EF4-FFF2-40B4-BE49-F238E27FC236}">
                <a16:creationId xmlns:a16="http://schemas.microsoft.com/office/drawing/2014/main" id="{EDF18FC0-5349-494A-8B8F-A35CF41A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3616" y="2563744"/>
            <a:ext cx="1857376" cy="1244601"/>
          </a:xfrm>
          <a:prstGeom prst="rect">
            <a:avLst/>
          </a:prstGeom>
        </p:spPr>
      </p:pic>
      <p:pic>
        <p:nvPicPr>
          <p:cNvPr id="9" name="Картина 9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98CFBAF3-D6A7-4FCB-B391-CC6175BD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399" y="5127487"/>
            <a:ext cx="1727201" cy="1727201"/>
          </a:xfrm>
          <a:prstGeom prst="rect">
            <a:avLst/>
          </a:prstGeom>
        </p:spPr>
      </p:pic>
      <p:pic>
        <p:nvPicPr>
          <p:cNvPr id="10" name="Картина 10" descr="Картина, която съдържа седящ, маса, малък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C43E217-DCE1-41F5-AA8B-36C9A6109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530" y="5402689"/>
            <a:ext cx="1959114" cy="1243055"/>
          </a:xfrm>
          <a:prstGeom prst="rect">
            <a:avLst/>
          </a:prstGeom>
        </p:spPr>
      </p:pic>
      <p:pic>
        <p:nvPicPr>
          <p:cNvPr id="11" name="Картина 11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66399AF2-08DF-46A3-BABA-69FCB681A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6630" y="5369891"/>
            <a:ext cx="1242392" cy="1242392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FFCF4AD-85B2-405E-966F-20FB58E6FAB6}"/>
              </a:ext>
            </a:extLst>
          </p:cNvPr>
          <p:cNvSpPr txBox="1"/>
          <p:nvPr/>
        </p:nvSpPr>
        <p:spPr>
          <a:xfrm>
            <a:off x="1201531" y="1930399"/>
            <a:ext cx="2411896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>
                <a:cs typeface="Calibri"/>
              </a:rPr>
              <a:t>  Operating System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18D1505-EE35-44DE-8561-A802A1DFC55C}"/>
              </a:ext>
            </a:extLst>
          </p:cNvPr>
          <p:cNvSpPr txBox="1"/>
          <p:nvPr/>
        </p:nvSpPr>
        <p:spPr>
          <a:xfrm>
            <a:off x="5154405" y="1929710"/>
            <a:ext cx="1671983" cy="6261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     </a:t>
            </a:r>
            <a:r>
              <a:rPr lang="bg-BG" sz="2000"/>
              <a:t>  CPU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D2FAED36-768D-4055-B235-BD7CAE4B1B63}"/>
              </a:ext>
            </a:extLst>
          </p:cNvPr>
          <p:cNvSpPr txBox="1"/>
          <p:nvPr/>
        </p:nvSpPr>
        <p:spPr>
          <a:xfrm>
            <a:off x="8820150" y="1929019"/>
            <a:ext cx="1804505" cy="615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/>
              <a:t>Hard Drive</a:t>
            </a:r>
            <a:endParaRPr lang="bg-BG" sz="2400">
              <a:cs typeface="Calibri"/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072D82F9-D680-4ACD-B032-A1D1A97B606A}"/>
              </a:ext>
            </a:extLst>
          </p:cNvPr>
          <p:cNvSpPr txBox="1"/>
          <p:nvPr/>
        </p:nvSpPr>
        <p:spPr>
          <a:xfrm>
            <a:off x="1254676" y="4788589"/>
            <a:ext cx="2356679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/>
              <a:t>     Network Card</a:t>
            </a:r>
            <a:endParaRPr lang="bg-BG" sz="2000">
              <a:cs typeface="Calibri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DB37CFD9-9AD6-445C-8FC7-5373E4A69F34}"/>
              </a:ext>
            </a:extLst>
          </p:cNvPr>
          <p:cNvSpPr txBox="1"/>
          <p:nvPr/>
        </p:nvSpPr>
        <p:spPr>
          <a:xfrm>
            <a:off x="5152335" y="4721638"/>
            <a:ext cx="1671983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/>
              <a:t>     Firewall</a:t>
            </a:r>
            <a:endParaRPr lang="bg-BG" sz="2000">
              <a:cs typeface="Calibri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5FAC055-5753-4871-B776-3F119BA19316}"/>
              </a:ext>
            </a:extLst>
          </p:cNvPr>
          <p:cNvSpPr txBox="1"/>
          <p:nvPr/>
        </p:nvSpPr>
        <p:spPr>
          <a:xfrm>
            <a:off x="8818079" y="4720947"/>
            <a:ext cx="179346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/>
              <a:t>      RAM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2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F418D6E-D158-4AC3-8786-4FA11676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5B8E26-3B0C-4EC1-94FB-733D824F1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CA" sz="3350" noProof="1">
                <a:cs typeface="Calibri"/>
              </a:rPr>
              <a:t>AWS Definition: </a:t>
            </a:r>
          </a:p>
          <a:p>
            <a:pPr lvl="1" indent="-360045"/>
            <a:r>
              <a:rPr lang="en-CA" sz="3150" noProof="1">
                <a:cs typeface="Calibri"/>
              </a:rPr>
              <a:t>Amazon EC2 provides </a:t>
            </a:r>
            <a:r>
              <a:rPr lang="en-CA" sz="3150" noProof="1">
                <a:solidFill>
                  <a:schemeClr val="bg1"/>
                </a:solidFill>
                <a:cs typeface="Calibri"/>
              </a:rPr>
              <a:t>scalable computing capacity.</a:t>
            </a:r>
            <a:r>
              <a:rPr lang="en-CA" sz="3150" noProof="1">
                <a:cs typeface="Calibri"/>
              </a:rPr>
              <a:t> Using Amazon EC2 eliminates your need to invest in hardware upfront, so you can develop and deploy applications faster.</a:t>
            </a:r>
          </a:p>
          <a:p>
            <a:pPr lvl="1" indent="-360045"/>
            <a:r>
              <a:rPr lang="en-CA" sz="3150" noProof="1">
                <a:cs typeface="Calibri"/>
              </a:rPr>
              <a:t>You can use Amazon EC2 to </a:t>
            </a:r>
            <a:r>
              <a:rPr lang="en-CA" sz="3150" noProof="1">
                <a:solidFill>
                  <a:schemeClr val="bg1"/>
                </a:solidFill>
                <a:cs typeface="Calibri"/>
              </a:rPr>
              <a:t>launch as many or as few virtual servers</a:t>
            </a:r>
            <a:r>
              <a:rPr lang="en-CA" sz="3150" noProof="1">
                <a:cs typeface="Calibri"/>
              </a:rPr>
              <a:t> as you need.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F6EC9A4-7E23-4EAC-AE5C-A0602FA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 err="1">
                <a:cs typeface="Calibri"/>
              </a:rPr>
              <a:t>What</a:t>
            </a:r>
            <a:r>
              <a:rPr lang="bg-BG" sz="3950" dirty="0">
                <a:cs typeface="Calibri"/>
              </a:rPr>
              <a:t> </a:t>
            </a:r>
            <a:r>
              <a:rPr lang="bg-BG" sz="3950" dirty="0" err="1">
                <a:cs typeface="Calibri"/>
              </a:rPr>
              <a:t>is</a:t>
            </a:r>
            <a:r>
              <a:rPr lang="bg-BG" sz="3950" dirty="0">
                <a:cs typeface="Calibri"/>
              </a:rPr>
              <a:t> EC2 ?</a:t>
            </a:r>
          </a:p>
        </p:txBody>
      </p:sp>
    </p:spTree>
    <p:extLst>
      <p:ext uri="{BB962C8B-B14F-4D97-AF65-F5344CB8AC3E}">
        <p14:creationId xmlns:p14="http://schemas.microsoft.com/office/powerpoint/2010/main" val="10612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38EB12B-C046-4535-9163-ECC63120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ЕC2 101</a:t>
            </a:r>
            <a:endParaRPr lang="bg-BG"/>
          </a:p>
        </p:txBody>
      </p:sp>
      <p:pic>
        <p:nvPicPr>
          <p:cNvPr id="6" name="Картина 6" descr="Картина, която съдържа риза&#10;&#10;Описанието е генерирано автоматично">
            <a:extLst>
              <a:ext uri="{FF2B5EF4-FFF2-40B4-BE49-F238E27FC236}">
                <a16:creationId xmlns:a16="http://schemas.microsoft.com/office/drawing/2014/main" id="{AB8AF1EB-9BAE-4867-921E-F4BC367A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65" y="2559248"/>
            <a:ext cx="1583635" cy="1098984"/>
          </a:xfrm>
          <a:prstGeom prst="rect">
            <a:avLst/>
          </a:prstGeom>
        </p:spPr>
      </p:pic>
      <p:pic>
        <p:nvPicPr>
          <p:cNvPr id="7" name="Картина 7">
            <a:extLst>
              <a:ext uri="{FF2B5EF4-FFF2-40B4-BE49-F238E27FC236}">
                <a16:creationId xmlns:a16="http://schemas.microsoft.com/office/drawing/2014/main" id="{D42116D3-925F-41CF-80F9-0C1C06421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44" y="2544019"/>
            <a:ext cx="987287" cy="1085265"/>
          </a:xfrm>
          <a:prstGeom prst="rect">
            <a:avLst/>
          </a:prstGeom>
        </p:spPr>
      </p:pic>
      <p:pic>
        <p:nvPicPr>
          <p:cNvPr id="8" name="Картина 8" descr="Картина, която съдържа електроника, устройство&#10;&#10;Описанието е генерирано автоматично">
            <a:extLst>
              <a:ext uri="{FF2B5EF4-FFF2-40B4-BE49-F238E27FC236}">
                <a16:creationId xmlns:a16="http://schemas.microsoft.com/office/drawing/2014/main" id="{EDF18FC0-5349-494A-8B8F-A35CF41A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616" y="2563744"/>
            <a:ext cx="1857376" cy="1244601"/>
          </a:xfrm>
          <a:prstGeom prst="rect">
            <a:avLst/>
          </a:prstGeom>
        </p:spPr>
      </p:pic>
      <p:pic>
        <p:nvPicPr>
          <p:cNvPr id="9" name="Картина 9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98CFBAF3-D6A7-4FCB-B391-CC6175BDF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399" y="5127487"/>
            <a:ext cx="1727201" cy="1727201"/>
          </a:xfrm>
          <a:prstGeom prst="rect">
            <a:avLst/>
          </a:prstGeom>
        </p:spPr>
      </p:pic>
      <p:pic>
        <p:nvPicPr>
          <p:cNvPr id="10" name="Картина 10" descr="Картина, която съдържа седящ, маса, малък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2C43E217-DCE1-41F5-AA8B-36C9A6109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530" y="5402689"/>
            <a:ext cx="1959114" cy="1243055"/>
          </a:xfrm>
          <a:prstGeom prst="rect">
            <a:avLst/>
          </a:prstGeom>
        </p:spPr>
      </p:pic>
      <p:pic>
        <p:nvPicPr>
          <p:cNvPr id="11" name="Картина 11" descr="Картина, която съдържа електроника,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66399AF2-08DF-46A3-BABA-69FCB681A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630" y="5369891"/>
            <a:ext cx="1242392" cy="1242392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FFCF4AD-85B2-405E-966F-20FB58E6FAB6}"/>
              </a:ext>
            </a:extLst>
          </p:cNvPr>
          <p:cNvSpPr txBox="1"/>
          <p:nvPr/>
        </p:nvSpPr>
        <p:spPr>
          <a:xfrm>
            <a:off x="1291767" y="1930399"/>
            <a:ext cx="2321660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>
                <a:cs typeface="Calibri"/>
              </a:rPr>
              <a:t>             AMI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18D1505-EE35-44DE-8561-A802A1DFC55C}"/>
              </a:ext>
            </a:extLst>
          </p:cNvPr>
          <p:cNvSpPr txBox="1"/>
          <p:nvPr/>
        </p:nvSpPr>
        <p:spPr>
          <a:xfrm>
            <a:off x="4993984" y="1929710"/>
            <a:ext cx="1972772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/>
              <a:t>Instance Type</a:t>
            </a:r>
            <a:endParaRPr lang="bg-BG" sz="2000" dirty="0">
              <a:cs typeface="Calibri"/>
            </a:endParaRP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D2FAED36-768D-4055-B235-BD7CAE4B1B63}"/>
              </a:ext>
            </a:extLst>
          </p:cNvPr>
          <p:cNvSpPr txBox="1"/>
          <p:nvPr/>
        </p:nvSpPr>
        <p:spPr>
          <a:xfrm>
            <a:off x="8820150" y="1929019"/>
            <a:ext cx="1804505" cy="615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/>
              <a:t>       EBS</a:t>
            </a:r>
            <a:endParaRPr lang="bg-BG" sz="2400">
              <a:cs typeface="Calibri"/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072D82F9-D680-4ACD-B032-A1D1A97B606A}"/>
              </a:ext>
            </a:extLst>
          </p:cNvPr>
          <p:cNvSpPr txBox="1"/>
          <p:nvPr/>
        </p:nvSpPr>
        <p:spPr>
          <a:xfrm>
            <a:off x="1254676" y="4788589"/>
            <a:ext cx="2356679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/>
              <a:t>     IP Address</a:t>
            </a:r>
            <a:endParaRPr lang="bg-BG" sz="2000">
              <a:cs typeface="Calibri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DB37CFD9-9AD6-445C-8FC7-5373E4A69F34}"/>
              </a:ext>
            </a:extLst>
          </p:cNvPr>
          <p:cNvSpPr txBox="1"/>
          <p:nvPr/>
        </p:nvSpPr>
        <p:spPr>
          <a:xfrm>
            <a:off x="4741257" y="4721638"/>
            <a:ext cx="2584376" cy="5397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/>
              <a:t>     Security Groups</a:t>
            </a:r>
            <a:endParaRPr lang="bg-BG" sz="2000">
              <a:cs typeface="Calibri"/>
            </a:endParaRP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5FAC055-5753-4871-B776-3F119BA19316}"/>
              </a:ext>
            </a:extLst>
          </p:cNvPr>
          <p:cNvSpPr txBox="1"/>
          <p:nvPr/>
        </p:nvSpPr>
        <p:spPr>
          <a:xfrm>
            <a:off x="8818079" y="4720947"/>
            <a:ext cx="1793461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/>
              <a:t>      RAM</a:t>
            </a:r>
            <a:endParaRPr lang="bg-BG"/>
          </a:p>
        </p:txBody>
      </p:sp>
      <p:pic>
        <p:nvPicPr>
          <p:cNvPr id="2" name="Картина 5" descr="Картина, която съдържа стая&#10;&#10;Описанието е генерирано автоматично">
            <a:extLst>
              <a:ext uri="{FF2B5EF4-FFF2-40B4-BE49-F238E27FC236}">
                <a16:creationId xmlns:a16="http://schemas.microsoft.com/office/drawing/2014/main" id="{9A864536-AB38-40A1-B771-C9B736D85F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078" y="-89248"/>
            <a:ext cx="1810753" cy="18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6946D02-D822-424C-BC30-13290C3F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0F1D5E5-F7D6-466D-8E97-C762416FE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CA" sz="2800" b="1" dirty="0">
                <a:cs typeface="Calibri"/>
              </a:rPr>
              <a:t>On Demand</a:t>
            </a:r>
          </a:p>
          <a:p>
            <a:pPr lvl="1" indent="-360045"/>
            <a:r>
              <a:rPr lang="en-CA" sz="2600" dirty="0">
                <a:cs typeface="Calibri"/>
              </a:rPr>
              <a:t>This option allows you to choose </a:t>
            </a:r>
            <a:r>
              <a:rPr lang="en-CA" sz="2600" dirty="0">
                <a:solidFill>
                  <a:schemeClr val="bg1"/>
                </a:solidFill>
                <a:cs typeface="Calibri"/>
              </a:rPr>
              <a:t>any instance type you like and provision/terminate it at any time .</a:t>
            </a:r>
            <a:endParaRPr lang="en-CA" sz="260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CA" sz="2600" dirty="0">
                <a:cs typeface="Calibri"/>
              </a:rPr>
              <a:t>This is the </a:t>
            </a:r>
            <a:r>
              <a:rPr lang="en-CA" sz="2600" dirty="0">
                <a:solidFill>
                  <a:schemeClr val="bg1"/>
                </a:solidFill>
                <a:cs typeface="Calibri"/>
              </a:rPr>
              <a:t>most expensive and the most flexible</a:t>
            </a:r>
            <a:r>
              <a:rPr lang="en-CA" sz="2600" dirty="0">
                <a:cs typeface="Calibri"/>
              </a:rPr>
              <a:t> option</a:t>
            </a:r>
            <a:endParaRPr lang="en-CA" sz="2600">
              <a:cs typeface="Calibri"/>
            </a:endParaRPr>
          </a:p>
          <a:p>
            <a:pPr lvl="1" indent="-360045"/>
            <a:r>
              <a:rPr lang="en-CA" sz="2600" dirty="0">
                <a:cs typeface="Calibri"/>
              </a:rPr>
              <a:t>You are only charged when the instance is </a:t>
            </a:r>
            <a:r>
              <a:rPr lang="en-CA" sz="2600" dirty="0">
                <a:solidFill>
                  <a:schemeClr val="bg1"/>
                </a:solidFill>
                <a:cs typeface="Calibri"/>
              </a:rPr>
              <a:t>running.</a:t>
            </a:r>
            <a:endParaRPr lang="en-CA" sz="260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CA" sz="2800" b="1" dirty="0">
                <a:cs typeface="Calibri"/>
              </a:rPr>
              <a:t>Reserved</a:t>
            </a:r>
          </a:p>
          <a:p>
            <a:pPr lvl="1" indent="-360045"/>
            <a:r>
              <a:rPr lang="en-CA" sz="2600" dirty="0">
                <a:cs typeface="Calibri"/>
              </a:rPr>
              <a:t>Allows you to purchase an instance for a</a:t>
            </a:r>
            <a:r>
              <a:rPr lang="en-CA" sz="2600" dirty="0">
                <a:solidFill>
                  <a:schemeClr val="bg1"/>
                </a:solidFill>
                <a:cs typeface="Calibri"/>
              </a:rPr>
              <a:t> set period of 1 or 3 years.</a:t>
            </a:r>
          </a:p>
          <a:p>
            <a:pPr lvl="1" indent="-360045"/>
            <a:r>
              <a:rPr lang="en-CA" sz="2600" dirty="0">
                <a:solidFill>
                  <a:schemeClr val="bg1"/>
                </a:solidFill>
                <a:cs typeface="Calibri"/>
              </a:rPr>
              <a:t>Significant price discount</a:t>
            </a:r>
            <a:r>
              <a:rPr lang="en-CA" sz="2600" dirty="0">
                <a:cs typeface="Calibri"/>
              </a:rPr>
              <a:t> compared to on demand.</a:t>
            </a:r>
          </a:p>
          <a:p>
            <a:pPr lvl="1" indent="-360045"/>
            <a:r>
              <a:rPr lang="en-CA" sz="2600" dirty="0">
                <a:cs typeface="Calibri"/>
              </a:rPr>
              <a:t>You own it for the reserved period, and you're </a:t>
            </a:r>
            <a:r>
              <a:rPr lang="en-CA" sz="2600" dirty="0">
                <a:solidFill>
                  <a:schemeClr val="bg1"/>
                </a:solidFill>
                <a:cs typeface="Calibri"/>
              </a:rPr>
              <a:t>responsible for the full price</a:t>
            </a:r>
            <a:r>
              <a:rPr lang="en-CA" sz="2600" dirty="0">
                <a:cs typeface="Calibri"/>
              </a:rPr>
              <a:t>, regardless how often you use it.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F246AC9-9CF4-40F7-BF83-E9EBAD14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EC2</a:t>
            </a:r>
            <a:r>
              <a:rPr lang="en-US" sz="3950" dirty="0">
                <a:cs typeface="Calibri"/>
              </a:rPr>
              <a:t> Instance Purchasing Options</a:t>
            </a:r>
          </a:p>
        </p:txBody>
      </p:sp>
    </p:spTree>
    <p:extLst>
      <p:ext uri="{BB962C8B-B14F-4D97-AF65-F5344CB8AC3E}">
        <p14:creationId xmlns:p14="http://schemas.microsoft.com/office/powerpoint/2010/main" val="270031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80DE1E6-C085-4970-9D9E-4B0C02A8C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E4DB8CC-E19C-4A82-A443-D78957C89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cs typeface="Calibri"/>
              </a:rPr>
              <a:t>Spot</a:t>
            </a:r>
          </a:p>
          <a:p>
            <a:pPr lvl="1" indent="-360045"/>
            <a:r>
              <a:rPr lang="bg-BG" sz="3150">
                <a:ea typeface="+mn-lt"/>
                <a:cs typeface="+mn-lt"/>
              </a:rPr>
              <a:t>Amazon EC2 Spot Instances let you take advantage of </a:t>
            </a:r>
            <a:r>
              <a:rPr lang="bg-BG" sz="3150">
                <a:solidFill>
                  <a:schemeClr val="bg1"/>
                </a:solidFill>
                <a:ea typeface="+mn-lt"/>
                <a:cs typeface="+mn-lt"/>
              </a:rPr>
              <a:t>unused EC2 capacity in the AWS cloud</a:t>
            </a:r>
            <a:r>
              <a:rPr lang="bg-BG" sz="3150">
                <a:ea typeface="+mn-lt"/>
                <a:cs typeface="+mn-lt"/>
              </a:rPr>
              <a:t>. Spot Instances are available at </a:t>
            </a:r>
            <a:r>
              <a:rPr lang="bg-BG" sz="3150">
                <a:solidFill>
                  <a:schemeClr val="bg1"/>
                </a:solidFill>
                <a:ea typeface="+mn-lt"/>
                <a:cs typeface="+mn-lt"/>
              </a:rPr>
              <a:t>up to a 90% discount</a:t>
            </a:r>
            <a:r>
              <a:rPr lang="bg-BG" sz="3150">
                <a:ea typeface="+mn-lt"/>
                <a:cs typeface="+mn-lt"/>
              </a:rPr>
              <a:t> compared to On-Demand prices. You can use Spot Instances for various stateless, fault-tolerant, or flexible applications.</a:t>
            </a:r>
            <a:endParaRPr lang="bg-BG" sz="31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8ECB136-D707-40D2-B3E8-BC417249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ea typeface="+mj-lt"/>
                <a:cs typeface="+mj-lt"/>
              </a:rPr>
              <a:t>EC2</a:t>
            </a:r>
            <a:r>
              <a:rPr lang="en-US" sz="3950">
                <a:ea typeface="+mj-lt"/>
                <a:cs typeface="+mj-lt"/>
              </a:rPr>
              <a:t> Instance Purchasing Options</a:t>
            </a:r>
            <a:endParaRPr lang="bg-BG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49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3EA5E9D-9D4C-48BA-AD46-8AA092C82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1B43F5A-A835-485A-AA80-6D5E0C759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cs typeface="Calibri"/>
              </a:rPr>
              <a:t>General Purpose</a:t>
            </a:r>
          </a:p>
          <a:p>
            <a:pPr marL="360045" indent="-360045"/>
            <a:r>
              <a:rPr lang="bg-BG" sz="3350">
                <a:cs typeface="Calibri"/>
              </a:rPr>
              <a:t>Compute Optimized</a:t>
            </a:r>
          </a:p>
          <a:p>
            <a:pPr marL="360045" indent="-360045"/>
            <a:r>
              <a:rPr lang="bg-BG" sz="3350">
                <a:cs typeface="Calibri"/>
              </a:rPr>
              <a:t>Memory Optimized</a:t>
            </a:r>
            <a:endParaRPr lang="bg-BG" sz="3350" dirty="0">
              <a:cs typeface="Calibri"/>
            </a:endParaRPr>
          </a:p>
          <a:p>
            <a:pPr marL="360045" indent="-360045"/>
            <a:r>
              <a:rPr lang="bg-BG" sz="3350">
                <a:cs typeface="Calibri"/>
              </a:rPr>
              <a:t>Accelerated Computing</a:t>
            </a:r>
            <a:endParaRPr lang="bg-BG" sz="3350" dirty="0">
              <a:cs typeface="Calibri"/>
            </a:endParaRPr>
          </a:p>
          <a:p>
            <a:pPr marL="360045" indent="-360045"/>
            <a:r>
              <a:rPr lang="bg-BG" sz="3350">
                <a:cs typeface="Calibri"/>
              </a:rPr>
              <a:t>Storage Optimized</a:t>
            </a:r>
            <a:endParaRPr lang="bg-BG" sz="3350" dirty="0">
              <a:cs typeface="Calibri"/>
            </a:endParaRPr>
          </a:p>
          <a:p>
            <a:pPr marL="0" indent="0">
              <a:buNone/>
            </a:pPr>
            <a:endParaRPr lang="bg-BG" sz="3350" dirty="0">
              <a:cs typeface="Calibri"/>
            </a:endParaRPr>
          </a:p>
          <a:p>
            <a:pPr marL="0" indent="0">
              <a:buNone/>
            </a:pPr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4676D02-4C19-42C0-B5C0-771AB5C1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EC2 Instance Types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90BB629-416D-4C9E-944A-9BFA09469CDC}"/>
              </a:ext>
            </a:extLst>
          </p:cNvPr>
          <p:cNvSpPr txBox="1"/>
          <p:nvPr/>
        </p:nvSpPr>
        <p:spPr>
          <a:xfrm>
            <a:off x="1385637" y="5185611"/>
            <a:ext cx="94107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ea typeface="+mn-lt"/>
                <a:cs typeface="+mn-lt"/>
                <a:hlinkClick r:id="rId2"/>
              </a:rPr>
              <a:t>https://aws.amazon.com/ec2/instance-types/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86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555177E2-9A5D-444C-A520-7FFD438A7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F2041B7-2098-4482-B8C0-62E205905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solidFill>
                  <a:schemeClr val="bg1"/>
                </a:solidFill>
                <a:cs typeface="Calibri"/>
              </a:rPr>
              <a:t>Community AMIs</a:t>
            </a:r>
          </a:p>
          <a:p>
            <a:pPr lvl="1" indent="-360045"/>
            <a:r>
              <a:rPr lang="bg-BG" sz="3150">
                <a:cs typeface="Calibri"/>
              </a:rPr>
              <a:t>Free to use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>
                <a:solidFill>
                  <a:schemeClr val="bg1"/>
                </a:solidFill>
                <a:cs typeface="Calibri"/>
              </a:rPr>
              <a:t>AWS Marketplace AMIs</a:t>
            </a:r>
          </a:p>
          <a:p>
            <a:pPr lvl="1" indent="-360045"/>
            <a:r>
              <a:rPr lang="bg-BG" sz="3150">
                <a:cs typeface="Calibri"/>
              </a:rPr>
              <a:t>Pay to use</a:t>
            </a:r>
            <a:endParaRPr lang="bg-BG" sz="3150" dirty="0">
              <a:cs typeface="Calibri"/>
            </a:endParaRPr>
          </a:p>
          <a:p>
            <a:pPr lvl="1" indent="-360045"/>
            <a:r>
              <a:rPr lang="bg-BG" sz="3150">
                <a:cs typeface="Calibri"/>
              </a:rPr>
              <a:t>Usually comes pre-configured and with added software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>
                <a:solidFill>
                  <a:schemeClr val="bg1"/>
                </a:solidFill>
                <a:cs typeface="Calibri"/>
              </a:rPr>
              <a:t>My AMIs</a:t>
            </a:r>
          </a:p>
          <a:p>
            <a:pPr lvl="1" indent="-360045"/>
            <a:r>
              <a:rPr lang="bg-BG" sz="3150">
                <a:cs typeface="Calibri"/>
              </a:rPr>
              <a:t>AMIs you create yourself</a:t>
            </a:r>
            <a:endParaRPr lang="bg-BG" sz="31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7E120E2-9A2D-4371-A352-EF4ED879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AMI Options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3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8D056FF-028A-4892-89B6-EAB91DC5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A08788D-2716-4D14-9E05-AE5BA3E4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cs typeface="Calibri"/>
              </a:rPr>
              <a:t>Virtual Firewall that </a:t>
            </a:r>
            <a:r>
              <a:rPr lang="bg-BG" sz="3350">
                <a:solidFill>
                  <a:schemeClr val="bg1"/>
                </a:solidFill>
                <a:cs typeface="Calibri"/>
              </a:rPr>
              <a:t>controls traffic </a:t>
            </a:r>
            <a:r>
              <a:rPr lang="bg-BG" sz="3350">
                <a:cs typeface="Calibri"/>
              </a:rPr>
              <a:t>for one or more instances. </a:t>
            </a:r>
            <a:endParaRPr lang="bg-BG">
              <a:cs typeface="Calibri"/>
            </a:endParaRPr>
          </a:p>
          <a:p>
            <a:pPr marL="360045" indent="-360045"/>
            <a:r>
              <a:rPr lang="bg-BG" sz="3350">
                <a:cs typeface="Calibri"/>
              </a:rPr>
              <a:t>When you launch an instance, you associate one or more security groups with the instance. You add rules to the security group </a:t>
            </a:r>
            <a:r>
              <a:rPr lang="bg-BG" sz="3350">
                <a:solidFill>
                  <a:schemeClr val="bg1"/>
                </a:solidFill>
                <a:cs typeface="Calibri"/>
              </a:rPr>
              <a:t>that allow traffic to or from the associated instance.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D8FA2D1-5229-4B05-BE98-8305E332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Security Groups</a:t>
            </a:r>
            <a:endParaRPr lang="bg-BG"/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2C7A64EE-0DD4-4D84-8DCC-D54968D9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48" y="4100444"/>
            <a:ext cx="2345635" cy="235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dirty="0">
                <a:cs typeface="Calibri"/>
              </a:rPr>
              <a:t>1. </a:t>
            </a:r>
            <a:r>
              <a:rPr lang="en-IN" dirty="0"/>
              <a:t>Overview of IAM</a:t>
            </a:r>
            <a:endParaRPr lang="en-IN" dirty="0">
              <a:cs typeface="Calibri"/>
            </a:endParaRPr>
          </a:p>
          <a:p>
            <a:pPr marL="0" indent="0">
              <a:buNone/>
            </a:pPr>
            <a:r>
              <a:rPr lang="en-CA" dirty="0">
                <a:cs typeface="Calibri"/>
              </a:rPr>
              <a:t>2. IAM Groups, Users, Roles and Policies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3. IAM Hands-On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4. Compute 101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5. EC2 Overview</a:t>
            </a:r>
          </a:p>
          <a:p>
            <a:pPr marL="0" indent="0">
              <a:buNone/>
            </a:pPr>
            <a:r>
              <a:rPr lang="en-CA" dirty="0">
                <a:cs typeface="Calibri"/>
              </a:rPr>
              <a:t>6. EC2 Hands-On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>
            <a:normAutofit/>
          </a:bodyPr>
          <a:lstStyle/>
          <a:p>
            <a:r>
              <a:rPr lang="en-US" sz="3950">
                <a:ea typeface="+mj-lt"/>
                <a:cs typeface="+mj-lt"/>
              </a:rPr>
              <a:t>Table of Contents</a:t>
            </a:r>
            <a:endParaRPr lang="en-US" sz="3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284FA1B-8448-4F0E-9EE1-787A92B0DB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350">
                <a:cs typeface="Arial"/>
              </a:rPr>
              <a:t>ЕC2 Workshop</a:t>
            </a:r>
            <a:endParaRPr lang="bg-BG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73678D1-8724-43FC-A44D-FC0F049A2B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pic>
        <p:nvPicPr>
          <p:cNvPr id="6" name="Картина 6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374B8EC6-8452-4BE3-97EC-BEE27E9C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39" y="1158017"/>
            <a:ext cx="2743200" cy="29810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945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DBF93B1B-DF45-4872-B166-2D3AA8F01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cs typeface="Calibri"/>
              </a:rPr>
              <a:t>Userdata script :</a:t>
            </a:r>
          </a:p>
          <a:p>
            <a:pPr lvl="1" indent="-360045">
              <a:buNone/>
            </a:pPr>
            <a:r>
              <a:rPr lang="bg-BG" sz="3150">
                <a:ea typeface="+mn-lt"/>
                <a:cs typeface="+mn-lt"/>
              </a:rPr>
              <a:t>#!/bin/bash</a:t>
            </a:r>
            <a:endParaRPr lang="bg-BG">
              <a:ea typeface="+mn-lt"/>
              <a:cs typeface="+mn-lt"/>
            </a:endParaRPr>
          </a:p>
          <a:p>
            <a:pPr lvl="1" indent="-360045">
              <a:buNone/>
            </a:pPr>
            <a:r>
              <a:rPr lang="bg-BG" sz="3150">
                <a:ea typeface="+mn-lt"/>
                <a:cs typeface="+mn-lt"/>
              </a:rPr>
              <a:t>sudo yum update -y</a:t>
            </a:r>
            <a:endParaRPr lang="bg-BG">
              <a:ea typeface="+mn-lt"/>
              <a:cs typeface="+mn-lt"/>
            </a:endParaRPr>
          </a:p>
          <a:p>
            <a:pPr lvl="1" indent="-360045">
              <a:buNone/>
            </a:pPr>
            <a:r>
              <a:rPr lang="bg-BG" sz="3150">
                <a:ea typeface="+mn-lt"/>
                <a:cs typeface="+mn-lt"/>
              </a:rPr>
              <a:t>sudo yum install -y httpd24 php56 php56-mysqlnd</a:t>
            </a:r>
            <a:endParaRPr lang="bg-BG">
              <a:ea typeface="+mn-lt"/>
              <a:cs typeface="+mn-lt"/>
            </a:endParaRPr>
          </a:p>
          <a:p>
            <a:pPr marL="443230" lvl="1" indent="0">
              <a:buNone/>
            </a:pPr>
            <a:r>
              <a:rPr lang="bg-BG" sz="3150">
                <a:ea typeface="+mn-lt"/>
                <a:cs typeface="+mn-lt"/>
              </a:rPr>
              <a:t>sudo service httpd start</a:t>
            </a:r>
            <a:endParaRPr lang="bg-BG">
              <a:ea typeface="+mn-lt"/>
              <a:cs typeface="+mn-lt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3D63907-C2E5-48AF-90AE-A6E0779D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Workshop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99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Questions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SoftUni Diamond Partners</a:t>
            </a:r>
            <a:endParaRPr lang="bg-BG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SoftUni Organizational Partners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Софтуерен университет </a:t>
            </a:r>
            <a:r>
              <a:rPr lang="en-US" sz="3200"/>
              <a:t>– </a:t>
            </a:r>
            <a:r>
              <a:rPr lang="bg-BG" sz="3200"/>
              <a:t>качествено образование, професия и работа за софтуерни инженери</a:t>
            </a:r>
            <a:endParaRPr lang="en-US" sz="320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Софтуерен университет</a:t>
            </a:r>
            <a:r>
              <a:rPr lang="en-US" sz="320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/>
              <a:t>Дискусионни форуми на СофтУни</a:t>
            </a:r>
            <a:endParaRPr lang="en-US" sz="3200"/>
          </a:p>
          <a:p>
            <a:pPr lvl="1"/>
            <a:r>
              <a:rPr lang="en-US" sz="300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Обучения</a:t>
            </a:r>
            <a:r>
              <a:rPr lang="en-US"/>
              <a:t> </a:t>
            </a:r>
            <a:r>
              <a:rPr lang="bg-BG"/>
              <a:t>в</a:t>
            </a:r>
            <a:r>
              <a:rPr lang="en-US"/>
              <a:t> </a:t>
            </a:r>
            <a:r>
              <a:rPr lang="bg-BG"/>
              <a:t>Софтуерен университет (СофтУни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/>
          </a:p>
          <a:p>
            <a:pPr marL="0" indent="0" algn="ctr">
              <a:buNone/>
            </a:pPr>
            <a:r>
              <a:rPr lang="en-US" sz="11500" b="1">
                <a:solidFill>
                  <a:schemeClr val="bg1"/>
                </a:solidFill>
              </a:rPr>
              <a:t>sli.do</a:t>
            </a:r>
            <a:endParaRPr lang="en-US" sz="11500" b="1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11500" b="1"/>
              <a:t># AWS-essentials</a:t>
            </a:r>
            <a:endParaRPr lang="bg-BG" sz="11500" b="1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CF0494E-F1BF-4822-8B1C-858420FE51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765504" y="4864021"/>
            <a:ext cx="10961783" cy="768084"/>
          </a:xfrm>
        </p:spPr>
        <p:txBody>
          <a:bodyPr/>
          <a:lstStyle/>
          <a:p>
            <a:r>
              <a:rPr lang="en-IN" sz="3950" dirty="0">
                <a:ea typeface="+mn-lt"/>
                <a:cs typeface="+mn-lt"/>
              </a:rPr>
              <a:t>Overview of IAM</a:t>
            </a:r>
            <a:endParaRPr lang="bg-BG" dirty="0"/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9CDC4A3-364E-4F0F-8F18-F944EFC2A4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4" name="Картина 4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F9C524EE-3BDB-4F06-81BB-6EBBD58EA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09" y="1388336"/>
            <a:ext cx="2953026" cy="24358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584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F6C9990-2029-4385-9406-3C8EADAD9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7D8ED01-F4DB-4945-882D-3A31A3348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/>
            <a:r>
              <a:rPr lang="en-AU" sz="3350" noProof="1">
                <a:cs typeface="Calibri"/>
              </a:rPr>
              <a:t>IAM (Identity Access Management) is the service where AWS user accounts and their acess to various AWS services is managed.</a:t>
            </a:r>
          </a:p>
          <a:p>
            <a:pPr marL="360045" indent="-360045"/>
            <a:r>
              <a:rPr lang="en-AU" sz="3350" noProof="1">
                <a:cs typeface="Calibri"/>
              </a:rPr>
              <a:t>The common use of IAM is to manage:</a:t>
            </a:r>
          </a:p>
          <a:p>
            <a:pPr lvl="1" indent="-360045"/>
            <a:r>
              <a:rPr lang="en-AU" sz="3150" noProof="1">
                <a:cs typeface="Calibri"/>
              </a:rPr>
              <a:t>Users</a:t>
            </a:r>
          </a:p>
          <a:p>
            <a:pPr lvl="1" indent="-360045"/>
            <a:r>
              <a:rPr lang="en-AU" sz="3150" noProof="1">
                <a:cs typeface="Calibri"/>
              </a:rPr>
              <a:t>Groups</a:t>
            </a:r>
          </a:p>
          <a:p>
            <a:pPr lvl="1" indent="-360045"/>
            <a:r>
              <a:rPr lang="en-AU" sz="3150" noProof="1">
                <a:cs typeface="Calibri"/>
              </a:rPr>
              <a:t>Roles and Access Policies</a:t>
            </a:r>
          </a:p>
          <a:p>
            <a:pPr lvl="1" indent="-360045"/>
            <a:r>
              <a:rPr lang="en-AU" sz="3150" noProof="1">
                <a:cs typeface="Calibri"/>
              </a:rPr>
              <a:t>User credentials</a:t>
            </a:r>
          </a:p>
          <a:p>
            <a:pPr lvl="1" indent="-360045"/>
            <a:r>
              <a:rPr lang="en-AU" sz="3150" noProof="1">
                <a:cs typeface="Calibri"/>
              </a:rPr>
              <a:t>Multi Factor Authentication</a:t>
            </a:r>
          </a:p>
          <a:p>
            <a:pPr lvl="1" indent="-360045"/>
            <a:r>
              <a:rPr lang="en-AU" sz="3150" noProof="1">
                <a:cs typeface="Calibri"/>
              </a:rPr>
              <a:t>Api Keys for programmatic (CLI) access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9214DF1-420F-4CD6-81FC-48B1630F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 err="1">
                <a:cs typeface="Calibri"/>
              </a:rPr>
              <a:t>What</a:t>
            </a:r>
            <a:r>
              <a:rPr lang="bg-BG" sz="3950" dirty="0">
                <a:cs typeface="Calibri"/>
              </a:rPr>
              <a:t> </a:t>
            </a:r>
            <a:r>
              <a:rPr lang="bg-BG" sz="3950" dirty="0" err="1">
                <a:cs typeface="Calibri"/>
              </a:rPr>
              <a:t>is</a:t>
            </a:r>
            <a:r>
              <a:rPr lang="bg-BG" sz="3950" dirty="0">
                <a:cs typeface="Calibri"/>
              </a:rPr>
              <a:t> IAM ?</a:t>
            </a:r>
          </a:p>
        </p:txBody>
      </p:sp>
      <p:pic>
        <p:nvPicPr>
          <p:cNvPr id="6" name="Картина 10" descr="Картина, която съдържа сграда&#10;&#10;Описанието е генерирано автоматично">
            <a:extLst>
              <a:ext uri="{FF2B5EF4-FFF2-40B4-BE49-F238E27FC236}">
                <a16:creationId xmlns:a16="http://schemas.microsoft.com/office/drawing/2014/main" id="{6CEFC5A9-C306-45AA-8336-DF398A64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35" y="2985052"/>
            <a:ext cx="2743200" cy="2743200"/>
          </a:xfrm>
          <a:prstGeom prst="rect">
            <a:avLst/>
          </a:prstGeom>
        </p:spPr>
      </p:pic>
      <p:pic>
        <p:nvPicPr>
          <p:cNvPr id="11" name="Картина 11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67D16A51-19FF-4C36-8FB3-F52130CA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062" y="4836353"/>
            <a:ext cx="1909004" cy="16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B54CE811-65BF-414D-8B86-5D0AD852C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66B149D8-1757-4504-BD76-309BAD3BD5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>
                <a:cs typeface="Calibri"/>
              </a:rPr>
              <a:t>AWS Best Practices : Guidelines that recommend settings, configurations, and architecture for maintaining a high level of security, accessibility and efficiency.</a:t>
            </a:r>
          </a:p>
          <a:p>
            <a:pPr marL="360045" indent="-360045"/>
            <a:r>
              <a:rPr lang="bg-BG" sz="3350">
                <a:cs typeface="Calibri"/>
              </a:rPr>
              <a:t>When a new AWS root account is created, it is best practice to complete the following tasks :</a:t>
            </a:r>
          </a:p>
          <a:p>
            <a:pPr lvl="1" indent="-360045"/>
            <a:r>
              <a:rPr lang="bg-BG" sz="3150">
                <a:cs typeface="Calibri"/>
              </a:rPr>
              <a:t>Delete your </a:t>
            </a:r>
            <a:r>
              <a:rPr lang="bg-BG" sz="3150">
                <a:solidFill>
                  <a:schemeClr val="bg1"/>
                </a:solidFill>
                <a:cs typeface="Calibri"/>
              </a:rPr>
              <a:t>root access keys</a:t>
            </a:r>
            <a:endParaRPr lang="bg-BG" sz="3150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sz="3150">
                <a:solidFill>
                  <a:schemeClr val="bg1"/>
                </a:solidFill>
                <a:cs typeface="Calibri"/>
              </a:rPr>
              <a:t>Activate MFA </a:t>
            </a:r>
            <a:r>
              <a:rPr lang="bg-BG" sz="3150">
                <a:cs typeface="Calibri"/>
              </a:rPr>
              <a:t>on your root account</a:t>
            </a:r>
          </a:p>
          <a:p>
            <a:pPr lvl="1" indent="-360045"/>
            <a:r>
              <a:rPr lang="bg-BG" sz="3150">
                <a:cs typeface="Calibri"/>
              </a:rPr>
              <a:t>Create </a:t>
            </a:r>
            <a:r>
              <a:rPr lang="bg-BG" sz="3150">
                <a:solidFill>
                  <a:schemeClr val="bg1"/>
                </a:solidFill>
                <a:cs typeface="Calibri"/>
              </a:rPr>
              <a:t>Individual IAM users</a:t>
            </a:r>
          </a:p>
          <a:p>
            <a:pPr lvl="1" indent="-360045"/>
            <a:r>
              <a:rPr lang="bg-BG" sz="3150">
                <a:cs typeface="Calibri"/>
              </a:rPr>
              <a:t>Use </a:t>
            </a:r>
            <a:r>
              <a:rPr lang="bg-BG" sz="3150">
                <a:solidFill>
                  <a:schemeClr val="bg1"/>
                </a:solidFill>
                <a:cs typeface="Calibri"/>
              </a:rPr>
              <a:t>groups</a:t>
            </a:r>
            <a:r>
              <a:rPr lang="bg-BG" sz="3150">
                <a:cs typeface="Calibri"/>
              </a:rPr>
              <a:t> to assing permissions</a:t>
            </a:r>
          </a:p>
          <a:p>
            <a:pPr lvl="1" indent="-360045"/>
            <a:r>
              <a:rPr lang="bg-BG" sz="3150">
                <a:cs typeface="Calibri"/>
              </a:rPr>
              <a:t>Apply</a:t>
            </a:r>
            <a:r>
              <a:rPr lang="bg-BG" sz="3150">
                <a:solidFill>
                  <a:schemeClr val="bg1"/>
                </a:solidFill>
                <a:cs typeface="Calibri"/>
              </a:rPr>
              <a:t> IAM password policy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D20D933-8283-4E97-ABA2-F80CCCC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>
                <a:cs typeface="Calibri"/>
              </a:rPr>
              <a:t>IAM Best Practices</a:t>
            </a:r>
            <a:endParaRPr lang="bg-BG"/>
          </a:p>
        </p:txBody>
      </p:sp>
      <p:pic>
        <p:nvPicPr>
          <p:cNvPr id="14" name="Картина 14" descr="Картина, която съдържа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4248D5CB-485F-42F8-9C92-AD525072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70" y="34267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2B6C783-343A-4CCC-AB8F-EFD3A4027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F13F12C-6930-4A08-BDD3-A3F585703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cs typeface="Calibri"/>
              </a:rPr>
              <a:t>It is additional</a:t>
            </a:r>
            <a:r>
              <a:rPr lang="bg-BG" sz="3350">
                <a:solidFill>
                  <a:schemeClr val="bg1"/>
                </a:solidFill>
                <a:cs typeface="Calibri"/>
              </a:rPr>
              <a:t> layer of security</a:t>
            </a:r>
            <a:r>
              <a:rPr lang="bg-BG" sz="3350">
                <a:cs typeface="Calibri"/>
              </a:rPr>
              <a:t> on your root account, that is provided by a third party.</a:t>
            </a:r>
            <a:endParaRPr lang="bg-BG">
              <a:cs typeface="Calibri"/>
            </a:endParaRPr>
          </a:p>
          <a:p>
            <a:pPr marL="360045" indent="-360045"/>
            <a:r>
              <a:rPr lang="bg-BG" sz="3350">
                <a:cs typeface="Calibri"/>
              </a:rPr>
              <a:t>How do you get an MFA code ?</a:t>
            </a:r>
            <a:endParaRPr lang="bg-BG" sz="3350" dirty="0">
              <a:cs typeface="Calibri"/>
            </a:endParaRPr>
          </a:p>
          <a:p>
            <a:pPr lvl="1" indent="-360045"/>
            <a:r>
              <a:rPr lang="bg-BG" sz="3150">
                <a:solidFill>
                  <a:schemeClr val="bg1"/>
                </a:solidFill>
                <a:cs typeface="Calibri"/>
              </a:rPr>
              <a:t>Virtual MFA Device </a:t>
            </a:r>
            <a:r>
              <a:rPr lang="bg-BG" sz="3150">
                <a:cs typeface="Calibri"/>
              </a:rPr>
              <a:t> - Google Authenticator </a:t>
            </a:r>
            <a:endParaRPr lang="bg-BG" sz="3150" dirty="0">
              <a:cs typeface="Calibri"/>
            </a:endParaRPr>
          </a:p>
          <a:p>
            <a:pPr lvl="1" indent="-360045"/>
            <a:r>
              <a:rPr lang="bg-BG" sz="3150">
                <a:solidFill>
                  <a:schemeClr val="bg1"/>
                </a:solidFill>
                <a:cs typeface="Calibri"/>
              </a:rPr>
              <a:t>Hardware key fob</a:t>
            </a:r>
            <a:r>
              <a:rPr lang="bg-BG" sz="3150">
                <a:cs typeface="Calibri"/>
              </a:rPr>
              <a:t> – ordered from AWS directly – small physical device</a:t>
            </a:r>
            <a:endParaRPr lang="bg-BG" sz="3150" dirty="0">
              <a:cs typeface="Calibri"/>
            </a:endParaRPr>
          </a:p>
          <a:p>
            <a:pPr lvl="1" indent="-360045"/>
            <a:r>
              <a:rPr lang="bg-BG" sz="3150">
                <a:solidFill>
                  <a:schemeClr val="bg1"/>
                </a:solidFill>
                <a:cs typeface="Calibri"/>
              </a:rPr>
              <a:t>API keys for programmatic access</a:t>
            </a:r>
          </a:p>
          <a:p>
            <a:pPr lvl="1" indent="-360045"/>
            <a:endParaRPr lang="bg-BG" sz="31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CBE2A5E-4580-48E8-94AC-089AAA49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What is MFA ?</a:t>
            </a:r>
            <a:endParaRPr lang="bg-BG"/>
          </a:p>
        </p:txBody>
      </p:sp>
      <p:pic>
        <p:nvPicPr>
          <p:cNvPr id="5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F4F791FF-2EF3-4288-A77E-C249C60F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17" y="4387573"/>
            <a:ext cx="2743200" cy="2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249C16A4-E713-4291-AF43-3A88E66AD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F8BC744-FC4B-4F82-BC6B-5732847E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MFA Diagram</a:t>
            </a:r>
          </a:p>
        </p:txBody>
      </p:sp>
      <p:pic>
        <p:nvPicPr>
          <p:cNvPr id="5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332A53CF-9D26-461F-86C0-F9654F13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2" y="1306443"/>
            <a:ext cx="2312505" cy="2290418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C7F13E1-440D-46A0-9E93-F21C64802FF4}"/>
              </a:ext>
            </a:extLst>
          </p:cNvPr>
          <p:cNvSpPr txBox="1"/>
          <p:nvPr/>
        </p:nvSpPr>
        <p:spPr>
          <a:xfrm>
            <a:off x="969616" y="1897268"/>
            <a:ext cx="1219201" cy="5646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050" b="1"/>
              <a:t>Username and password</a:t>
            </a:r>
            <a:endParaRPr lang="bg-BG" sz="1050" b="1">
              <a:cs typeface="Calibri"/>
            </a:endParaRPr>
          </a:p>
        </p:txBody>
      </p:sp>
      <p:pic>
        <p:nvPicPr>
          <p:cNvPr id="7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74F84F23-D2FD-4EE6-B3A4-816FAB63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35" y="3305312"/>
            <a:ext cx="2312505" cy="2290418"/>
          </a:xfrm>
          <a:prstGeom prst="rect">
            <a:avLst/>
          </a:prstGeom>
        </p:spPr>
      </p:pic>
      <p:pic>
        <p:nvPicPr>
          <p:cNvPr id="8" name="Картина 5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93F70940-43AF-4D9E-B812-95BD4329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74" y="4785138"/>
            <a:ext cx="2312505" cy="2290418"/>
          </a:xfrm>
          <a:prstGeom prst="rect">
            <a:avLst/>
          </a:prstGeom>
        </p:spPr>
      </p:pic>
      <p:sp>
        <p:nvSpPr>
          <p:cNvPr id="10" name="Стрелка надясно 9">
            <a:extLst>
              <a:ext uri="{FF2B5EF4-FFF2-40B4-BE49-F238E27FC236}">
                <a16:creationId xmlns:a16="http://schemas.microsoft.com/office/drawing/2014/main" id="{C01C57F7-4EB8-408B-8F37-850B5546AAF6}"/>
              </a:ext>
            </a:extLst>
          </p:cNvPr>
          <p:cNvSpPr/>
          <p:nvPr/>
        </p:nvSpPr>
        <p:spPr bwMode="auto">
          <a:xfrm rot="1860000">
            <a:off x="2672026" y="3410861"/>
            <a:ext cx="1287625" cy="2968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A27F94C1-02A9-4F37-A0B2-0718B4AA5E45}"/>
              </a:ext>
            </a:extLst>
          </p:cNvPr>
          <p:cNvSpPr txBox="1"/>
          <p:nvPr/>
        </p:nvSpPr>
        <p:spPr>
          <a:xfrm>
            <a:off x="4987373" y="3960330"/>
            <a:ext cx="1219201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/>
              <a:t>MFA Code</a:t>
            </a:r>
            <a:endParaRPr lang="bg-BG" sz="1600" b="1">
              <a:cs typeface="Calibri"/>
            </a:endParaRPr>
          </a:p>
        </p:txBody>
      </p:sp>
      <p:sp>
        <p:nvSpPr>
          <p:cNvPr id="13" name="Стрелка надясно 12">
            <a:extLst>
              <a:ext uri="{FF2B5EF4-FFF2-40B4-BE49-F238E27FC236}">
                <a16:creationId xmlns:a16="http://schemas.microsoft.com/office/drawing/2014/main" id="{4248D27E-3351-46F9-ABE9-EE2A0463D57B}"/>
              </a:ext>
            </a:extLst>
          </p:cNvPr>
          <p:cNvSpPr/>
          <p:nvPr/>
        </p:nvSpPr>
        <p:spPr bwMode="auto">
          <a:xfrm rot="1860000">
            <a:off x="6945852" y="5100513"/>
            <a:ext cx="1287625" cy="29689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372903A0-753D-4188-919A-CBDCA45C3F25}"/>
              </a:ext>
            </a:extLst>
          </p:cNvPr>
          <p:cNvSpPr txBox="1"/>
          <p:nvPr/>
        </p:nvSpPr>
        <p:spPr>
          <a:xfrm>
            <a:off x="9448248" y="5505725"/>
            <a:ext cx="1340680" cy="422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200" b="1"/>
              <a:t>Access Granted</a:t>
            </a:r>
            <a:endParaRPr lang="bg-BG" sz="1200" b="1">
              <a:cs typeface="Calibri"/>
            </a:endParaRPr>
          </a:p>
        </p:txBody>
      </p:sp>
      <p:pic>
        <p:nvPicPr>
          <p:cNvPr id="16" name="Картина 16" descr="Картина, която съдържа монитор, седящ, компютър, огледало&#10;&#10;Описанието е генерирано автоматично">
            <a:extLst>
              <a:ext uri="{FF2B5EF4-FFF2-40B4-BE49-F238E27FC236}">
                <a16:creationId xmlns:a16="http://schemas.microsoft.com/office/drawing/2014/main" id="{5B8FB02D-566D-4383-8164-55F8DE4D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661" y="1427922"/>
            <a:ext cx="1738244" cy="1738244"/>
          </a:xfrm>
          <a:prstGeom prst="rect">
            <a:avLst/>
          </a:prstGeom>
        </p:spPr>
      </p:pic>
      <p:sp>
        <p:nvSpPr>
          <p:cNvPr id="18" name="Стрелка: нагоре и надолу 17">
            <a:extLst>
              <a:ext uri="{FF2B5EF4-FFF2-40B4-BE49-F238E27FC236}">
                <a16:creationId xmlns:a16="http://schemas.microsoft.com/office/drawing/2014/main" id="{60366BF8-5B10-41B9-8ADB-845CD88F2F06}"/>
              </a:ext>
            </a:extLst>
          </p:cNvPr>
          <p:cNvSpPr/>
          <p:nvPr/>
        </p:nvSpPr>
        <p:spPr bwMode="auto">
          <a:xfrm rot="3120000">
            <a:off x="6926190" y="2387111"/>
            <a:ext cx="330022" cy="1668933"/>
          </a:xfrm>
          <a:prstGeom prst="up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ADFD1879-4AF6-4B1F-89AF-6D7D7E56CD98}"/>
              </a:ext>
            </a:extLst>
          </p:cNvPr>
          <p:cNvSpPr txBox="1"/>
          <p:nvPr/>
        </p:nvSpPr>
        <p:spPr>
          <a:xfrm>
            <a:off x="7988437" y="1583221"/>
            <a:ext cx="932073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/>
              <a:t>MFA</a:t>
            </a:r>
            <a:r>
              <a:rPr lang="bg-BG" sz="2400"/>
              <a:t> 123 - 456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4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A908880-3485-473D-A7EF-1CC45D111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56C425D-B7C1-4DA2-AEF2-0DBACDC48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>
                <a:cs typeface="Calibri"/>
              </a:rPr>
              <a:t>For Users:</a:t>
            </a:r>
            <a:endParaRPr lang="bg-BG">
              <a:cs typeface="Calibri"/>
            </a:endParaRPr>
          </a:p>
          <a:p>
            <a:pPr lvl="1" indent="-360045"/>
            <a:r>
              <a:rPr lang="bg-BG" sz="3150">
                <a:cs typeface="Calibri"/>
              </a:rPr>
              <a:t>Never use your root user</a:t>
            </a:r>
            <a:endParaRPr lang="bg-BG" sz="3150" dirty="0">
              <a:cs typeface="Calibri"/>
            </a:endParaRPr>
          </a:p>
          <a:p>
            <a:pPr lvl="1" indent="-360045"/>
            <a:r>
              <a:rPr lang="bg-BG" sz="3150">
                <a:cs typeface="Calibri"/>
              </a:rPr>
              <a:t>If you want full access, create new user and attach </a:t>
            </a:r>
            <a:r>
              <a:rPr lang="bg-BG" sz="3150">
                <a:solidFill>
                  <a:schemeClr val="bg1"/>
                </a:solidFill>
                <a:cs typeface="Calibri"/>
              </a:rPr>
              <a:t>AdministratorAccess </a:t>
            </a:r>
            <a:r>
              <a:rPr lang="bg-BG" sz="3150">
                <a:cs typeface="Calibri"/>
              </a:rPr>
              <a:t>policy to it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>
                <a:cs typeface="Calibri"/>
              </a:rPr>
              <a:t>For Groups:</a:t>
            </a:r>
            <a:endParaRPr lang="bg-BG" sz="3350" dirty="0">
              <a:cs typeface="Calibri"/>
            </a:endParaRPr>
          </a:p>
          <a:p>
            <a:pPr lvl="1" indent="-360045"/>
            <a:r>
              <a:rPr lang="bg-BG" sz="3150">
                <a:cs typeface="Calibri"/>
              </a:rPr>
              <a:t>Groups are more efficient way to manage account permissions</a:t>
            </a:r>
            <a:endParaRPr lang="bg-BG" sz="3150" dirty="0">
              <a:cs typeface="Calibri"/>
            </a:endParaRPr>
          </a:p>
          <a:p>
            <a:pPr lvl="1" indent="-360045"/>
            <a:r>
              <a:rPr lang="bg-BG" sz="3150">
                <a:cs typeface="Calibri"/>
              </a:rPr>
              <a:t>Groups allow you to </a:t>
            </a:r>
            <a:r>
              <a:rPr lang="bg-BG" sz="3150">
                <a:solidFill>
                  <a:schemeClr val="bg1"/>
                </a:solidFill>
                <a:cs typeface="Calibri"/>
              </a:rPr>
              <a:t>manage permissions for multiple users at the same time</a:t>
            </a:r>
          </a:p>
          <a:p>
            <a:pPr lvl="1" indent="-360045"/>
            <a:endParaRPr lang="bg-BG" sz="31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15405DCD-D33E-4416-9EC5-78915D38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Best Practices for IAM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06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 екран</PresentationFormat>
  <Slides>27</Slides>
  <Notes>9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SoftUni</vt:lpstr>
      <vt:lpstr>AWS Essentials</vt:lpstr>
      <vt:lpstr>Table of Contents</vt:lpstr>
      <vt:lpstr>Have a Question?</vt:lpstr>
      <vt:lpstr>Презентация на PowerPoint</vt:lpstr>
      <vt:lpstr>What is IAM ?</vt:lpstr>
      <vt:lpstr>IAM Best Practices</vt:lpstr>
      <vt:lpstr>What is MFA ?</vt:lpstr>
      <vt:lpstr>MFA Diagram</vt:lpstr>
      <vt:lpstr>Best Practices for IAM </vt:lpstr>
      <vt:lpstr>IAM Users</vt:lpstr>
      <vt:lpstr>Elastic Compute Cloud</vt:lpstr>
      <vt:lpstr>Compute 101</vt:lpstr>
      <vt:lpstr>What is EC2 ?</vt:lpstr>
      <vt:lpstr>ЕC2 101</vt:lpstr>
      <vt:lpstr>EC2 Instance Purchasing Options</vt:lpstr>
      <vt:lpstr>EC2 Instance Purchasing Options</vt:lpstr>
      <vt:lpstr>EC2 Instance Types</vt:lpstr>
      <vt:lpstr>AMI Options</vt:lpstr>
      <vt:lpstr>Security Groups</vt:lpstr>
      <vt:lpstr>ЕC2 Workshop</vt:lpstr>
      <vt:lpstr>Workshop</vt:lpstr>
      <vt:lpstr>Questions?</vt:lpstr>
      <vt:lpstr>SoftUni Diamond Partners</vt:lpstr>
      <vt:lpstr>SoftUni Organizational Partners</vt:lpstr>
      <vt:lpstr>License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revision>1554</cp:revision>
  <dcterms:created xsi:type="dcterms:W3CDTF">2018-05-23T13:08:44Z</dcterms:created>
  <dcterms:modified xsi:type="dcterms:W3CDTF">2020-07-10T09:11:33Z</dcterms:modified>
  <cp:category>computer programming;programming;software development;software engineering</cp:category>
</cp:coreProperties>
</file>