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2FA4B25-898A-4766-B88C-2181D0FA4DCE}">
          <p14:sldIdLst>
            <p14:sldId id="256"/>
            <p14:sldId id="257"/>
            <p14:sldId id="258"/>
          </p14:sldIdLst>
        </p14:section>
        <p14:section name="JS Introduction" id="{91AC3B3B-CCAE-4F9A-9632-EE7046E5F29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Operators" id="{89A2A28E-9C3D-4629-B11D-B52F0B57C71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Functions Overview" id="{A4474746-2318-4C35-A723-B5BD01A7615C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Function Variables" id="{C7ABE9A7-55C7-41D6-BDF8-3FF025759750}">
          <p14:sldIdLst>
            <p14:sldId id="288"/>
            <p14:sldId id="289"/>
            <p14:sldId id="290"/>
            <p14:sldId id="291"/>
          </p14:sldIdLst>
        </p14:section>
        <p14:section name="Nested Functions" id="{622B765A-C3C9-40C0-AC3A-00C5163AAF4A}">
          <p14:sldIdLst>
            <p14:sldId id="292"/>
            <p14:sldId id="293"/>
            <p14:sldId id="294"/>
          </p14:sldIdLst>
        </p14:section>
        <p14:section name="Live Exercises" id="{33C9E4E1-4248-44F9-BD6C-85CDD3130259}">
          <p14:sldIdLst>
            <p14:sldId id="295"/>
          </p14:sldIdLst>
        </p14:section>
        <p14:section name="Summary" id="{C2CE774C-EDA7-4C5B-838C-1E63F1B30A01}">
          <p14:sldIdLst>
            <p14:sldId id="296"/>
            <p14:sldId id="297"/>
            <p14:sldId id="298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25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Syntax, Functions and Statements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191" y="6219000"/>
            <a:ext cx="2951518" cy="341556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0962447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Values, Operators, Parameters, Return Value, Arrow Functions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819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/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 smtClean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dirty="0" smtClean="0"/>
              <a:t>re-assigned) values </a:t>
            </a:r>
            <a:r>
              <a:rPr lang="en-US" dirty="0"/>
              <a:t>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759169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9895848" cy="5276048"/>
          </a:xfrm>
        </p:spPr>
        <p:txBody>
          <a:bodyPr/>
          <a:lstStyle/>
          <a:p>
            <a:r>
              <a:rPr lang="en-US" dirty="0"/>
              <a:t>Strict mode -</a:t>
            </a:r>
            <a:r>
              <a:rPr lang="bg-BG" dirty="0"/>
              <a:t> </a:t>
            </a:r>
            <a:r>
              <a:rPr lang="en-US" dirty="0"/>
              <a:t>helps you to write </a:t>
            </a:r>
            <a:r>
              <a:rPr lang="en-US" b="1" dirty="0">
                <a:solidFill>
                  <a:schemeClr val="bg1"/>
                </a:solidFill>
              </a:rPr>
              <a:t>cleaner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bg-BG" dirty="0"/>
          </a:p>
          <a:p>
            <a:r>
              <a:rPr lang="en-US" dirty="0"/>
              <a:t>Strict mode is declared by adding "use strict";</a:t>
            </a:r>
            <a:endParaRPr lang="bg-BG" dirty="0"/>
          </a:p>
          <a:p>
            <a:pPr lvl="1"/>
            <a:r>
              <a:rPr lang="en-US" dirty="0"/>
              <a:t>Declared at the beginning of a </a:t>
            </a:r>
            <a:r>
              <a:rPr lang="en-US" sz="3398" b="1" dirty="0">
                <a:solidFill>
                  <a:schemeClr val="bg1"/>
                </a:solidFill>
              </a:rPr>
              <a:t>script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</a:t>
            </a:r>
            <a:r>
              <a:rPr lang="en-US" sz="3398" b="1" dirty="0" smtClean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Declared inside a </a:t>
            </a:r>
            <a:r>
              <a:rPr lang="en-US" sz="3398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r>
              <a:rPr lang="en-US" dirty="0"/>
              <a:t>The "use strict" directive is only </a:t>
            </a:r>
            <a:r>
              <a:rPr lang="en-US" b="1" dirty="0">
                <a:solidFill>
                  <a:schemeClr val="bg1"/>
                </a:solidFill>
              </a:rPr>
              <a:t>recognized</a:t>
            </a:r>
            <a:r>
              <a:rPr lang="en-US" dirty="0"/>
              <a:t> </a:t>
            </a:r>
            <a:r>
              <a:rPr lang="en-US" dirty="0" smtClean="0"/>
              <a:t>at the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beginning</a:t>
            </a:r>
            <a:r>
              <a:rPr lang="en-US" dirty="0"/>
              <a:t> of a script or a function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75917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 Examples</a:t>
            </a:r>
          </a:p>
        </p:txBody>
      </p:sp>
      <p:sp>
        <p:nvSpPr>
          <p:cNvPr id="7" name="Текстово поле 1"/>
          <p:cNvSpPr txBox="1">
            <a:spLocks/>
          </p:cNvSpPr>
          <p:nvPr/>
        </p:nvSpPr>
        <p:spPr>
          <a:xfrm>
            <a:off x="471445" y="1342802"/>
            <a:ext cx="11307898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"use strict";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x = 3.14;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will cause an error because x is not declared</a:t>
            </a:r>
          </a:p>
        </p:txBody>
      </p:sp>
      <p:sp>
        <p:nvSpPr>
          <p:cNvPr id="8" name="Текстово поле 1"/>
          <p:cNvSpPr txBox="1">
            <a:spLocks/>
          </p:cNvSpPr>
          <p:nvPr/>
        </p:nvSpPr>
        <p:spPr>
          <a:xfrm>
            <a:off x="471445" y="2422877"/>
            <a:ext cx="11307898" cy="3320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x = 3.14;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will NOT cause an error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myFunction</a:t>
            </a:r>
            <a:r>
              <a:rPr lang="en-US" sz="2400" b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myFunction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"use strict";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y = 3.14;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will cause an error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1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Fixed values - literals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Literals</a:t>
            </a:r>
            <a:r>
              <a:rPr lang="en-US" sz="3400" dirty="0"/>
              <a:t>:  list of zero or more </a:t>
            </a:r>
            <a:r>
              <a:rPr lang="en-US" sz="3400" b="1" dirty="0">
                <a:solidFill>
                  <a:schemeClr val="bg1"/>
                </a:solidFill>
              </a:rPr>
              <a:t>array elements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dirty="0"/>
              <a:t>enclosed in square brackets (</a:t>
            </a:r>
            <a:r>
              <a:rPr lang="en-US" sz="3400" b="1" dirty="0">
                <a:solidFill>
                  <a:schemeClr val="bg1"/>
                </a:solidFill>
              </a:rPr>
              <a:t>[ ]</a:t>
            </a:r>
            <a:r>
              <a:rPr lang="en-US" sz="34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2642231" y="3384000"/>
            <a:ext cx="72600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cars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"Ford", "BMW", "Peugeot"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arrayLength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cars.length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secondCar</a:t>
            </a:r>
            <a:r>
              <a:rPr lang="en-US" sz="2400" b="1" dirty="0">
                <a:latin typeface="Consolas" panose="020B0609020204030204" pitchFamily="49" charset="0"/>
              </a:rPr>
              <a:t> = cars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;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"BMW"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9337" y="1123324"/>
            <a:ext cx="10384249" cy="5276048"/>
          </a:xfrm>
        </p:spPr>
        <p:txBody>
          <a:bodyPr/>
          <a:lstStyle/>
          <a:p>
            <a:pPr marL="609505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Literals</a:t>
            </a:r>
            <a:r>
              <a:rPr lang="en-US" sz="3600" dirty="0"/>
              <a:t>: </a:t>
            </a:r>
          </a:p>
          <a:p>
            <a:pPr marL="1142571" lvl="1" indent="-457200"/>
            <a:r>
              <a:rPr lang="en-US" sz="3400" dirty="0"/>
              <a:t>List of zero or more </a:t>
            </a:r>
            <a:r>
              <a:rPr lang="en-US" sz="3400" b="1" dirty="0">
                <a:solidFill>
                  <a:schemeClr val="bg1"/>
                </a:solidFill>
              </a:rPr>
              <a:t>pairs</a:t>
            </a:r>
            <a:r>
              <a:rPr lang="en-US" sz="3400" dirty="0"/>
              <a:t> of property names </a:t>
            </a:r>
          </a:p>
          <a:p>
            <a:pPr marL="1142571" lvl="1" indent="-457200"/>
            <a:r>
              <a:rPr lang="en-US" sz="3400" dirty="0"/>
              <a:t>Associated values of an object, enclosed in curly braces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5" name="Текстово поле 1"/>
          <p:cNvSpPr txBox="1"/>
          <p:nvPr/>
        </p:nvSpPr>
        <p:spPr>
          <a:xfrm>
            <a:off x="2127612" y="3924000"/>
            <a:ext cx="9707698" cy="2406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0" tIns="0" rIns="0" bIns="36000" rtlCol="0">
            <a:spAutoFit/>
          </a:bodyPr>
          <a:lstStyle/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let car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>
                <a:latin typeface="Consolas" panose="020B0609020204030204" pitchFamily="49" charset="0"/>
              </a:rPr>
              <a:t> type: "Infinity", model: "QX80", color: "blue"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let carType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car.type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let carType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car["type"]</a:t>
            </a:r>
            <a:r>
              <a:rPr lang="en-US" sz="2200" b="1" dirty="0">
                <a:latin typeface="Consolas" panose="020B0609020204030204" pitchFamily="49" charset="0"/>
              </a:rPr>
              <a:t>;  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 Access property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car.year</a:t>
            </a:r>
            <a:r>
              <a:rPr lang="en-US" sz="2200" b="1" dirty="0">
                <a:latin typeface="Consolas" panose="020B0609020204030204" pitchFamily="49" charset="0"/>
              </a:rPr>
              <a:t> = 2018;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car["year"]</a:t>
            </a:r>
            <a:r>
              <a:rPr lang="en-US" sz="2200" b="1" dirty="0">
                <a:latin typeface="Consolas" panose="020B0609020204030204" pitchFamily="49" charset="0"/>
              </a:rPr>
              <a:t> = 2018; 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 Add new property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car.color</a:t>
            </a:r>
            <a:r>
              <a:rPr lang="en-US" sz="2200" b="1" dirty="0">
                <a:latin typeface="Consolas" panose="020B0609020204030204" pitchFamily="49" charset="0"/>
              </a:rPr>
              <a:t> = "black";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car["color"]</a:t>
            </a:r>
            <a:r>
              <a:rPr lang="en-US" sz="2200" b="1" dirty="0">
                <a:latin typeface="Consolas" panose="020B0609020204030204" pitchFamily="49" charset="0"/>
              </a:rPr>
              <a:t> = "black"; 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 Correct existing property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5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741000" y="5229000"/>
            <a:ext cx="10961783" cy="768084"/>
          </a:xfrm>
        </p:spPr>
        <p:txBody>
          <a:bodyPr/>
          <a:lstStyle/>
          <a:p>
            <a:r>
              <a:rPr lang="en-US" dirty="0" smtClean="0"/>
              <a:t>Arithmetic, Assignment, Comparison, </a:t>
            </a:r>
            <a:r>
              <a:rPr lang="en-US" dirty="0"/>
              <a:t>Logical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</a:t>
            </a:r>
            <a:r>
              <a:rPr lang="en-US" sz="3400" dirty="0" smtClean="0"/>
              <a:t>operand </a:t>
            </a:r>
            <a:r>
              <a:rPr lang="en-US" sz="3400" dirty="0"/>
              <a:t>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575321"/>
              </p:ext>
            </p:extLst>
          </p:nvPr>
        </p:nvGraphicFramePr>
        <p:xfrm>
          <a:off x="3445477" y="1179000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6000" y="5809789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"? " is a ternary operator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Variables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Strict Mode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Operators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Hoisting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 smtClean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 smtClean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200" dirty="0"/>
              <a:t>There are only </a:t>
            </a:r>
            <a:r>
              <a:rPr lang="en-US" sz="3200" b="1" dirty="0">
                <a:solidFill>
                  <a:schemeClr val="bg1"/>
                </a:solidFill>
              </a:rPr>
              <a:t>six</a:t>
            </a:r>
            <a:r>
              <a:rPr lang="en-US" sz="3200" dirty="0"/>
              <a:t> </a:t>
            </a:r>
            <a:r>
              <a:rPr lang="en-US" sz="3200" dirty="0" smtClean="0"/>
              <a:t>"</a:t>
            </a:r>
            <a:r>
              <a:rPr lang="en-US" sz="3200" b="1" dirty="0" err="1" smtClean="0">
                <a:solidFill>
                  <a:schemeClr val="bg1"/>
                </a:solidFill>
              </a:rPr>
              <a:t>falsy</a:t>
            </a:r>
            <a:r>
              <a:rPr lang="en-US" sz="3200" b="1" dirty="0" smtClean="0">
                <a:solidFill>
                  <a:schemeClr val="bg1"/>
                </a:solidFill>
              </a:rPr>
              <a:t>"</a:t>
            </a:r>
            <a:r>
              <a:rPr lang="en-US" sz="3200" dirty="0" smtClean="0"/>
              <a:t> </a:t>
            </a:r>
            <a:r>
              <a:rPr lang="en-US" sz="3200" dirty="0"/>
              <a:t>values  </a:t>
            </a:r>
            <a:r>
              <a:rPr lang="en-US" sz="3200" dirty="0" smtClean="0"/>
              <a:t>- </a:t>
            </a:r>
            <a:r>
              <a:rPr lang="en-US" sz="3000" b="1" dirty="0" smtClean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2066621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'no'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25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1000" y="4569591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0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'hi'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true;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bg-BG" sz="2400" b="1" dirty="0"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let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let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let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1831" y="2898404"/>
            <a:ext cx="924119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cars = ["Saab", "Volvo", "BMW"];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Array); 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461" y="1667442"/>
            <a:ext cx="10591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Object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462" y="4987178"/>
            <a:ext cx="1057433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//variable evaluates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                          to 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r>
              <a:rPr lang="en-US" sz="3199" dirty="0" smtClean="0"/>
              <a:t>expressions</a:t>
            </a:r>
            <a:r>
              <a:rPr lang="en-US" sz="3199" dirty="0"/>
              <a:t>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10400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6068115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 err="1"/>
              <a:t>istantialize</a:t>
            </a:r>
            <a:r>
              <a:rPr lang="en-US" dirty="0"/>
              <a:t> parameters with no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unused parameters are ignored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1640395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){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console.log(c);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6000" y="4444163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1" y="1121745"/>
            <a:ext cx="10123853" cy="5274674"/>
          </a:xfrm>
        </p:spPr>
        <p:txBody>
          <a:bodyPr>
            <a:normAutofit/>
          </a:bodyPr>
          <a:lstStyle/>
          <a:p>
            <a:r>
              <a:rPr lang="en-US" sz="34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overloading </a:t>
            </a:r>
            <a:r>
              <a:rPr lang="en-US" sz="3200" dirty="0"/>
              <a:t>== same name, different parameters</a:t>
            </a:r>
          </a:p>
          <a:p>
            <a:r>
              <a:rPr lang="en-US" sz="3400" dirty="0"/>
              <a:t>JavaScript (like Python and PHP) </a:t>
            </a:r>
            <a:r>
              <a:rPr lang="en-US" sz="3400" b="1" dirty="0">
                <a:solidFill>
                  <a:schemeClr val="bg1"/>
                </a:solidFill>
              </a:rPr>
              <a:t>does not </a:t>
            </a:r>
            <a:r>
              <a:rPr lang="en-US" sz="3400" b="1" dirty="0" smtClean="0">
                <a:solidFill>
                  <a:schemeClr val="bg1"/>
                </a:solidFill>
              </a:rPr>
              <a:t>support</a:t>
            </a:r>
            <a:r>
              <a:rPr lang="en-US" sz="3400" dirty="0"/>
              <a:t> </a:t>
            </a:r>
            <a:r>
              <a:rPr lang="en-US" sz="3400" dirty="0" smtClean="0"/>
              <a:t>overloading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4067568"/>
            <a:ext cx="8819596" cy="2587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printName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firstName</a:t>
            </a:r>
            <a:r>
              <a:rPr lang="en-US" sz="2200" dirty="0">
                <a:solidFill>
                  <a:schemeClr val="bg1"/>
                </a:solidFill>
                <a:effectLst/>
              </a:rPr>
              <a:t>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lastName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let</a:t>
            </a:r>
            <a:r>
              <a:rPr lang="en-US" sz="2200" dirty="0">
                <a:solidFill>
                  <a:schemeClr val="tx1"/>
                </a:solidFill>
                <a:effectLst/>
              </a:rPr>
              <a:t> name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if</a:t>
            </a:r>
            <a:r>
              <a:rPr lang="en-US" sz="2200" dirty="0">
                <a:solidFill>
                  <a:schemeClr val="tx1"/>
                </a:solidFill>
                <a:effectLst/>
              </a:rPr>
              <a:t> 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lastName</a:t>
            </a:r>
            <a:r>
              <a:rPr lang="en-US" sz="2200" dirty="0">
                <a:solidFill>
                  <a:schemeClr val="bg1"/>
                </a:solidFill>
                <a:effectLst/>
              </a:rPr>
              <a:t> != undefined</a:t>
            </a:r>
            <a:r>
              <a:rPr lang="en-US" sz="22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 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 += ' ' +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}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8169877" y="4644000"/>
            <a:ext cx="3505200" cy="838046"/>
          </a:xfrm>
          <a:prstGeom prst="wedgeRoundRectCallout">
            <a:avLst>
              <a:gd name="adj1" fmla="val -57091"/>
              <a:gd name="adj2" fmla="val -426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Simulate</a:t>
            </a:r>
            <a:r>
              <a:rPr lang="en-US" sz="2799" b="1" dirty="0">
                <a:solidFill>
                  <a:srgbClr val="FFFFFF"/>
                </a:solidFill>
              </a:rPr>
              <a:t> overloading by parameter checks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36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3957" y="1118961"/>
            <a:ext cx="9842043" cy="55465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Through arguments you can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that are </a:t>
            </a:r>
            <a:r>
              <a:rPr lang="en-US" sz="3000" b="1" dirty="0" smtClean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dirty="0" smtClean="0"/>
              <a:t>passed </a:t>
            </a:r>
            <a:r>
              <a:rPr lang="en-US" sz="3000" dirty="0"/>
              <a:t>in the function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arrow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/>
              <a:t> you </a:t>
            </a:r>
            <a:r>
              <a:rPr lang="en-US" sz="3000" b="1" dirty="0">
                <a:solidFill>
                  <a:schemeClr val="bg1"/>
                </a:solidFill>
              </a:rPr>
              <a:t>don't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dirty="0"/>
              <a:t>Changing the arguments object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1000" y="3849768"/>
            <a:ext cx="9122030" cy="2926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2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arguments[0]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// 1</a:t>
            </a:r>
            <a:endParaRPr lang="en-US" sz="2200" i="1" dirty="0">
              <a:solidFill>
                <a:schemeClr val="accent2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7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arguments[3] + 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13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</a:t>
            </a:r>
            <a:r>
              <a:rPr lang="en-US" sz="2200" dirty="0">
                <a:solidFill>
                  <a:schemeClr val="tx1"/>
                </a:solidFill>
                <a:effectLst/>
              </a:rPr>
              <a:t>); </a:t>
            </a:r>
          </a:p>
          <a:p>
            <a:r>
              <a:rPr lang="en-US" sz="2200" i="1" dirty="0">
                <a:solidFill>
                  <a:schemeClr val="accent2"/>
                </a:solidFill>
                <a:effectLst/>
              </a:rPr>
              <a:t>// [Arguments] { '0': 1, '1': 2, '2': 3, '3': 6, '4': 7 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foo(</a:t>
            </a:r>
            <a:r>
              <a:rPr lang="en-US" sz="22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2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04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 smtClean="0"/>
              <a:t>First-class functions-  </a:t>
            </a:r>
            <a:r>
              <a:rPr lang="en-US" sz="3400" dirty="0"/>
              <a:t> </a:t>
            </a:r>
            <a:r>
              <a:rPr lang="en-US" sz="3400" dirty="0" smtClean="0"/>
              <a:t>a function can </a:t>
            </a:r>
            <a:r>
              <a:rPr lang="en-US" sz="3400" dirty="0"/>
              <a:t>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</a:t>
            </a:r>
            <a:r>
              <a:rPr lang="en-US" sz="3400" dirty="0" smtClean="0"/>
              <a:t>be </a:t>
            </a:r>
            <a:r>
              <a:rPr lang="en-US" sz="3400" b="1" dirty="0" smtClean="0">
                <a:solidFill>
                  <a:schemeClr val="bg1"/>
                </a:solidFill>
              </a:rPr>
              <a:t>assigned</a:t>
            </a:r>
            <a:r>
              <a:rPr lang="en-US" sz="3400" dirty="0" smtClean="0"/>
              <a:t> </a:t>
            </a:r>
            <a:r>
              <a:rPr lang="en-US" sz="3400" dirty="0"/>
              <a:t>as </a:t>
            </a:r>
            <a:r>
              <a:rPr lang="en-US" sz="3400" dirty="0" smtClean="0"/>
              <a:t>a </a:t>
            </a:r>
            <a:r>
              <a:rPr lang="en-US" sz="3400" dirty="0"/>
              <a:t>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73293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986000" y="5748698"/>
            <a:ext cx="2438400" cy="685800"/>
          </a:xfrm>
          <a:prstGeom prst="wedgeRoundRectCallout">
            <a:avLst>
              <a:gd name="adj1" fmla="val -53734"/>
              <a:gd name="adj2" fmla="val -96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379452"/>
            <a:ext cx="10049240" cy="5276048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and function declarations are </a:t>
            </a:r>
            <a:r>
              <a:rPr lang="en-US" b="1" dirty="0" smtClean="0">
                <a:solidFill>
                  <a:schemeClr val="bg1"/>
                </a:solidFill>
              </a:rPr>
              <a:t>put </a:t>
            </a:r>
            <a:r>
              <a:rPr lang="en-US" b="1" dirty="0">
                <a:solidFill>
                  <a:schemeClr val="bg1"/>
                </a:solidFill>
              </a:rPr>
              <a:t>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Only </a:t>
            </a:r>
            <a:r>
              <a:rPr lang="en-US" b="1" dirty="0">
                <a:solidFill>
                  <a:schemeClr val="bg1"/>
                </a:solidFill>
              </a:rPr>
              <a:t>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2450" y="12252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72450" y="268746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72450" y="4149651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81000" y="5611839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running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19168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</a:t>
            </a:r>
            <a:r>
              <a:rPr lang="en-US" sz="3199" dirty="0" smtClean="0"/>
              <a:t>from </a:t>
            </a:r>
            <a:r>
              <a:rPr lang="en-US" sz="3199" b="1" dirty="0" smtClean="0">
                <a:solidFill>
                  <a:schemeClr val="bg1"/>
                </a:solidFill>
              </a:rPr>
              <a:t>their </a:t>
            </a:r>
            <a:r>
              <a:rPr lang="en-US" sz="3199" b="1" dirty="0">
                <a:solidFill>
                  <a:schemeClr val="bg1"/>
                </a:solidFill>
              </a:rPr>
              <a:t>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/ Concatenate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Sum / Inverse / Concatenate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456855"/>
            <a:ext cx="8520872" cy="5050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, '',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 smtClean="0"/>
              <a:t>Operations </a:t>
            </a:r>
            <a:r>
              <a:rPr lang="en-US" dirty="0"/>
              <a:t>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 smtClean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r>
              <a:rPr lang="en-US" dirty="0" smtClean="0"/>
              <a:t>add </a:t>
            </a:r>
            <a:r>
              <a:rPr lang="en-US" dirty="0"/>
              <a:t>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</a:t>
            </a:r>
            <a:r>
              <a:rPr lang="en-US" dirty="0" smtClean="0"/>
              <a:t>such </a:t>
            </a:r>
            <a:r>
              <a:rPr lang="en-US" dirty="0"/>
              <a:t>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data types 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identifier</a:t>
            </a:r>
            <a:r>
              <a:rPr lang="en-US" dirty="0"/>
              <a:t> is a sequence of characters in the code that </a:t>
            </a:r>
            <a:br>
              <a:rPr lang="en-US" dirty="0"/>
            </a:br>
            <a:r>
              <a:rPr lang="en-US" dirty="0"/>
              <a:t>identifies a 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or 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r>
              <a:rPr lang="en-US" dirty="0"/>
              <a:t>An identifier </a:t>
            </a:r>
            <a:r>
              <a:rPr lang="en-US" b="1" dirty="0">
                <a:solidFill>
                  <a:schemeClr val="bg1"/>
                </a:solidFill>
              </a:rPr>
              <a:t>differs</a:t>
            </a:r>
            <a:r>
              <a:rPr lang="en-US" dirty="0"/>
              <a:t> from a string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that a string is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, while </a:t>
            </a:r>
            <a:br>
              <a:rPr lang="en-US" dirty="0"/>
            </a:br>
            <a:r>
              <a:rPr lang="en-US" dirty="0"/>
              <a:t>an identifier is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r>
              <a:rPr lang="en-US" dirty="0"/>
              <a:t>In JavaScript, identifiers are case-sensitive and can contain </a:t>
            </a:r>
            <a:br>
              <a:rPr lang="en-US" dirty="0"/>
            </a:br>
            <a:r>
              <a:rPr lang="en-US" dirty="0"/>
              <a:t>Unicode </a:t>
            </a:r>
            <a:r>
              <a:rPr lang="en-US" b="1" dirty="0">
                <a:solidFill>
                  <a:schemeClr val="bg1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$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digits</a:t>
            </a:r>
            <a:r>
              <a:rPr lang="en-US" dirty="0"/>
              <a:t> (0-9), but may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start with a </a:t>
            </a:r>
            <a:br>
              <a:rPr lang="en-US" dirty="0"/>
            </a:br>
            <a:r>
              <a:rPr lang="en-US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noProof="1"/>
              <a:t>variable that has been declared </a:t>
            </a:r>
            <a:r>
              <a:rPr lang="en-US" sz="3200" noProof="1" smtClean="0"/>
              <a:t>with </a:t>
            </a:r>
            <a:r>
              <a:rPr lang="en-US" sz="3200" noProof="1"/>
              <a:t>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</a:t>
            </a:r>
            <a:r>
              <a:rPr lang="en-US" sz="3200" noProof="1" smtClean="0"/>
              <a:t>declared </a:t>
            </a:r>
            <a:r>
              <a:rPr lang="en-US" sz="3200" noProof="1"/>
              <a:t>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lexical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</a:t>
            </a:r>
            <a:r>
              <a:rPr lang="en-US" sz="3200" noProof="1" smtClean="0"/>
              <a:t>of block </a:t>
            </a:r>
            <a:r>
              <a:rPr lang="en-US" sz="3200" noProof="1"/>
              <a:t>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</TotalTime>
  <Words>1167</Words>
  <Application>Microsoft Office PowerPoint</Application>
  <PresentationFormat>Widescreen</PresentationFormat>
  <Paragraphs>498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Introduction to JavaScript</vt:lpstr>
      <vt:lpstr>Dynamic Programming Language</vt:lpstr>
      <vt:lpstr>Data Types</vt:lpstr>
      <vt:lpstr>Identifiers</vt:lpstr>
      <vt:lpstr>Variable Values</vt:lpstr>
      <vt:lpstr>Variable Values</vt:lpstr>
      <vt:lpstr>Dynamic Typing</vt:lpstr>
      <vt:lpstr>Strict Mode</vt:lpstr>
      <vt:lpstr>Strict Mode Examples</vt:lpstr>
      <vt:lpstr>Fixed Values</vt:lpstr>
      <vt:lpstr>Fixed Values</vt:lpstr>
      <vt:lpstr>Arithmetic, Assignment, Comparison, Logical Operators </vt:lpstr>
      <vt:lpstr>Arithmetic Operators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Instanceof Operator</vt:lpstr>
      <vt:lpstr>Some Interesting Examples</vt:lpstr>
      <vt:lpstr>Declaring and Invoking</vt:lpstr>
      <vt:lpstr>Functions</vt:lpstr>
      <vt:lpstr>Declaring Functions</vt:lpstr>
      <vt:lpstr>Parameters</vt:lpstr>
      <vt:lpstr>Default Function Parameter Values</vt:lpstr>
      <vt:lpstr>Function Overloading</vt:lpstr>
      <vt:lpstr>Arguments</vt:lpstr>
      <vt:lpstr>First-class Functions</vt:lpstr>
      <vt:lpstr>Hoisting</vt:lpstr>
      <vt:lpstr>Hoisting Variables </vt:lpstr>
      <vt:lpstr>Hoisting Functions</vt:lpstr>
      <vt:lpstr>Nested Functions</vt:lpstr>
      <vt:lpstr>Problem: Sum / Inverse / Concatenate</vt:lpstr>
      <vt:lpstr>Solution: Sum / Inverse / Concatenate</vt:lpstr>
      <vt:lpstr>Live Exercises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11</cp:revision>
  <dcterms:created xsi:type="dcterms:W3CDTF">2018-05-23T13:08:44Z</dcterms:created>
  <dcterms:modified xsi:type="dcterms:W3CDTF">2019-11-27T11:11:11Z</dcterms:modified>
  <cp:category>programming;computer programming;software development;web development</cp:category>
</cp:coreProperties>
</file>