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1" r:id="rId26"/>
    <p:sldId id="282" r:id="rId27"/>
    <p:sldId id="287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919BAC5-7ED0-4FFA-BFB2-209F755EF765}">
          <p14:sldIdLst>
            <p14:sldId id="256"/>
            <p14:sldId id="257"/>
            <p14:sldId id="258"/>
          </p14:sldIdLst>
        </p14:section>
        <p14:section name="First Class Functions" id="{391012A5-C1EF-4BB8-BA02-71DC81A2FF2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8"/>
            <p14:sldId id="269"/>
            <p14:sldId id="270"/>
          </p14:sldIdLst>
        </p14:section>
        <p14:section name="IIFE" id="{2FC2DAF2-70DA-4310-81FE-C7E746100E4E}">
          <p14:sldIdLst>
            <p14:sldId id="271"/>
            <p14:sldId id="272"/>
          </p14:sldIdLst>
        </p14:section>
        <p14:section name="Closure" id="{91BCCAF7-8F02-4671-9535-27D5A450DA7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589C1398-4F7E-4730-B49B-8B31ED81AED4}">
          <p14:sldIdLst>
            <p14:sldId id="279"/>
            <p14:sldId id="285"/>
            <p14:sldId id="281"/>
            <p14:sldId id="282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25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236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</a:t>
            </a:r>
            <a:r>
              <a:rPr lang="en-US" b="1" dirty="0" smtClean="0"/>
              <a:t>Expressions</a:t>
            </a:r>
            <a:r>
              <a:rPr lang="bg-BG" b="1" dirty="0" smtClean="0"/>
              <a:t>,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Predicates,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Currying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decomposition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1000" y="2259000"/>
            <a:ext cx="6066272" cy="395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return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     return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  }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}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1169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Usage</a:t>
            </a:r>
          </a:p>
          <a:p>
            <a:pPr lvl="1"/>
            <a:r>
              <a:rPr lang="en-US" dirty="0"/>
              <a:t>Template functions</a:t>
            </a:r>
          </a:p>
          <a:p>
            <a:pPr lvl="1"/>
            <a:r>
              <a:rPr lang="en-US" dirty="0"/>
              <a:t>Code reuse</a:t>
            </a:r>
          </a:p>
          <a:p>
            <a:pPr lvl="1"/>
            <a:r>
              <a:rPr lang="en-US" dirty="0"/>
              <a:t>Partial implementation</a:t>
            </a:r>
          </a:p>
          <a:p>
            <a:pPr lvl="1"/>
            <a:r>
              <a:rPr lang="en-US" dirty="0"/>
              <a:t>Retain scope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</a:t>
            </a:r>
            <a:r>
              <a:rPr lang="en-US" sz="3200" b="1" dirty="0" smtClean="0">
                <a:solidFill>
                  <a:schemeClr val="bg1"/>
                </a:solidFill>
              </a:rPr>
              <a:t>times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29135" y="4619177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5" y="4690802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4630365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42817" y="4959000"/>
            <a:ext cx="10961783" cy="768084"/>
          </a:xfrm>
        </p:spPr>
        <p:txBody>
          <a:bodyPr/>
          <a:lstStyle/>
          <a:p>
            <a:r>
              <a:rPr lang="en-US" dirty="0" smtClean="0"/>
              <a:t>Immediately-Invoked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8724" y="983404"/>
            <a:ext cx="10036163" cy="4592728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Immediately-Invoked Function Expressions (IIFE)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</a:t>
            </a:r>
            <a:r>
              <a:rPr lang="en-US" dirty="0" smtClean="0"/>
              <a:t>expression</a:t>
            </a:r>
            <a:endParaRPr lang="en-US" dirty="0"/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2979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name = "Peter</a:t>
            </a:r>
            <a:r>
              <a:rPr lang="en-US" sz="2200" dirty="0" smtClean="0">
                <a:solidFill>
                  <a:schemeClr val="tx1"/>
                </a:solidFill>
              </a:rPr>
              <a:t>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404957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Closure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most </a:t>
            </a:r>
            <a:r>
              <a:rPr lang="en-US" b="1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in JavaScript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of an inner function </a:t>
            </a:r>
            <a:r>
              <a:rPr lang="en-US" b="1" dirty="0">
                <a:solidFill>
                  <a:schemeClr val="bg1"/>
                </a:solidFill>
              </a:rPr>
              <a:t>includes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the outer function</a:t>
            </a:r>
          </a:p>
          <a:p>
            <a:r>
              <a:rPr lang="en-US" dirty="0" smtClean="0"/>
              <a:t>An inner function </a:t>
            </a:r>
            <a:r>
              <a:rPr lang="en-US" b="1" dirty="0">
                <a:solidFill>
                  <a:schemeClr val="bg1"/>
                </a:solidFill>
              </a:rPr>
              <a:t>enjoys</a:t>
            </a:r>
            <a:r>
              <a:rPr lang="en-US" dirty="0" smtClean="0"/>
              <a:t> that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even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 smtClean="0"/>
              <a:t> the parent function have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082742"/>
            <a:ext cx="663395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082742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First Class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Higher-Order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Currying 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Immediately-Invoked Function Expressions 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solution()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return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append: (s)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+= 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 (n) =&gt;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str.substring</a:t>
            </a:r>
            <a:r>
              <a:rPr lang="en-US" sz="2400" dirty="0">
                <a:solidFill>
                  <a:schemeClr val="tx1"/>
                </a:solidFill>
              </a:rPr>
              <a:t>(0, </a:t>
            </a:r>
            <a:r>
              <a:rPr lang="en-US" sz="2400" dirty="0" err="1">
                <a:solidFill>
                  <a:schemeClr val="tx1"/>
                </a:solidFill>
              </a:rPr>
              <a:t>str.length</a:t>
            </a:r>
            <a:r>
              <a:rPr lang="en-US" sz="2400" dirty="0">
                <a:solidFill>
                  <a:schemeClr val="tx1"/>
                </a:solidFill>
              </a:rPr>
              <a:t> - 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    print: () =&gt; console.log(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79569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First Class Functions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Higher-Order Functions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Take other </a:t>
            </a:r>
            <a:r>
              <a:rPr lang="en-US" sz="3200" b="1" dirty="0">
                <a:solidFill>
                  <a:schemeClr val="bg1"/>
                </a:solidFill>
              </a:rPr>
              <a:t>functions </a:t>
            </a:r>
            <a:r>
              <a:rPr lang="en-US" sz="3200" dirty="0">
                <a:solidFill>
                  <a:schemeClr val="bg2"/>
                </a:solidFill>
              </a:rPr>
              <a:t>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return </a:t>
            </a:r>
            <a:r>
              <a:rPr lang="en-US" sz="3200" dirty="0">
                <a:solidFill>
                  <a:schemeClr val="bg2"/>
                </a:solidFill>
              </a:rPr>
              <a:t>a function </a:t>
            </a:r>
            <a:r>
              <a:rPr lang="en-US" sz="3200" dirty="0"/>
              <a:t>as a result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4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7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 Behaving Like Variables</a:t>
            </a:r>
            <a:endParaRPr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First Class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8907739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 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1" y="983404"/>
            <a:ext cx="9990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</a:t>
            </a:r>
            <a:r>
              <a:rPr lang="en-US" dirty="0" smtClean="0"/>
              <a:t>in JavaScript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11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1" y="995847"/>
            <a:ext cx="10215000" cy="54137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dirty="0"/>
              <a:t>That function can be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by adding </a:t>
            </a:r>
            <a:r>
              <a:rPr lang="en-US" sz="3400" dirty="0" smtClean="0"/>
              <a:t>parentheses "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" </a:t>
            </a:r>
            <a:r>
              <a:rPr lang="en-US" sz="3400" dirty="0"/>
              <a:t>at the end after the variable name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1854000"/>
            <a:ext cx="5518038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0" y="5049000"/>
            <a:ext cx="7363411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79441"/>
            <a:ext cx="5227262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</a:t>
            </a:r>
            <a:r>
              <a:rPr lang="en-US" sz="2400" dirty="0" smtClean="0">
                <a:solidFill>
                  <a:schemeClr val="tx1"/>
                </a:solidFill>
              </a:rPr>
              <a:t>console.log</a:t>
            </a:r>
            <a:r>
              <a:rPr lang="en-US" sz="2400" dirty="0">
                <a:solidFill>
                  <a:schemeClr val="tx1"/>
                </a:solidFill>
              </a:rPr>
              <a:t>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bg1"/>
                </a:solidFill>
              </a:rPr>
              <a:t>return element &gt; 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12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798</Words>
  <Application>Microsoft Office PowerPoint</Application>
  <PresentationFormat>Widescreen</PresentationFormat>
  <Paragraphs>226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맑은 고딕</vt:lpstr>
      <vt:lpstr>Malgun Gothic (Body)</vt:lpstr>
      <vt:lpstr>Arial</vt:lpstr>
      <vt:lpstr>Calibri</vt:lpstr>
      <vt:lpstr>Candara</vt:lpstr>
      <vt:lpstr>Comic Sans MS</vt:lpstr>
      <vt:lpstr>Consolas</vt:lpstr>
      <vt:lpstr>Harlow Solid Italic</vt:lpstr>
      <vt:lpstr>Wingdings</vt:lpstr>
      <vt:lpstr>Wingdings 2</vt:lpstr>
      <vt:lpstr>SoftUni</vt:lpstr>
      <vt:lpstr>Advanced Functions</vt:lpstr>
      <vt:lpstr>Table of Contents</vt:lpstr>
      <vt:lpstr>Have a Question?</vt:lpstr>
      <vt:lpstr>Functions Behaving Like Variables</vt:lpstr>
      <vt:lpstr>First-Class Functions</vt:lpstr>
      <vt:lpstr>First-Class Functions </vt:lpstr>
      <vt:lpstr>First-Class Functions </vt:lpstr>
      <vt:lpstr>Higher-Order Functions </vt:lpstr>
      <vt:lpstr>Predicates</vt:lpstr>
      <vt:lpstr>Currying</vt:lpstr>
      <vt:lpstr>Currying</vt:lpstr>
      <vt:lpstr>Currying Usage</vt:lpstr>
      <vt:lpstr>Partial Application</vt:lpstr>
      <vt:lpstr>Currying vs Partial Application</vt:lpstr>
      <vt:lpstr>Immediately-Invoked  Function Expressions</vt:lpstr>
      <vt:lpstr>What is IIFE?</vt:lpstr>
      <vt:lpstr>Closure</vt:lpstr>
      <vt:lpstr>Closure</vt:lpstr>
      <vt:lpstr>Functions Returning Functions</vt:lpstr>
      <vt:lpstr>Problem: Command Processor</vt:lpstr>
      <vt:lpstr>Solution: Command Processor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subject>Software Development</dc:subject>
  <dc:creator>Software University</dc:creator>
  <cp:keywords>JS; JavaScript; programming; course;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5</cp:revision>
  <dcterms:created xsi:type="dcterms:W3CDTF">2018-05-23T13:08:44Z</dcterms:created>
  <dcterms:modified xsi:type="dcterms:W3CDTF">2019-11-27T12:54:37Z</dcterms:modified>
  <cp:category>JS; JavaScript; front-end; ES6; ES2015; ES2016; ES2017; Web development; computer programming; programming</cp:category>
</cp:coreProperties>
</file>