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297" r:id="rId43"/>
    <p:sldId id="298" r:id="rId44"/>
    <p:sldId id="30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33919AE-0631-4926-A567-0AECFFEFD6E1}">
          <p14:sldIdLst>
            <p14:sldId id="256"/>
            <p14:sldId id="257"/>
            <p14:sldId id="258"/>
          </p14:sldIdLst>
        </p14:section>
        <p14:section name="What is DOM?" id="{3F5172F6-7217-4886-A478-38FF11A2C882}">
          <p14:sldIdLst>
            <p14:sldId id="259"/>
            <p14:sldId id="260"/>
            <p14:sldId id="261"/>
          </p14:sldIdLst>
        </p14:section>
        <p14:section name="DOM Methods" id="{A0217A45-06B8-49CA-81B5-72238F6DD5A9}">
          <p14:sldIdLst>
            <p14:sldId id="262"/>
            <p14:sldId id="263"/>
            <p14:sldId id="264"/>
            <p14:sldId id="265"/>
          </p14:sldIdLst>
        </p14:section>
        <p14:section name="DOM Manipulations" id="{CBFC3DA9-5DD4-49ED-A956-1F495DAE58B0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OM Events" id="{33B1D5F8-8547-4B39-AD8B-BAC261FD052E}">
          <p14:sldIdLst>
            <p14:sldId id="290"/>
            <p14:sldId id="291"/>
            <p14:sldId id="292"/>
            <p14:sldId id="293"/>
            <p14:sldId id="294"/>
          </p14:sldIdLst>
        </p14:section>
        <p14:section name="Conclusion" id="{28B20B49-0EBB-47AE-BB6C-1D05E7851DEE}">
          <p14:sldIdLst>
            <p14:sldId id="295"/>
            <p14:sldId id="301"/>
            <p14:sldId id="297"/>
            <p14:sldId id="298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44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647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DOM Tree</a:t>
            </a:r>
            <a:endParaRPr lang="en-US"/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260628"/>
            <a:ext cx="2844639" cy="284463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3703" y="1121144"/>
            <a:ext cx="10411531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Elements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 smtClean="0">
                <a:latin typeface="+mj-lt"/>
              </a:rPr>
              <a:t>They </a:t>
            </a:r>
            <a:r>
              <a:rPr lang="en-US" sz="3400" dirty="0">
                <a:latin typeface="+mj-lt"/>
              </a:rPr>
              <a:t>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311399"/>
            <a:ext cx="2567404" cy="256740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96000" y="1134000"/>
            <a:ext cx="10698279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</a:t>
            </a:r>
            <a:br>
              <a:rPr lang="en-US" sz="3600" noProof="1"/>
            </a:br>
            <a:r>
              <a:rPr lang="en-US" sz="3600" noProof="1"/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document.write()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/>
              <a:t>Creating a new DOM element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>
              <a:buClr>
                <a:schemeClr val="tx1"/>
              </a:buClr>
            </a:pPr>
            <a:r>
              <a:rPr lang="en-US" sz="3200" noProof="1"/>
              <a:t>Create a copy / cloning DOM element</a:t>
            </a: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r>
              <a:rPr lang="en-US" sz="3200" dirty="0"/>
              <a:t>The above code </a:t>
            </a:r>
            <a:r>
              <a:rPr lang="en-US" sz="3200" b="1" dirty="0">
                <a:solidFill>
                  <a:schemeClr val="bg1"/>
                </a:solidFill>
              </a:rPr>
              <a:t>creates a new elements</a:t>
            </a:r>
            <a:r>
              <a:rPr lang="en-US" sz="3200" dirty="0"/>
              <a:t>. But these elements </a:t>
            </a:r>
            <a:r>
              <a:rPr lang="en-US" sz="3200" b="1" dirty="0" smtClean="0">
                <a:solidFill>
                  <a:schemeClr val="bg1"/>
                </a:solidFill>
              </a:rPr>
              <a:t>don't </a:t>
            </a:r>
            <a:r>
              <a:rPr lang="en-US" sz="3200" b="1" dirty="0">
                <a:solidFill>
                  <a:schemeClr val="bg1"/>
                </a:solidFill>
              </a:rPr>
              <a:t>exist</a:t>
            </a:r>
            <a:r>
              <a:rPr lang="en-US" sz="3200" dirty="0"/>
              <a:t> anywhere except as values inside </a:t>
            </a:r>
            <a:r>
              <a:rPr lang="en-US" sz="3200" dirty="0" smtClean="0"/>
              <a:t>variables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928690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788314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878535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0304" y="1221813"/>
            <a:ext cx="885139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id="div1"&gt;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&lt;p id="p1"&gt;This is a paragraph.&lt;/p&gt;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&lt;p id="p2"&gt;This is another paragraph.&lt;/p&gt;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76D3C9-6FA9-46EC-A8D0-08ED520C4C3B}"/>
              </a:ext>
            </a:extLst>
          </p:cNvPr>
          <p:cNvSpPr txBox="1">
            <a:spLocks/>
          </p:cNvSpPr>
          <p:nvPr/>
        </p:nvSpPr>
        <p:spPr>
          <a:xfrm>
            <a:off x="1670304" y="3262047"/>
            <a:ext cx="8851391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parent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("div1");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("p1");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("p2");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firstChild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parent.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removeChild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CE12A1-3FAC-4FE5-B55E-9949CBEF5280}"/>
              </a:ext>
            </a:extLst>
          </p:cNvPr>
          <p:cNvSpPr/>
          <p:nvPr/>
        </p:nvSpPr>
        <p:spPr bwMode="auto">
          <a:xfrm>
            <a:off x="5646000" y="4554000"/>
            <a:ext cx="2473888" cy="461475"/>
          </a:xfrm>
          <a:prstGeom prst="wedgeRoundRectCallout">
            <a:avLst>
              <a:gd name="adj1" fmla="val -67472"/>
              <a:gd name="adj2" fmla="val 515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deleting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E98012-8CC4-4647-BBC7-00792A5B310C}"/>
              </a:ext>
            </a:extLst>
          </p:cNvPr>
          <p:cNvSpPr/>
          <p:nvPr/>
        </p:nvSpPr>
        <p:spPr bwMode="auto">
          <a:xfrm>
            <a:off x="7131000" y="5579470"/>
            <a:ext cx="3840480" cy="461475"/>
          </a:xfrm>
          <a:prstGeom prst="wedgeRoundRectCallout">
            <a:avLst>
              <a:gd name="adj1" fmla="val -48436"/>
              <a:gd name="adj2" fmla="val -92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by parent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list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firstLi.textContent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"Peter";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firstLi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secondLi.innerHTML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"&lt;b&gt;Maria&lt;/b&gt;";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list.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secondLi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document.body.appendChild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4239000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3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DOM Properties and HTML Attributes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E58D-9145-4ABF-AF5C-BC7A3018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 smtClean="0"/>
              <a:t>DOM</a:t>
            </a:r>
          </a:p>
          <a:p>
            <a:pPr lvl="1"/>
            <a:r>
              <a:rPr lang="en-US" sz="3200" dirty="0" smtClean="0"/>
              <a:t>What </a:t>
            </a:r>
            <a:r>
              <a:rPr lang="en-US" sz="3200" dirty="0"/>
              <a:t>is DOM?</a:t>
            </a:r>
          </a:p>
          <a:p>
            <a:pPr lvl="1"/>
            <a:r>
              <a:rPr lang="en-US" sz="3200" dirty="0"/>
              <a:t>DOM Methods</a:t>
            </a:r>
          </a:p>
          <a:p>
            <a:pPr lvl="1"/>
            <a:r>
              <a:rPr lang="en-US" sz="3200" dirty="0"/>
              <a:t>DOM </a:t>
            </a:r>
            <a:r>
              <a:rPr lang="en-US" sz="3200" dirty="0" smtClean="0"/>
              <a:t>Manipulations</a:t>
            </a:r>
          </a:p>
          <a:p>
            <a:pPr lvl="1"/>
            <a:r>
              <a:rPr lang="en-US" sz="3200" dirty="0"/>
              <a:t>Parents and </a:t>
            </a:r>
            <a:r>
              <a:rPr lang="en-US" sz="3200" dirty="0" smtClean="0"/>
              <a:t>Children </a:t>
            </a:r>
            <a:r>
              <a:rPr lang="en-US" sz="3200" dirty="0"/>
              <a:t>Elements</a:t>
            </a:r>
          </a:p>
          <a:p>
            <a:pPr lvl="1"/>
            <a:r>
              <a:rPr lang="en-US" sz="3200" dirty="0"/>
              <a:t>DOM Properties and HTML </a:t>
            </a:r>
            <a:r>
              <a:rPr lang="en-US" sz="3200" dirty="0" smtClean="0"/>
              <a:t>Attributes</a:t>
            </a:r>
            <a:endParaRPr lang="en-US" sz="3200" dirty="0"/>
          </a:p>
          <a:p>
            <a:pPr lvl="1"/>
            <a:r>
              <a:rPr lang="en-US" sz="3200" dirty="0"/>
              <a:t>DOM </a:t>
            </a:r>
            <a:r>
              <a:rPr lang="en-US" sz="3200" dirty="0" smtClean="0"/>
              <a:t>Events Introduction</a:t>
            </a:r>
          </a:p>
          <a:p>
            <a:r>
              <a:rPr lang="en-US" sz="3400" dirty="0" smtClean="0"/>
              <a:t>BOM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 smtClean="0"/>
              <a:t>Attributes </a:t>
            </a:r>
            <a:r>
              <a:rPr lang="en-US" sz="3400" dirty="0"/>
              <a:t>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Properties are defined by the </a:t>
            </a:r>
            <a:r>
              <a:rPr lang="en-US" sz="3400" b="1" dirty="0">
                <a:solidFill>
                  <a:schemeClr val="bg1"/>
                </a:solidFill>
              </a:rPr>
              <a:t>DOM</a:t>
            </a:r>
          </a:p>
          <a:p>
            <a:pPr lvl="1"/>
            <a:r>
              <a:rPr lang="en-US" sz="3400" dirty="0"/>
              <a:t>Attributes </a:t>
            </a: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/>
              <a:t> DOM properties </a:t>
            </a:r>
            <a:endParaRPr lang="en-US" sz="3400" dirty="0" smtClean="0"/>
          </a:p>
          <a:p>
            <a:pPr lvl="2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Property</a:t>
            </a:r>
            <a:r>
              <a:rPr lang="en-US" sz="3200" dirty="0" smtClean="0"/>
              <a:t> </a:t>
            </a:r>
            <a:r>
              <a:rPr lang="en-US" sz="3200" dirty="0"/>
              <a:t>values can </a:t>
            </a:r>
            <a:r>
              <a:rPr lang="en-US" sz="3200" b="1" dirty="0" smtClean="0">
                <a:solidFill>
                  <a:schemeClr val="bg1"/>
                </a:solidFill>
              </a:rPr>
              <a:t>change</a:t>
            </a:r>
          </a:p>
          <a:p>
            <a:pPr lvl="2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Attribute</a:t>
            </a:r>
            <a:r>
              <a:rPr lang="en-US" sz="3200" dirty="0" smtClean="0"/>
              <a:t> </a:t>
            </a:r>
            <a:r>
              <a:rPr lang="en-US" sz="3200" dirty="0"/>
              <a:t>values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same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  <a:r>
              <a:rPr lang="en-US" sz="3400" dirty="0"/>
              <a:t>, even when they have the same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vs.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reads and writes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innerHTML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returns and writes the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>
                <a:solidFill>
                  <a:srgbClr val="234465"/>
                </a:solidFill>
              </a:rPr>
              <a:t> of a given element</a:t>
            </a:r>
          </a:p>
          <a:p>
            <a:pPr marL="0" lvl="0" indent="0">
              <a:buClr>
                <a:srgbClr val="234465"/>
              </a:buClr>
              <a:buNone/>
            </a:pPr>
            <a:r>
              <a:rPr lang="en-US" sz="3000" dirty="0">
                <a:solidFill>
                  <a:srgbClr val="234465"/>
                </a:solidFill>
              </a:rPr>
              <a:t/>
            </a:r>
            <a:br>
              <a:rPr lang="en-US" sz="3000" dirty="0">
                <a:solidFill>
                  <a:srgbClr val="234465"/>
                </a:solidFill>
              </a:rPr>
            </a:br>
            <a:endParaRPr lang="en-US" sz="3000" dirty="0">
              <a:solidFill>
                <a:srgbClr val="234465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value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gets and sets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07" y="1863741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text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Node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Node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text for element.';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8" y="3693266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html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myElement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myElement.innerHTML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text for element.';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308" y="5403485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theValue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theFormField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theFormField.value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value';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4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1479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/&gt;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</a:t>
            </a:r>
            <a:r>
              <a:rPr lang="en-US" sz="3400" dirty="0" smtClean="0"/>
              <a:t>the specified </a:t>
            </a:r>
            <a:r>
              <a:rPr lang="en-US" sz="3400" dirty="0"/>
              <a:t>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960508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class="container div root"&gt;&lt;/div&gt;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Parents and Child Elements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2BD8A-909D-46D6-B0DA-9067EAB6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1307346"/>
            <a:ext cx="2511000" cy="25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766922"/>
            <a:ext cx="9929724" cy="4564209"/>
          </a:xfrm>
        </p:spPr>
        <p:txBody>
          <a:bodyPr/>
          <a:lstStyle/>
          <a:p>
            <a:r>
              <a:rPr lang="en-US" dirty="0"/>
              <a:t>Parents can be accessed by keywords </a:t>
            </a:r>
            <a:r>
              <a:rPr lang="en-US" b="1" dirty="0">
                <a:solidFill>
                  <a:schemeClr val="bg1"/>
                </a:solidFill>
              </a:rPr>
              <a:t>.parent</a:t>
            </a:r>
            <a:r>
              <a:rPr lang="en-US" dirty="0"/>
              <a:t> or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.parentNode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AE3-C178-4604-A5CC-B469EBCAF4CD}"/>
              </a:ext>
            </a:extLst>
          </p:cNvPr>
          <p:cNvSpPr/>
          <p:nvPr/>
        </p:nvSpPr>
        <p:spPr>
          <a:xfrm>
            <a:off x="1394942" y="1008865"/>
            <a:ext cx="667881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Every DOM Elements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sz="3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</a:t>
            </a:r>
            <a:r>
              <a:rPr lang="en-US" dirty="0" smtClean="0"/>
              <a:t>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this elements</a:t>
            </a:r>
          </a:p>
          <a:p>
            <a:r>
              <a:rPr lang="en-US" dirty="0"/>
              <a:t>Also this elements is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</a:t>
            </a:r>
            <a:r>
              <a:rPr lang="en-US" dirty="0" smtClean="0"/>
              <a:t>be accessed </a:t>
            </a:r>
            <a:r>
              <a:rPr lang="en-US" dirty="0"/>
              <a:t>by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HTML 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BE251-F77C-46AC-A32F-8F47FDDF8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child node of an element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child node of an element</a:t>
            </a:r>
          </a:p>
          <a:p>
            <a:pPr marL="0" indent="0">
              <a:buClr>
                <a:schemeClr val="tx1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7C81-E6D2-47FE-AC71-4225EDC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02376-98ED-4105-A82D-6F4A7616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5" y="2710797"/>
            <a:ext cx="2260840" cy="1757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6DB57C-05A4-4C38-8CF1-1E5EE5C0BC9F}"/>
              </a:ext>
            </a:extLst>
          </p:cNvPr>
          <p:cNvSpPr txBox="1">
            <a:spLocks/>
          </p:cNvSpPr>
          <p:nvPr/>
        </p:nvSpPr>
        <p:spPr>
          <a:xfrm>
            <a:off x="3711710" y="2710797"/>
            <a:ext cx="792861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list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');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89E26-B2F8-4514-AFC4-F0AE08988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0" r="31815"/>
          <a:stretch/>
        </p:blipFill>
        <p:spPr>
          <a:xfrm>
            <a:off x="8275729" y="4008317"/>
            <a:ext cx="2210445" cy="459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595AF-9346-4710-8796-E6CCF2A18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5" b="48119"/>
          <a:stretch/>
        </p:blipFill>
        <p:spPr>
          <a:xfrm>
            <a:off x="8275729" y="3492334"/>
            <a:ext cx="2210445" cy="44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2E0F99D-BE45-436D-92C5-8355C25D5961}"/>
              </a:ext>
            </a:extLst>
          </p:cNvPr>
          <p:cNvSpPr txBox="1">
            <a:spLocks/>
          </p:cNvSpPr>
          <p:nvPr/>
        </p:nvSpPr>
        <p:spPr>
          <a:xfrm>
            <a:off x="3711711" y="3492334"/>
            <a:ext cx="418696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list.firstElementChild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list.lastElementChild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5AF1F18-D7B7-4288-AF4E-2620A9438635}"/>
              </a:ext>
            </a:extLst>
          </p:cNvPr>
          <p:cNvSpPr txBox="1">
            <a:spLocks/>
          </p:cNvSpPr>
          <p:nvPr/>
        </p:nvSpPr>
        <p:spPr>
          <a:xfrm>
            <a:off x="707425" y="4844588"/>
            <a:ext cx="81043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list.firstElementChild.textContent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+= " RLZ!";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6C401-F350-4727-B811-4257B2D0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5" y="2710797"/>
            <a:ext cx="2544264" cy="1760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0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B3316-D420-42C9-A4B5-399A8E09A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 node at the same</a:t>
            </a:r>
            <a:br>
              <a:rPr lang="en-US" sz="3200" dirty="0"/>
            </a:br>
            <a:r>
              <a:rPr lang="en-US" sz="3200" dirty="0"/>
              <a:t>node tree level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previousElementSibling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 </a:t>
            </a:r>
            <a:r>
              <a:rPr lang="en-US" sz="3200" b="1" dirty="0">
                <a:solidFill>
                  <a:schemeClr val="bg1"/>
                </a:solidFill>
              </a:rPr>
              <a:t>previous</a:t>
            </a:r>
            <a:r>
              <a:rPr lang="en-US" sz="3200" dirty="0"/>
              <a:t> node at</a:t>
            </a:r>
            <a:br>
              <a:rPr lang="en-US" sz="3200" dirty="0"/>
            </a:br>
            <a:r>
              <a:rPr lang="en-US" sz="3200" dirty="0"/>
              <a:t>the same node tree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F374C-73B4-4DF3-A2B5-61CEEB5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B94339-371F-4260-B553-0C182194F266}"/>
              </a:ext>
            </a:extLst>
          </p:cNvPr>
          <p:cNvSpPr txBox="1">
            <a:spLocks/>
          </p:cNvSpPr>
          <p:nvPr/>
        </p:nvSpPr>
        <p:spPr>
          <a:xfrm>
            <a:off x="3732170" y="3633870"/>
            <a:ext cx="7943994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next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nextElementSibling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next.textContent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C#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prev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next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.previousElementSibling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prev.textContent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B1E01-3CA2-4480-B37B-8875F07B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8" y="3633870"/>
            <a:ext cx="2752065" cy="2139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17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1877997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078509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</a:t>
            </a:r>
            <a:r>
              <a:rPr lang="en-US" dirty="0" smtClean="0"/>
              <a:t>type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supposed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contain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provides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as a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additionally</a:t>
            </a:r>
            <a:r>
              <a:rPr lang="en-US" dirty="0"/>
              <a:t> a method called </a:t>
            </a:r>
            <a:r>
              <a:rPr lang="en-US" b="1" dirty="0" err="1">
                <a:solidFill>
                  <a:schemeClr val="bg1"/>
                </a:solidFill>
              </a:rPr>
              <a:t>namedItem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vs. </a:t>
            </a:r>
            <a:r>
              <a:rPr lang="en-US" dirty="0" err="1" smtClean="0"/>
              <a:t>HTMLCollection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4660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handlers</a:t>
            </a:r>
            <a:r>
              <a:rPr lang="en-US" dirty="0" smtClean="0"/>
              <a:t> </a:t>
            </a:r>
            <a:r>
              <a:rPr lang="en-US" dirty="0"/>
              <a:t>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r>
              <a:rPr lang="en-US" dirty="0"/>
              <a:t>, and the function will not be </a:t>
            </a:r>
            <a:r>
              <a:rPr lang="en-US" dirty="0" smtClean="0"/>
              <a:t>executed before </a:t>
            </a:r>
            <a:r>
              <a:rPr lang="en-US" dirty="0"/>
              <a:t>the event </a:t>
            </a:r>
            <a:r>
              <a:rPr lang="en-US" dirty="0" smtClean="0"/>
              <a:t>occurs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279600" y="5090884"/>
            <a:ext cx="851946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accent3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handler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Built-In Browser Objects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  <a:endParaRPr lang="en-US" sz="2400" dirty="0">
                <a:solidFill>
                  <a:srgbClr val="3D8B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Browser Object Model (BOM)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BOM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23126" y="131436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alert(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window.navigator.userAgent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26" y="2237025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navigator.language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en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-US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26" y="3529017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screen.width</a:t>
            </a:r>
            <a:r>
              <a:rPr lang="en-US" sz="2400" dirty="0">
                <a:solidFill>
                  <a:schemeClr val="tx1"/>
                </a:solidFill>
                <a:effectLst/>
              </a:rPr>
              <a:t> + " x " +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screen.height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1920 x 1080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126" y="482100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document.location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 </a:t>
            </a:r>
            <a:r>
              <a:rPr lang="en-US" sz="2400" dirty="0">
                <a:solidFill>
                  <a:schemeClr val="tx1"/>
                </a:solidFill>
                <a:effectLst/>
              </a:rPr>
              <a:t>= "https://softuni.bg";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126" y="574366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history.back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326688"/>
            <a:ext cx="4267200" cy="18669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Document with a Logical Tree</a:t>
            </a:r>
            <a:endParaRPr lang="en-US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Document Object Model (DOM)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5" y="1616172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is a programming API for HTML and </a:t>
            </a:r>
            <a:r>
              <a:rPr lang="bg-BG" sz="3200" b="1" dirty="0">
                <a:solidFill>
                  <a:schemeClr val="bg2"/>
                </a:solidFill>
              </a:rPr>
              <a:t>	</a:t>
            </a:r>
            <a:br>
              <a:rPr lang="bg-BG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XML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Manipulations 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BOM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5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9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</a:t>
            </a:r>
            <a:r>
              <a:rPr lang="en-US" dirty="0" smtClean="0"/>
              <a:t>page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 for all HTML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Changing the HTML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ADC5-8234-469D-B722-152AE5D6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1" y="803088"/>
            <a:ext cx="3725797" cy="3725797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</a:t>
            </a:r>
            <a:r>
              <a:rPr lang="en-US" dirty="0" smtClean="0"/>
              <a:t>on HTML </a:t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en-US" dirty="0"/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</a:t>
            </a:r>
            <a:r>
              <a:rPr lang="en-US" dirty="0" smtClean="0"/>
              <a:t>elements that </a:t>
            </a:r>
            <a:r>
              <a:rPr lang="en-US" dirty="0"/>
              <a:t>you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</TotalTime>
  <Words>1142</Words>
  <Application>Microsoft Office PowerPoint</Application>
  <PresentationFormat>Widescreen</PresentationFormat>
  <Paragraphs>323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맑은 고딕</vt:lpstr>
      <vt:lpstr>Malgun Gothic (Body)</vt:lpstr>
      <vt:lpstr>Arial</vt:lpstr>
      <vt:lpstr>Arial Rounded MT Bold</vt:lpstr>
      <vt:lpstr>Calibri</vt:lpstr>
      <vt:lpstr>Consolas</vt:lpstr>
      <vt:lpstr>Wingdings</vt:lpstr>
      <vt:lpstr>Wingdings 2</vt:lpstr>
      <vt:lpstr>SoftUni</vt:lpstr>
      <vt:lpstr>DOM</vt:lpstr>
      <vt:lpstr>Table of Contents</vt:lpstr>
      <vt:lpstr>Have a Question?</vt:lpstr>
      <vt:lpstr>Document with a Logical Tree</vt:lpstr>
      <vt:lpstr>Document Object Model</vt:lpstr>
      <vt:lpstr>HTML DOM</vt:lpstr>
      <vt:lpstr>Changing the HTML</vt:lpstr>
      <vt:lpstr> DOM Methods</vt:lpstr>
      <vt:lpstr>Example: DOM Methods</vt:lpstr>
      <vt:lpstr>Example: DOM Methods</vt:lpstr>
      <vt:lpstr>Modify the DOM Tree</vt:lpstr>
      <vt:lpstr>Selection of Elements</vt:lpstr>
      <vt:lpstr>CSS Selectors</vt:lpstr>
      <vt:lpstr>DOM Manipulations</vt:lpstr>
      <vt:lpstr>DOM Manipulations</vt:lpstr>
      <vt:lpstr>Creating DOM Elements</vt:lpstr>
      <vt:lpstr>Deleting DOM Elements</vt:lpstr>
      <vt:lpstr>Creating DOM Elements</vt:lpstr>
      <vt:lpstr>DOM Properties and HTML Attributes</vt:lpstr>
      <vt:lpstr>Properties vs. Attributes</vt:lpstr>
      <vt:lpstr>DOM Properties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NodeList vs. HTMLCollection</vt:lpstr>
      <vt:lpstr>Handling DOM Events</vt:lpstr>
      <vt:lpstr>DOM Events</vt:lpstr>
      <vt:lpstr>The Built-In Browser Objects</vt:lpstr>
      <vt:lpstr>Browser Object Model (BOM)</vt:lpstr>
      <vt:lpstr>Playing with BOM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Objects; JSON and DOM Events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6</cp:revision>
  <dcterms:created xsi:type="dcterms:W3CDTF">2018-05-23T13:08:44Z</dcterms:created>
  <dcterms:modified xsi:type="dcterms:W3CDTF">2019-11-27T12:59:10Z</dcterms:modified>
  <cp:category>programming;computer programming;software development;web development</cp:category>
</cp:coreProperties>
</file>