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21" r:id="rId62"/>
    <p:sldId id="317" r:id="rId63"/>
    <p:sldId id="318" r:id="rId64"/>
    <p:sldId id="323" r:id="rId65"/>
    <p:sldId id="32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0A356C-63C8-4F61-8BBE-6536B88EE607}">
          <p14:sldIdLst>
            <p14:sldId id="256"/>
            <p14:sldId id="257"/>
            <p14:sldId id="258"/>
          </p14:sldIdLst>
        </p14:section>
        <p14:section name="Event Loop" id="{C802AE9A-8A24-4547-AB39-21D8945027E3}">
          <p14:sldIdLst>
            <p14:sldId id="259"/>
            <p14:sldId id="260"/>
            <p14:sldId id="261"/>
            <p14:sldId id="26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Handling Events with DOM" id="{1FDC7DCC-DC8E-49E3-9DE1-A7C3FA7331F8}">
          <p14:sldIdLst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Handling Events" id="{A1A70F1C-1169-4BE2-8006-31BB78878BD5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Event Delegation" id="{1A4A603C-FC67-4F4A-A156-F95CB7047E4F}">
          <p14:sldIdLst>
            <p14:sldId id="311"/>
            <p14:sldId id="312"/>
            <p14:sldId id="313"/>
          </p14:sldIdLst>
        </p14:section>
        <p14:section name="Live Exercise" id="{31B1E2A8-406E-4057-BAED-5585B497E5D5}">
          <p14:sldIdLst>
            <p14:sldId id="314"/>
          </p14:sldIdLst>
        </p14:section>
        <p14:section name="Conclusion" id="{C7091A59-9408-42AF-A7C5-FD6D817EBBAF}">
          <p14:sldIdLst>
            <p14:sldId id="315"/>
            <p14:sldId id="321"/>
            <p14:sldId id="317"/>
            <p14:sldId id="318"/>
            <p14:sldId id="323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108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25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55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606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/ Delete DOM Elements, Handle Browser Events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smtClean="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426348"/>
            <a:ext cx="3564983" cy="2005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50863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7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20152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14648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2800" dirty="0">
                <a:solidFill>
                  <a:schemeClr val="tx1"/>
                </a:solidFill>
                <a:effectLst/>
              </a:rPr>
              <a:t>(el){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el.addEventListener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"click",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handler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7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55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2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Event </a:t>
            </a:r>
            <a:r>
              <a:rPr lang="en-US" sz="3200" dirty="0" smtClean="0"/>
              <a:t>Loop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Event Types</a:t>
            </a: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Event Object Properties and Methods</a:t>
            </a: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Handling Events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5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8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5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8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29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99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6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6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9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1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0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2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6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68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56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Loop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71" y="1278146"/>
            <a:ext cx="2733457" cy="27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6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DOM Events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alls </a:t>
            </a: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Passes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function - </a:t>
            </a:r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Contains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describe the </a:t>
            </a:r>
            <a:r>
              <a:rPr lang="en-US" dirty="0" smtClean="0"/>
              <a:t>event </a:t>
            </a:r>
            <a:r>
              <a:rPr lang="en-US" dirty="0"/>
              <a:t>that </a:t>
            </a:r>
            <a:r>
              <a:rPr lang="en-US" dirty="0" smtClean="0"/>
              <a:t>occurred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121148"/>
            <a:ext cx="9929724" cy="527604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target</a:t>
            </a:r>
          </a:p>
          <a:p>
            <a:pPr lvl="1">
              <a:buClr>
                <a:schemeClr val="tx1"/>
              </a:buClr>
            </a:pPr>
            <a:r>
              <a:rPr lang="en-US" sz="3500" dirty="0" err="1"/>
              <a:t>timeStamp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500" dirty="0" err="1"/>
              <a:t>isTrusted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500" dirty="0" err="1" smtClean="0"/>
              <a:t>clientX</a:t>
            </a:r>
            <a:r>
              <a:rPr lang="en-US" sz="3500" dirty="0" smtClean="0"/>
              <a:t>/Y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500" dirty="0" err="1"/>
              <a:t>preventDefault</a:t>
            </a:r>
            <a:endParaRPr lang="en-US" sz="3500" dirty="0"/>
          </a:p>
          <a:p>
            <a:pPr lvl="1"/>
            <a:r>
              <a:rPr lang="en-US" sz="3500" dirty="0" err="1"/>
              <a:t>stopPropagation</a:t>
            </a:r>
            <a:endParaRPr lang="en-US" sz="3500" dirty="0"/>
          </a:p>
          <a:p>
            <a:pPr lvl="1"/>
            <a:r>
              <a:rPr lang="en-US" sz="3500" dirty="0" err="1"/>
              <a:t>stopImmediatePropagation</a:t>
            </a:r>
            <a:endParaRPr lang="en-US" sz="3500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 Properties and Methods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Handling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 smtClean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Three </a:t>
            </a:r>
            <a:r>
              <a:rPr lang="en-US" sz="3400" dirty="0"/>
              <a:t>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handler</a:t>
            </a:r>
          </a:p>
          <a:p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30727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){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this =&gt; object, html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reference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event =&gt; object, event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configuration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'click'</a:t>
            </a:r>
            <a:r>
              <a:rPr lang="en-US" sz="2400" dirty="0">
                <a:solidFill>
                  <a:schemeClr val="tx1"/>
                </a:solidFill>
                <a:effectLst/>
              </a:rPr>
              <a:t>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90796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(+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34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6000" y="1257411"/>
            <a:ext cx="9180000" cy="5249589"/>
          </a:xfrm>
        </p:spPr>
        <p:txBody>
          <a:bodyPr/>
          <a:lstStyle/>
          <a:p>
            <a:r>
              <a:rPr lang="en-US" dirty="0"/>
              <a:t>Single threaded language</a:t>
            </a:r>
          </a:p>
          <a:p>
            <a:r>
              <a:rPr lang="en-US" dirty="0"/>
              <a:t>HTTP requests</a:t>
            </a:r>
          </a:p>
          <a:p>
            <a:r>
              <a:rPr lang="en-US" dirty="0"/>
              <a:t>DB</a:t>
            </a:r>
          </a:p>
          <a:p>
            <a:r>
              <a:rPr lang="en-US" dirty="0"/>
              <a:t>Memory and disk read/write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 Approach to I/O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8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15026E-DB22-42C4-BC8A-9A8D088FF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584" y="5027403"/>
            <a:ext cx="3478134" cy="1830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Event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});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Events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</a:t>
            </a:r>
            <a:r>
              <a:rPr lang="en-US" sz="2400" dirty="0" smtClean="0">
                <a:solidFill>
                  <a:schemeClr val="tx1"/>
                </a:solidFill>
              </a:rPr>
              <a:t>';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smtClean="0">
                <a:solidFill>
                  <a:schemeClr val="tx1"/>
                </a:solidFill>
              </a:rPr>
              <a:t>'';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});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Events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events to the same element, </a:t>
            </a:r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without overwriting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existing events: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</a:t>
            </a:r>
            <a:r>
              <a:rPr lang="en-US" b="1" i="1" dirty="0">
                <a:solidFill>
                  <a:schemeClr val="bg1"/>
                </a:solidFill>
              </a:rPr>
              <a:t>on</a:t>
            </a:r>
            <a:r>
              <a:rPr lang="en-US" i="1" dirty="0"/>
              <a:t>" prefix for the event</a:t>
            </a:r>
            <a:br>
              <a:rPr lang="en-US" i="1" dirty="0"/>
            </a:br>
            <a:r>
              <a:rPr lang="en-US" i="1" dirty="0"/>
              <a:t>use "</a:t>
            </a:r>
            <a:r>
              <a:rPr lang="en-US" b="1" i="1" dirty="0">
                <a:solidFill>
                  <a:schemeClr val="bg1"/>
                </a:solidFill>
              </a:rPr>
              <a:t>click</a:t>
            </a:r>
            <a:r>
              <a:rPr lang="en-US" i="1" dirty="0"/>
              <a:t>" instead of "</a:t>
            </a:r>
            <a:r>
              <a:rPr lang="en-US" b="1" i="1" dirty="0" err="1">
                <a:solidFill>
                  <a:schemeClr val="bg1"/>
                </a:solidFill>
              </a:rPr>
              <a:t>onclick</a:t>
            </a:r>
            <a:r>
              <a:rPr lang="en-US" i="1" dirty="0"/>
              <a:t>"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81000" y="2799000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function);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In JS we can start / stop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timers</a:t>
            </a:r>
            <a:r>
              <a:rPr lang="en-US" sz="3400" dirty="0"/>
              <a:t> (intervals</a:t>
            </a:r>
            <a:r>
              <a:rPr lang="en-US" sz="3400" dirty="0" smtClean="0"/>
              <a:t>)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400" dirty="0"/>
              <a:t>Remove (cancel) existing timer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SetInterval() / ClearInterval()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4907" y="1907513"/>
            <a:ext cx="1062908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intervalID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setInterval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("1 sec. passed");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},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1000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Delay = 1000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ms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= 1 second</a:t>
            </a:r>
          </a:p>
        </p:txBody>
      </p:sp>
      <p:pic>
        <p:nvPicPr>
          <p:cNvPr id="5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9" y="1987031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84907" y="5311952"/>
            <a:ext cx="106290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clearInterval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intervalID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Stop the timer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6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Delegation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</a:t>
            </a:r>
            <a:r>
              <a:rPr lang="en-US" dirty="0" smtClean="0"/>
              <a:t>specific nodes</a:t>
            </a:r>
          </a:p>
          <a:p>
            <a:r>
              <a:rPr lang="en-US" dirty="0" smtClean="0"/>
              <a:t>Event listener is assigned to a </a:t>
            </a:r>
            <a:r>
              <a:rPr lang="en-US" b="1" dirty="0" smtClean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 Delegation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 smtClean="0">
                <a:solidFill>
                  <a:schemeClr val="tx1"/>
                </a:solidFill>
              </a:rPr>
              <a:t>&gt;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 smtClean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</a:t>
            </a:r>
            <a:r>
              <a:rPr lang="en-US" sz="2200" dirty="0" smtClean="0">
                <a:solidFill>
                  <a:schemeClr val="tx1"/>
                </a:solidFill>
              </a:rPr>
              <a:t> "</a:t>
            </a:r>
            <a:r>
              <a:rPr lang="en-US" sz="2200" dirty="0">
                <a:solidFill>
                  <a:schemeClr val="tx1"/>
                </a:solidFill>
              </a:rPr>
              <a:t>List item ", </a:t>
            </a:r>
            <a:r>
              <a:rPr lang="en-US" sz="2200" dirty="0" err="1" smtClean="0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      "</a:t>
            </a:r>
            <a:r>
              <a:rPr lang="en-US" sz="2200" dirty="0">
                <a:solidFill>
                  <a:schemeClr val="tx1"/>
                </a:solidFill>
              </a:rPr>
              <a:t>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</a:p>
          <a:p>
            <a:pPr lvl="1"/>
            <a:r>
              <a:rPr lang="en-US" dirty="0" smtClean="0"/>
              <a:t>Event must be bubbling</a:t>
            </a:r>
          </a:p>
          <a:p>
            <a:pPr lvl="1"/>
            <a:r>
              <a:rPr lang="en-US" dirty="0" smtClean="0"/>
              <a:t>May add CPU load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1000" y="1257411"/>
            <a:ext cx="9675000" cy="5366589"/>
          </a:xfrm>
        </p:spPr>
        <p:txBody>
          <a:bodyPr/>
          <a:lstStyle/>
          <a:p>
            <a:r>
              <a:rPr lang="en-US" dirty="0"/>
              <a:t>Blocking thread requests</a:t>
            </a:r>
          </a:p>
          <a:p>
            <a:r>
              <a:rPr lang="en-US" dirty="0"/>
              <a:t>Register a callback</a:t>
            </a:r>
          </a:p>
          <a:p>
            <a:r>
              <a:rPr lang="en-US" dirty="0"/>
              <a:t>Handle multiple concurrent operations on one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thread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Don't Make the Thread Wait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5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6066" y="1398748"/>
            <a:ext cx="8223250" cy="5570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Event </a:t>
            </a:r>
            <a:r>
              <a:rPr lang="en-US" sz="3200" dirty="0" smtClean="0">
                <a:solidFill>
                  <a:schemeClr val="bg2"/>
                </a:solidFill>
              </a:rPr>
              <a:t>Loop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Event </a:t>
            </a:r>
            <a:r>
              <a:rPr lang="en-US" sz="3200" dirty="0">
                <a:solidFill>
                  <a:schemeClr val="bg2"/>
                </a:solidFill>
              </a:rPr>
              <a:t>Types</a:t>
            </a:r>
          </a:p>
          <a:p>
            <a:r>
              <a:rPr lang="en-US" sz="3200" dirty="0">
                <a:solidFill>
                  <a:schemeClr val="bg2"/>
                </a:solidFill>
              </a:rPr>
              <a:t>Event Object Properties and </a:t>
            </a:r>
            <a:r>
              <a:rPr lang="en-US" sz="3200" dirty="0" smtClean="0">
                <a:solidFill>
                  <a:schemeClr val="bg2"/>
                </a:solidFill>
              </a:rPr>
              <a:t>Methods</a:t>
            </a:r>
          </a:p>
          <a:p>
            <a:pPr lvl="1"/>
            <a:r>
              <a:rPr lang="en-US" sz="3000" dirty="0" err="1" smtClean="0">
                <a:solidFill>
                  <a:schemeClr val="bg2"/>
                </a:solidFill>
              </a:rPr>
              <a:t>preventDefault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n-US" sz="3000" dirty="0" err="1" smtClean="0">
                <a:solidFill>
                  <a:schemeClr val="bg2"/>
                </a:solidFill>
              </a:rPr>
              <a:t>stopPropagation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Handling </a:t>
            </a:r>
            <a:r>
              <a:rPr lang="en-US" sz="3200" dirty="0" smtClean="0">
                <a:solidFill>
                  <a:schemeClr val="bg2"/>
                </a:solidFill>
              </a:rPr>
              <a:t>Events</a:t>
            </a: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Attach</a:t>
            </a: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Remove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5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56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52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2643" y="1376724"/>
            <a:ext cx="9929724" cy="5130276"/>
          </a:xfrm>
        </p:spPr>
        <p:txBody>
          <a:bodyPr/>
          <a:lstStyle/>
          <a:p>
            <a:r>
              <a:rPr lang="en-US" dirty="0"/>
              <a:t>Message queue</a:t>
            </a:r>
          </a:p>
          <a:p>
            <a:r>
              <a:rPr lang="en-US" dirty="0"/>
              <a:t>Event loop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It's Handled in JS?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3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24751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412054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</TotalTime>
  <Words>954</Words>
  <Application>Microsoft Office PowerPoint</Application>
  <PresentationFormat>Widescreen</PresentationFormat>
  <Paragraphs>519</Paragraphs>
  <Slides>65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Lucida Grande</vt:lpstr>
      <vt:lpstr>맑은 고딕</vt:lpstr>
      <vt:lpstr>Arial</vt:lpstr>
      <vt:lpstr>Calibri</vt:lpstr>
      <vt:lpstr>Consolas</vt:lpstr>
      <vt:lpstr>Wingdings</vt:lpstr>
      <vt:lpstr>Wingdings 2</vt:lpstr>
      <vt:lpstr>SoftUni</vt:lpstr>
      <vt:lpstr>DOM Manipulations</vt:lpstr>
      <vt:lpstr>Table of Contents</vt:lpstr>
      <vt:lpstr>Have a Question?</vt:lpstr>
      <vt:lpstr>Event Loop</vt:lpstr>
      <vt:lpstr>JS Approach to I/O</vt:lpstr>
      <vt:lpstr>Don't Make the Thread Wait</vt:lpstr>
      <vt:lpstr>How It's Handled in JS?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PowerPoint Presentation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Handling DOM Events</vt:lpstr>
      <vt:lpstr>DOM Events</vt:lpstr>
      <vt:lpstr>Event Types in DOM API</vt:lpstr>
      <vt:lpstr>Event Object</vt:lpstr>
      <vt:lpstr>Event Object Properties and Methods</vt:lpstr>
      <vt:lpstr>Live Exercises</vt:lpstr>
      <vt:lpstr>Event Handling</vt:lpstr>
      <vt:lpstr>Event Handler</vt:lpstr>
      <vt:lpstr>Event Listener</vt:lpstr>
      <vt:lpstr>Attaching Click Event</vt:lpstr>
      <vt:lpstr>Attaching Hover Event</vt:lpstr>
      <vt:lpstr>Attaching Input Event</vt:lpstr>
      <vt:lpstr>Remove Events</vt:lpstr>
      <vt:lpstr>Multiple Events </vt:lpstr>
      <vt:lpstr>SetInterval() / ClearInterval()</vt:lpstr>
      <vt:lpstr>Live Exercises</vt:lpstr>
      <vt:lpstr>Event Delegation</vt:lpstr>
      <vt:lpstr>DOM Event Delegation</vt:lpstr>
      <vt:lpstr>Pros and Cons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Manipulation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6</cp:revision>
  <dcterms:created xsi:type="dcterms:W3CDTF">2018-05-23T13:08:44Z</dcterms:created>
  <dcterms:modified xsi:type="dcterms:W3CDTF">2019-11-27T13:02:31Z</dcterms:modified>
  <cp:category>computer programming;programming;software development;software engineering</cp:category>
</cp:coreProperties>
</file>