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  <p:sldId id="299" r:id="rId45"/>
    <p:sldId id="300" r:id="rId46"/>
    <p:sldId id="305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DFCD-EB1B-4FE2-AA4D-C43B014007AF}">
          <p14:sldIdLst>
            <p14:sldId id="256"/>
            <p14:sldId id="257"/>
            <p14:sldId id="258"/>
          </p14:sldIdLst>
        </p14:section>
        <p14:section name="Error Handling" id="{01A8C2C2-6C89-42B7-B14F-C2C74667398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C4F7283E-AB8C-484F-82DF-C2DF78BB1D52}">
          <p14:sldIdLst>
            <p14:sldId id="267"/>
            <p14:sldId id="268"/>
            <p14:sldId id="269"/>
            <p14:sldId id="270"/>
          </p14:sldIdLst>
        </p14:section>
        <p14:section name="Modules" id="{A7AD0494-3511-400A-8B4F-DCE1D3635152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EC1787AE-ECA0-41ED-82E5-4B36A5F39FAC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902BE5F3-5B6E-49CC-8590-ABDC70964486}">
          <p14:sldIdLst>
            <p14:sldId id="283"/>
            <p14:sldId id="284"/>
            <p14:sldId id="285"/>
          </p14:sldIdLst>
        </p14:section>
        <p14:section name="Global Installation" id="{64CD63C5-D258-4C6B-94A5-165E9F9CF853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EDF46CB9-F6BF-47FC-9520-163B96ADAF38}">
          <p14:sldIdLst>
            <p14:sldId id="296"/>
          </p14:sldIdLst>
        </p14:section>
        <p14:section name="Conclusion" id="{7C141847-4BCD-4462-89E7-74C40E493FA3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64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9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68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6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and Exception Handling</a:t>
            </a:r>
            <a:r>
              <a:rPr lang="bg-BG" dirty="0"/>
              <a:t>,</a:t>
            </a:r>
            <a:r>
              <a:rPr lang="en-US" dirty="0"/>
              <a:t> Modules,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smtClean="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3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92CC3-7462-4D87-BF66-468C2753E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JavaScript,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month (January) is month number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, so             December </a:t>
            </a: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month </a:t>
            </a:r>
            <a:r>
              <a:rPr lang="en-US" sz="3200" b="1" dirty="0">
                <a:solidFill>
                  <a:schemeClr val="bg1"/>
                </a:solidFill>
              </a:rPr>
              <a:t>number 11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5E97F-0959-4D27-8161-4947C0A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Behavior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0B5C-13CF-4013-8981-5E8396B9DC51}"/>
              </a:ext>
            </a:extLst>
          </p:cNvPr>
          <p:cNvSpPr txBox="1">
            <a:spLocks/>
          </p:cNvSpPr>
          <p:nvPr/>
        </p:nvSpPr>
        <p:spPr>
          <a:xfrm>
            <a:off x="416852" y="2520433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 = new Date(2016, 1, 20);    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Feb 20 2016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57B4867-A243-445F-8250-5889F424F9DD}"/>
              </a:ext>
            </a:extLst>
          </p:cNvPr>
          <p:cNvSpPr txBox="1">
            <a:spLocks/>
          </p:cNvSpPr>
          <p:nvPr/>
        </p:nvSpPr>
        <p:spPr>
          <a:xfrm>
            <a:off x="416852" y="4924879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dateNext</a:t>
            </a:r>
            <a:r>
              <a:rPr lang="en-US" sz="2400" dirty="0">
                <a:solidFill>
                  <a:schemeClr val="tx1"/>
                </a:solidFill>
              </a:rPr>
              <a:t> = new Date(2016, 1, 30)   </a:t>
            </a:r>
            <a:r>
              <a:rPr lang="en-US" sz="2400" i="1" dirty="0">
                <a:solidFill>
                  <a:schemeClr val="accent2"/>
                </a:solidFill>
              </a:rPr>
              <a:t>// Mar 01 2016 (next month)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C3090E6-350F-47F7-ACD3-99957415F595}"/>
              </a:ext>
            </a:extLst>
          </p:cNvPr>
          <p:cNvSpPr txBox="1">
            <a:spLocks/>
          </p:cNvSpPr>
          <p:nvPr/>
        </p:nvSpPr>
        <p:spPr>
          <a:xfrm>
            <a:off x="416852" y="5673601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datePrev</a:t>
            </a:r>
            <a:r>
              <a:rPr lang="en-US" sz="2400" dirty="0">
                <a:solidFill>
                  <a:schemeClr val="tx1"/>
                </a:solidFill>
              </a:rPr>
              <a:t> = new Date(2016, -1, 30); </a:t>
            </a:r>
            <a:r>
              <a:rPr lang="en-US" sz="2400" i="1" dirty="0">
                <a:solidFill>
                  <a:schemeClr val="accent2"/>
                </a:solidFill>
              </a:rPr>
              <a:t>// Dec 30 2015 (</a:t>
            </a:r>
            <a:r>
              <a:rPr lang="en-US" sz="2400" i="1" dirty="0" err="1">
                <a:solidFill>
                  <a:schemeClr val="accent2"/>
                </a:solidFill>
              </a:rPr>
              <a:t>prev</a:t>
            </a:r>
            <a:r>
              <a:rPr lang="en-US" sz="2400" i="1" dirty="0">
                <a:solidFill>
                  <a:schemeClr val="accent2"/>
                </a:solidFill>
              </a:rPr>
              <a:t> month)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C7BF7A6-052E-409F-A15B-3EE597199A54}"/>
              </a:ext>
            </a:extLst>
          </p:cNvPr>
          <p:cNvSpPr txBox="1">
            <a:spLocks/>
          </p:cNvSpPr>
          <p:nvPr/>
        </p:nvSpPr>
        <p:spPr>
          <a:xfrm>
            <a:off x="416852" y="3276705"/>
            <a:ext cx="115263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date1 = new Date(1, 1, 1);       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 Feb 01 1901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A6860A-829A-49CE-8872-13AA76C6F758}"/>
              </a:ext>
            </a:extLst>
          </p:cNvPr>
          <p:cNvSpPr txBox="1">
            <a:spLocks/>
          </p:cNvSpPr>
          <p:nvPr/>
        </p:nvSpPr>
        <p:spPr>
          <a:xfrm>
            <a:off x="416852" y="4076867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dateMinus1 = new Date(-1, -1, -1); </a:t>
            </a:r>
            <a:r>
              <a:rPr lang="en-US" sz="2400" i="1" dirty="0">
                <a:solidFill>
                  <a:schemeClr val="accent2"/>
                </a:solidFill>
              </a:rPr>
              <a:t>// Nov 29 -2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0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Throwing / Catching Errors</a:t>
            </a:r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6C92AE6-252E-43F7-B745-B6D5C11A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2" y="1385091"/>
            <a:ext cx="2596210" cy="259621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Exception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dirty="0"/>
              <a:t>Good practices say that you should use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when</a:t>
            </a:r>
            <a:br>
              <a:rPr lang="en-US" sz="3400" dirty="0"/>
            </a:br>
            <a:r>
              <a:rPr lang="en-US" sz="3400" dirty="0"/>
              <a:t>throwing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5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throw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("This will not be executed.");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</a:t>
            </a: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console.log</a:t>
            </a:r>
            <a:r>
              <a:rPr lang="en-US" sz="2400" dirty="0">
                <a:solidFill>
                  <a:schemeClr val="tx1"/>
                </a:solidFill>
              </a:rPr>
              <a:t>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console.log</a:t>
            </a:r>
            <a:r>
              <a:rPr lang="en-US" sz="2400" dirty="0">
                <a:solidFill>
                  <a:schemeClr val="tx1"/>
                </a:solidFill>
              </a:rPr>
              <a:t>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console.log</a:t>
            </a:r>
            <a:r>
              <a:rPr lang="en-US" sz="2400" dirty="0">
                <a:solidFill>
                  <a:schemeClr val="tx1"/>
                </a:solidFill>
              </a:rPr>
              <a:t>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console.log</a:t>
            </a:r>
            <a:r>
              <a:rPr lang="en-US" sz="2400" dirty="0">
                <a:solidFill>
                  <a:schemeClr val="tx1"/>
                </a:solidFill>
              </a:rPr>
              <a:t>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90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Import, Export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</a:t>
            </a:r>
            <a:r>
              <a:rPr lang="en-US" sz="3200" dirty="0" smtClean="0"/>
              <a:t>applications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Group </a:t>
            </a:r>
            <a:r>
              <a:rPr lang="en-US" dirty="0"/>
              <a:t>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Resolve </a:t>
            </a:r>
            <a:r>
              <a:rPr lang="en-US" dirty="0"/>
              <a:t>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</a:t>
            </a:r>
            <a:r>
              <a:rPr lang="en-US" sz="2000" dirty="0" smtClean="0">
                <a:solidFill>
                  <a:schemeClr val="tx1"/>
                </a:solidFill>
              </a:rPr>
              <a:t>show</a:t>
            </a:r>
            <a:r>
              <a:rPr lang="en-US" sz="2000" dirty="0">
                <a:solidFill>
                  <a:schemeClr val="tx1"/>
                </a:solidFill>
              </a:rPr>
              <a:t>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</a:t>
            </a:r>
            <a:r>
              <a:rPr lang="en-US" sz="2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dirty="0"/>
              <a:t>Since, modules were not native in JS, there are</a:t>
            </a:r>
            <a:br>
              <a:rPr lang="en-US" sz="3400" dirty="0"/>
            </a:br>
            <a:r>
              <a:rPr lang="en-US" sz="3400" dirty="0"/>
              <a:t>different approaches to create modules: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ES2015 import/export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for Modules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5575" y="983404"/>
            <a:ext cx="9914507" cy="5174799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are essential for front-end </a:t>
            </a:r>
            <a:r>
              <a:rPr lang="en-US" sz="3200" dirty="0" smtClean="0"/>
              <a:t>JS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They </a:t>
            </a:r>
            <a:r>
              <a:rPr lang="en-US" dirty="0"/>
              <a:t>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function(scope) 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selector = 'loading';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</a:t>
            </a:r>
            <a:r>
              <a:rPr lang="en-US" sz="2400" dirty="0" smtClean="0">
                <a:solidFill>
                  <a:schemeClr val="tx1"/>
                </a:solidFill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sz="2400" dirty="0" smtClean="0">
                <a:solidFill>
                  <a:schemeClr val="tx1"/>
                </a:solidFill>
              </a:rPr>
              <a:t>(selector)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show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hide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'none'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i="1" dirty="0" smtClean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scope.loading</a:t>
            </a:r>
            <a:r>
              <a:rPr lang="en-US" sz="2400" dirty="0" smtClean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}(</a:t>
            </a:r>
            <a:r>
              <a:rPr lang="en-US" sz="2400" dirty="0">
                <a:solidFill>
                  <a:schemeClr val="bg1"/>
                </a:solidFill>
              </a:rPr>
              <a:t>window));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Error Handling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Exception Handling</a:t>
            </a:r>
            <a:endParaRPr lang="bg-BG" sz="3600" dirty="0"/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Modules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Unit Testing </a:t>
            </a:r>
            <a:r>
              <a:rPr lang="bg-BG" sz="3600" dirty="0"/>
              <a:t>-</a:t>
            </a:r>
            <a:r>
              <a:rPr lang="en-US" sz="3600" dirty="0"/>
              <a:t> Concepts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Mocha and Chai</a:t>
            </a:r>
            <a:r>
              <a:rPr lang="bg-BG" sz="3600" dirty="0"/>
              <a:t> </a:t>
            </a:r>
            <a:r>
              <a:rPr lang="en-US" sz="3600" dirty="0"/>
              <a:t>for Unit Testing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3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51000" y="1224000"/>
            <a:ext cx="9929724" cy="5175000"/>
          </a:xfrm>
        </p:spPr>
        <p:txBody>
          <a:bodyPr/>
          <a:lstStyle/>
          <a:p>
            <a:pPr marL="99026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import and export an </a:t>
            </a: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endParaRPr lang="en-US" sz="3200" dirty="0" smtClean="0"/>
          </a:p>
          <a:p>
            <a:pPr marL="990266" lvl="1" indent="-457200">
              <a:buClr>
                <a:schemeClr val="tx1"/>
              </a:buClr>
            </a:pPr>
            <a:r>
              <a:rPr lang="en-US" sz="3200" dirty="0" smtClean="0"/>
              <a:t>Only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21003" y="2480266"/>
            <a:ext cx="772422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accent3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'./toLowerCase.js';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21001" y="3832133"/>
            <a:ext cx="77242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*</a:t>
            </a:r>
            <a:r>
              <a:rPr lang="en-US" sz="2400" dirty="0">
                <a:solidFill>
                  <a:schemeClr val="tx1"/>
                </a:solidFill>
              </a:rPr>
              <a:t> as </a:t>
            </a:r>
            <a:r>
              <a:rPr lang="en-US" sz="2400" dirty="0" err="1">
                <a:solidFill>
                  <a:schemeClr val="tx1"/>
                </a:solidFill>
              </a:rPr>
              <a:t>myModules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21000" y="5184000"/>
            <a:ext cx="836301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{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as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> }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Structure, Examples, Frameworks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</a:t>
            </a:r>
            <a:r>
              <a:rPr lang="en-US" sz="2400" b="1" dirty="0" smtClean="0">
                <a:latin typeface="Consolas" panose="020B0609020204030204" pitchFamily="49" charset="0"/>
              </a:rPr>
              <a:t>!");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</a:t>
            </a:r>
            <a:r>
              <a:rPr lang="en-US" sz="3200" dirty="0" smtClean="0"/>
              <a:t>: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Easier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 with Mocha and Chai</a:t>
            </a:r>
            <a:endParaRPr lang="en-US"/>
          </a:p>
        </p:txBody>
      </p:sp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Global Installation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ocha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chai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Learn the "Test First"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8" name="Picture 2" descr="Image result for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 Driven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T</a:t>
            </a:r>
            <a:r>
              <a:rPr lang="en-US" dirty="0"/>
              <a:t>est-</a:t>
            </a:r>
            <a:r>
              <a:rPr lang="en-US" sz="3398" b="1" dirty="0">
                <a:solidFill>
                  <a:schemeClr val="bg1"/>
                </a:solidFill>
              </a:rPr>
              <a:t>d</a:t>
            </a:r>
            <a:r>
              <a:rPr lang="en-US" dirty="0"/>
              <a:t>riven </a:t>
            </a:r>
            <a:r>
              <a:rPr lang="en-US" sz="3398" b="1" dirty="0">
                <a:solidFill>
                  <a:schemeClr val="bg1"/>
                </a:solidFill>
              </a:rPr>
              <a:t>d</a:t>
            </a:r>
            <a:r>
              <a:rPr lang="en-US" dirty="0"/>
              <a:t>evelopment (</a:t>
            </a:r>
            <a:r>
              <a:rPr lang="en-US" sz="3398" b="1" dirty="0">
                <a:solidFill>
                  <a:schemeClr val="bg1"/>
                </a:solidFill>
              </a:rPr>
              <a:t>TDD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Concepts, Examples, Exceptions</a:t>
            </a:r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  <a:r>
              <a:rPr lang="en-US" dirty="0"/>
              <a:t>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Less </a:t>
            </a:r>
            <a:r>
              <a:rPr lang="en-US" b="1" dirty="0">
                <a:solidFill>
                  <a:schemeClr val="bg1"/>
                </a:solidFill>
              </a:rPr>
              <a:t>chance of error</a:t>
            </a:r>
          </a:p>
          <a:p>
            <a:r>
              <a:rPr lang="en-US" dirty="0"/>
              <a:t>Tests will be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09" y="1515644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bg2"/>
                </a:solidFill>
              </a:rPr>
              <a:t>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>
                <a:solidFill>
                  <a:schemeClr val="bg2"/>
                </a:solidFill>
              </a:rPr>
              <a:t> should do what its </a:t>
            </a:r>
            <a:r>
              <a:rPr lang="en-US" sz="3400" b="1" dirty="0">
                <a:solidFill>
                  <a:schemeClr val="bg1"/>
                </a:solidFill>
              </a:rPr>
              <a:t>name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suggests</a:t>
            </a:r>
          </a:p>
          <a:p>
            <a:r>
              <a:rPr lang="en-US" sz="3400" dirty="0">
                <a:solidFill>
                  <a:schemeClr val="bg2"/>
                </a:solidFill>
              </a:rPr>
              <a:t>The 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>
                <a:solidFill>
                  <a:schemeClr val="bg2"/>
                </a:solidFill>
              </a:rPr>
              <a:t> statement lets you create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 errors</a:t>
            </a:r>
          </a:p>
          <a:p>
            <a:r>
              <a:rPr lang="en-US" sz="3400" dirty="0">
                <a:solidFill>
                  <a:schemeClr val="bg2"/>
                </a:solidFill>
              </a:rPr>
              <a:t>Modules 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5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2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61000" y="1521309"/>
            <a:ext cx="9392030" cy="4985691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 empowers the developer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Differentiates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>
                <a:solidFill>
                  <a:srgbClr val="234465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  <a:r>
              <a:rPr lang="en-US" sz="3200" dirty="0">
                <a:solidFill>
                  <a:srgbClr val="234465"/>
                </a:solidFill>
              </a:rPr>
              <a:t> of the error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Logs </a:t>
            </a:r>
            <a:r>
              <a:rPr lang="en-US" sz="3200" dirty="0">
                <a:solidFill>
                  <a:srgbClr val="234465"/>
                </a:solidFill>
              </a:rPr>
              <a:t>of the errors are </a:t>
            </a:r>
            <a:r>
              <a:rPr lang="en-US" sz="3200" b="1" dirty="0">
                <a:solidFill>
                  <a:schemeClr val="bg1"/>
                </a:solidFill>
              </a:rPr>
              <a:t>hopeful while bug fixing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Handling is Important?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4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occur at compile time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Not applicable for JS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0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786000" y="351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7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r>
              <a:rPr lang="en-US" sz="3400" dirty="0" smtClean="0"/>
              <a:t>that </a:t>
            </a:r>
            <a:r>
              <a:rPr lang="en-US" sz="3400" dirty="0"/>
              <a:t>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4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3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1106</Words>
  <Application>Microsoft Office PowerPoint</Application>
  <PresentationFormat>Widescreen</PresentationFormat>
  <Paragraphs>341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 and Modules</vt:lpstr>
      <vt:lpstr>Table of Contents</vt:lpstr>
      <vt:lpstr>Have a Question?</vt:lpstr>
      <vt:lpstr>Concepts, Examples, Exceptions</vt:lpstr>
      <vt:lpstr>Why Error Handling is Important?</vt:lpstr>
      <vt:lpstr>Types of Errors</vt:lpstr>
      <vt:lpstr>Error Handling</vt:lpstr>
      <vt:lpstr>Error Handling</vt:lpstr>
      <vt:lpstr>Error Handling – Exceptions (Errors)</vt:lpstr>
      <vt:lpstr>Error Handling – Special Values</vt:lpstr>
      <vt:lpstr>Unexpected Behavior</vt:lpstr>
      <vt:lpstr>Throwing / Catching Errors</vt:lpstr>
      <vt:lpstr>Throwing Errors (Exceptions)</vt:lpstr>
      <vt:lpstr>Try – Catch</vt:lpstr>
      <vt:lpstr>Exception Properties</vt:lpstr>
      <vt:lpstr>Definition, Import, Export</vt:lpstr>
      <vt:lpstr>Modules</vt:lpstr>
      <vt:lpstr>Approaches for Modules</vt:lpstr>
      <vt:lpstr>IIFE Modules</vt:lpstr>
      <vt:lpstr>Node.js Modules</vt:lpstr>
      <vt:lpstr>Node.js Modules</vt:lpstr>
      <vt:lpstr>ES6 Modules</vt:lpstr>
      <vt:lpstr>Definition, Structure, Examples, Frameworks</vt:lpstr>
      <vt:lpstr>Unit Testing</vt:lpstr>
      <vt:lpstr>Unit Testing </vt:lpstr>
      <vt:lpstr>Unit Tests Structure</vt:lpstr>
      <vt:lpstr>Unit Testing Frameworks</vt:lpstr>
      <vt:lpstr>Unit Testing with Mocha and Chai</vt:lpstr>
      <vt:lpstr>What is Mocha?</vt:lpstr>
      <vt:lpstr>What is Chai?</vt:lpstr>
      <vt:lpstr>Global Installation</vt:lpstr>
      <vt:lpstr>Global Installation</vt:lpstr>
      <vt:lpstr>NODE_PATH Configuration</vt:lpstr>
      <vt:lpstr>Usage and Examples</vt:lpstr>
      <vt:lpstr>Learn the "Test First" Approach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Unit Testing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6</cp:revision>
  <dcterms:created xsi:type="dcterms:W3CDTF">2018-05-23T13:08:44Z</dcterms:created>
  <dcterms:modified xsi:type="dcterms:W3CDTF">2019-11-27T13:16:41Z</dcterms:modified>
  <cp:category>computer programming;programming;software development;software engineering</cp:category>
</cp:coreProperties>
</file>