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3" r:id="rId37"/>
    <p:sldId id="295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42879B-AC56-40EF-B725-743A86640D68}">
          <p14:sldIdLst>
            <p14:sldId id="256"/>
            <p14:sldId id="257"/>
          </p14:sldIdLst>
        </p14:section>
        <p14:section name="Introduction to Express" id="{C40108A0-9208-4973-BDCB-E01863BC270F}">
          <p14:sldIdLst>
            <p14:sldId id="258"/>
            <p14:sldId id="259"/>
          </p14:sldIdLst>
        </p14:section>
        <p14:section name="Routing (Handling Routes)" id="{EE7B3AB9-F3A6-4D54-8B76-9518D4CDAE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Middleware" id="{199A15F8-CF82-4332-9F8A-137D4EC5ED45}">
          <p14:sldIdLst>
            <p14:sldId id="270"/>
            <p14:sldId id="271"/>
            <p14:sldId id="272"/>
            <p14:sldId id="273"/>
          </p14:sldIdLst>
        </p14:section>
        <p14:section name="Static Files" id="{3A62F4F9-D5A6-4621-B13D-6091E6531CFD}">
          <p14:sldIdLst>
            <p14:sldId id="274"/>
            <p14:sldId id="275"/>
            <p14:sldId id="276"/>
          </p14:sldIdLst>
        </p14:section>
        <p14:section name="Template Concepts" id="{3EBE7C3B-5769-4758-B220-B534E79E1B82}">
          <p14:sldIdLst>
            <p14:sldId id="277"/>
            <p14:sldId id="278"/>
            <p14:sldId id="279"/>
            <p14:sldId id="280"/>
            <p14:sldId id="281"/>
          </p14:sldIdLst>
        </p14:section>
        <p14:section name="Templating with Handlebars" id="{D10C6676-9148-410F-9749-5C0BCBCB1109}">
          <p14:sldIdLst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A07FEE26-70B0-4B12-BB68-14076B084ECE}">
          <p14:sldIdLst>
            <p14:sldId id="289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43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70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815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487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232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Express.js and View Engines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9633526" y="6252442"/>
            <a:ext cx="2004291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0" y="2467842"/>
            <a:ext cx="1900064" cy="19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6A64-3B2A-419E-8444-3DF6FE75F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Paths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en-US" dirty="0"/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bg1"/>
                </a:solidFill>
              </a:rPr>
              <a:t>regular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('/users/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 err="1">
                <a:solidFill>
                  <a:schemeClr val="bg1"/>
                </a:solidFill>
              </a:rPr>
              <a:t>userId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paramsObj</a:t>
            </a:r>
            <a:r>
              <a:rPr lang="en-US" sz="2400" dirty="0"/>
              <a:t> = </a:t>
            </a:r>
            <a:r>
              <a:rPr lang="en-US" sz="2400" dirty="0" err="1"/>
              <a:t>req.</a:t>
            </a:r>
            <a:r>
              <a:rPr lang="en-US" sz="2400" dirty="0" err="1">
                <a:solidFill>
                  <a:schemeClr val="bg1"/>
                </a:solidFill>
              </a:rPr>
              <a:t>params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</a:t>
            </a:r>
            <a:r>
              <a:rPr lang="en-US" sz="2400" dirty="0" err="1"/>
              <a:t>paramsObj</a:t>
            </a:r>
            <a:r>
              <a:rPr lang="en-US" sz="2400" dirty="0"/>
              <a:t>) })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('/users/:</a:t>
            </a:r>
            <a:r>
              <a:rPr lang="en-US" sz="2400" dirty="0" err="1"/>
              <a:t>userId</a:t>
            </a:r>
            <a:r>
              <a:rPr lang="en-US" sz="2400" dirty="0">
                <a:solidFill>
                  <a:schemeClr val="bg1"/>
                </a:solidFill>
              </a:rPr>
              <a:t>(\\d+)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paramsObj</a:t>
            </a:r>
            <a:r>
              <a:rPr lang="en-US" sz="2400" dirty="0"/>
              <a:t> = </a:t>
            </a:r>
            <a:r>
              <a:rPr lang="en-US" sz="2400" dirty="0" err="1"/>
              <a:t>req.</a:t>
            </a:r>
            <a:r>
              <a:rPr lang="en-US" sz="2400" dirty="0" err="1">
                <a:solidFill>
                  <a:schemeClr val="bg1"/>
                </a:solidFill>
              </a:rPr>
              <a:t>params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</a:t>
            </a:r>
            <a:r>
              <a:rPr lang="en-US" sz="2400" dirty="0" err="1"/>
              <a:t>paramsObj</a:t>
            </a:r>
            <a:r>
              <a:rPr lang="en-US" sz="2400" dirty="0"/>
              <a:t>) 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DA01-7E54-4D4E-8BDE-191CC5A37A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create </a:t>
            </a:r>
            <a:r>
              <a:rPr lang="en-US" b="1" dirty="0">
                <a:solidFill>
                  <a:schemeClr val="bg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app.route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Chainable Routes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route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/home</a:t>
            </a:r>
            <a:r>
              <a:rPr lang="en-US" sz="2400" dirty="0"/>
              <a:t>')</a:t>
            </a:r>
          </a:p>
          <a:p>
            <a:r>
              <a:rPr lang="en-US" sz="2400" dirty="0"/>
              <a:t>  .</a:t>
            </a:r>
            <a:r>
              <a:rPr lang="en-US" sz="2400" dirty="0">
                <a:solidFill>
                  <a:schemeClr val="bg1"/>
                </a:solidFill>
              </a:rPr>
              <a:t>get</a:t>
            </a:r>
            <a:r>
              <a:rPr lang="en-US" sz="2400" dirty="0"/>
              <a:t>((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GET</a:t>
            </a:r>
            <a:r>
              <a:rPr lang="en-US" sz="2400" dirty="0"/>
              <a:t> home page')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  <a:p>
            <a:r>
              <a:rPr lang="en-US" sz="2400" dirty="0"/>
              <a:t>  .</a:t>
            </a:r>
            <a:r>
              <a:rPr lang="en-US" sz="2400" dirty="0">
                <a:solidFill>
                  <a:schemeClr val="bg1"/>
                </a:solidFill>
              </a:rPr>
              <a:t>post</a:t>
            </a:r>
            <a:r>
              <a:rPr lang="en-US" sz="2400" dirty="0"/>
              <a:t>((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POST</a:t>
            </a:r>
            <a:r>
              <a:rPr lang="en-US" sz="2400" dirty="0"/>
              <a:t> home page')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  <a:p>
            <a:r>
              <a:rPr lang="en-US" sz="2400" dirty="0"/>
              <a:t>  .</a:t>
            </a:r>
            <a:r>
              <a:rPr lang="en-US" sz="2400" dirty="0">
                <a:solidFill>
                  <a:schemeClr val="bg1"/>
                </a:solidFill>
              </a:rPr>
              <a:t>all</a:t>
            </a:r>
            <a:r>
              <a:rPr lang="en-US" sz="2400" dirty="0"/>
              <a:t>((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Everything</a:t>
            </a:r>
            <a:r>
              <a:rPr lang="en-US" sz="2400" dirty="0"/>
              <a:t> else')</a:t>
            </a:r>
          </a:p>
          <a:p>
            <a:r>
              <a:rPr lang="en-US" sz="2400" dirty="0"/>
              <a:t>  })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Better for </a:t>
            </a:r>
            <a:r>
              <a:rPr lang="en-US" sz="2800" b="1" noProof="1">
                <a:solidFill>
                  <a:schemeClr val="bg1"/>
                </a:solidFill>
              </a:rPr>
              <a:t>ordering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2"/>
                </a:solidFill>
              </a:rPr>
              <a:t>routes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Always place '</a:t>
            </a: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>
                <a:solidFill>
                  <a:schemeClr val="bg2"/>
                </a:solidFill>
              </a:rPr>
              <a:t>' as a </a:t>
            </a:r>
            <a:r>
              <a:rPr lang="en-US" sz="2800" b="1" noProof="1">
                <a:solidFill>
                  <a:schemeClr val="bg1"/>
                </a:solidFill>
              </a:rPr>
              <a:t>final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2"/>
                </a:solidFill>
              </a:rPr>
              <a:t>method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3D12-1139-418F-9EA4-4B536FDE9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Responses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download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end</a:t>
            </a:r>
            <a:r>
              <a:rPr lang="en-US" dirty="0"/>
              <a:t> - end the response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send a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response</a:t>
            </a:r>
          </a:p>
          <a:p>
            <a:pPr lvl="1"/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jsonp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send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b="1" dirty="0">
                <a:solidFill>
                  <a:schemeClr val="bg1"/>
                </a:solidFill>
              </a:rPr>
              <a:t>JSONP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support (</a:t>
            </a:r>
            <a:r>
              <a:rPr lang="en-US" b="1" dirty="0">
                <a:solidFill>
                  <a:schemeClr val="bg1"/>
                </a:solidFill>
              </a:rPr>
              <a:t>cross-domain </a:t>
            </a:r>
            <a:r>
              <a:rPr lang="en-US" dirty="0"/>
              <a:t>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785766" y="2439000"/>
            <a:ext cx="6620467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('/pdf',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download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FULL PATH TO PDF</a:t>
            </a:r>
            <a:r>
              <a:rPr lang="en-US" sz="2400" dirty="0"/>
              <a:t>')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3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9AF1-FCE1-4BD8-8C39-DC5CE9D17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redirect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redirect a request (to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sendFile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send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bg1"/>
                </a:solidFill>
              </a:rPr>
              <a:t>render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render a </a:t>
            </a:r>
            <a:r>
              <a:rPr lang="en-US" b="1" dirty="0">
                <a:solidFill>
                  <a:schemeClr val="bg1"/>
                </a:solidFill>
              </a:rPr>
              <a:t>view template</a:t>
            </a:r>
            <a:r>
              <a:rPr lang="en-US" sz="1900" dirty="0">
                <a:solidFill>
                  <a:schemeClr val="accent1"/>
                </a:solidFill>
              </a:rPr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/about/old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redirect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/about</a:t>
            </a:r>
            <a:r>
              <a:rPr lang="en-US" sz="2400" dirty="0"/>
              <a:t>')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/file/:</a:t>
            </a:r>
            <a:r>
              <a:rPr lang="en-US" sz="2400" dirty="0" err="1">
                <a:solidFill>
                  <a:schemeClr val="bg1"/>
                </a:solidFill>
              </a:rPr>
              <a:t>fileName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fileName</a:t>
            </a:r>
            <a:r>
              <a:rPr lang="en-US" sz="2400" dirty="0"/>
              <a:t> = </a:t>
            </a:r>
            <a:r>
              <a:rPr lang="en-US" sz="2400" dirty="0" err="1"/>
              <a:t>req.params.</a:t>
            </a:r>
            <a:r>
              <a:rPr lang="en-US" sz="2400" dirty="0" err="1">
                <a:solidFill>
                  <a:schemeClr val="bg1"/>
                </a:solidFill>
              </a:rPr>
              <a:t>fileName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sendFile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PATH TO FILE</a:t>
            </a:r>
            <a:r>
              <a:rPr lang="en-US" sz="2400" dirty="0"/>
              <a:t>" + </a:t>
            </a:r>
            <a:r>
              <a:rPr lang="en-US" sz="2400" dirty="0" err="1">
                <a:solidFill>
                  <a:schemeClr val="bg1"/>
                </a:solidFill>
              </a:rPr>
              <a:t>fileName</a:t>
            </a:r>
            <a:r>
              <a:rPr lang="en-US" sz="2400" dirty="0"/>
              <a:t>)</a:t>
            </a:r>
            <a:r>
              <a:rPr lang="bg-BG" sz="2400" dirty="0"/>
              <a:t> </a:t>
            </a:r>
            <a:r>
              <a:rPr lang="en-US" sz="2400" dirty="0"/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1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Routers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express.Router</a:t>
            </a:r>
            <a:r>
              <a:rPr lang="en-US" dirty="0"/>
              <a:t> for modular route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Mounted </a:t>
            </a:r>
            <a:r>
              <a:rPr lang="en-US" dirty="0"/>
              <a:t>on a route (e.g. '/about')</a:t>
            </a:r>
          </a:p>
          <a:p>
            <a:pPr lvl="1"/>
            <a:r>
              <a:rPr lang="en-US" dirty="0"/>
              <a:t>Can use middleware, specific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to that router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var</a:t>
            </a:r>
            <a:r>
              <a:rPr lang="en-US" sz="2400" dirty="0"/>
              <a:t> express = require('express')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router</a:t>
            </a:r>
            <a:r>
              <a:rPr lang="en-US" sz="2400" dirty="0"/>
              <a:t> = </a:t>
            </a:r>
            <a:r>
              <a:rPr lang="en-US" sz="2400" dirty="0" err="1"/>
              <a:t>express.</a:t>
            </a:r>
            <a:r>
              <a:rPr lang="en-US" sz="2400" dirty="0" err="1">
                <a:solidFill>
                  <a:schemeClr val="bg1"/>
                </a:solidFill>
              </a:rPr>
              <a:t>Router</a:t>
            </a:r>
            <a:r>
              <a:rPr lang="en-US" sz="2400" dirty="0"/>
              <a:t>()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chemeClr val="bg1"/>
                </a:solidFill>
              </a:rPr>
              <a:t>router</a:t>
            </a:r>
            <a:r>
              <a:rPr lang="en-US" sz="2400" dirty="0" err="1"/>
              <a:t>.use</a:t>
            </a:r>
            <a:r>
              <a:rPr lang="en-US" sz="2400" dirty="0"/>
              <a:t>(</a:t>
            </a:r>
            <a:r>
              <a:rPr lang="en-US" sz="2400" i="1" dirty="0">
                <a:solidFill>
                  <a:schemeClr val="accent2"/>
                </a:solidFill>
              </a:rPr>
              <a:t>/* add middleware */</a:t>
            </a:r>
            <a:r>
              <a:rPr lang="en-US" sz="2400" dirty="0"/>
              <a:t>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router</a:t>
            </a:r>
            <a:r>
              <a:rPr lang="en-US" sz="2400" dirty="0" err="1"/>
              <a:t>.get</a:t>
            </a:r>
            <a:r>
              <a:rPr lang="en-US" sz="2400" dirty="0"/>
              <a:t>(</a:t>
            </a:r>
            <a:r>
              <a:rPr lang="en-US" sz="2400" i="1" dirty="0">
                <a:solidFill>
                  <a:schemeClr val="accent2"/>
                </a:solidFill>
              </a:rPr>
              <a:t>/* define route handlers */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400" dirty="0" err="1"/>
              <a:t>app.use</a:t>
            </a:r>
            <a:r>
              <a:rPr lang="en-US" sz="2400" dirty="0"/>
              <a:t>('/about', </a:t>
            </a:r>
            <a:r>
              <a:rPr lang="en-US" sz="2400" dirty="0">
                <a:solidFill>
                  <a:schemeClr val="bg1"/>
                </a:solidFill>
              </a:rPr>
              <a:t>router</a:t>
            </a:r>
            <a:r>
              <a:rPr lang="en-US" sz="2400" dirty="0"/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8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4" y="252344"/>
            <a:ext cx="3018932" cy="36484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Middleware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500902" cy="55848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has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middleware in the application's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request-response cycle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b="1" dirty="0">
                <a:solidFill>
                  <a:schemeClr val="bg1"/>
                </a:solidFill>
              </a:rPr>
              <a:t>kinds </a:t>
            </a:r>
            <a:r>
              <a:rPr lang="en-US" dirty="0"/>
              <a:t>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939512" y="4349898"/>
            <a:ext cx="6312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var</a:t>
            </a:r>
            <a:r>
              <a:rPr lang="en-US" sz="2400" dirty="0"/>
              <a:t> app = express()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((</a:t>
            </a:r>
            <a:r>
              <a:rPr lang="en-US" sz="2400" dirty="0" err="1"/>
              <a:t>req</a:t>
            </a:r>
            <a:r>
              <a:rPr lang="en-US" sz="2400" dirty="0"/>
              <a:t>, res,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) =&gt; {</a:t>
            </a:r>
          </a:p>
          <a:p>
            <a:r>
              <a:rPr lang="en-US" sz="2400" dirty="0"/>
              <a:t>  console.log('Time:', </a:t>
            </a:r>
            <a:r>
              <a:rPr lang="en-US" sz="2400" dirty="0" err="1"/>
              <a:t>Date.now</a:t>
            </a:r>
            <a:r>
              <a:rPr lang="en-US" sz="2400" dirty="0"/>
              <a:t>())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() })</a:t>
            </a: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5211326" y="602725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Next </a:t>
            </a:r>
            <a:r>
              <a:rPr lang="en-US" sz="2800" b="1" noProof="1">
                <a:solidFill>
                  <a:schemeClr val="bg1"/>
                </a:solidFill>
              </a:rPr>
              <a:t>handler </a:t>
            </a:r>
            <a:r>
              <a:rPr lang="en-US" sz="2800" noProof="1">
                <a:solidFill>
                  <a:schemeClr val="bg2"/>
                </a:solidFill>
              </a:rPr>
              <a:t>to be called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09000"/>
            <a:ext cx="818268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('/user/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 err="1">
                <a:solidFill>
                  <a:schemeClr val="bg1"/>
                </a:solidFill>
              </a:rPr>
              <a:t>userId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res,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) =&gt; {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userId</a:t>
            </a:r>
            <a:r>
              <a:rPr lang="en-US" sz="2400" dirty="0"/>
              <a:t> = </a:t>
            </a:r>
            <a:r>
              <a:rPr lang="en-US" sz="2400" dirty="0" err="1"/>
              <a:t>req.params.</a:t>
            </a:r>
            <a:r>
              <a:rPr lang="en-US" sz="2400" dirty="0" err="1">
                <a:solidFill>
                  <a:schemeClr val="bg1"/>
                </a:solidFill>
              </a:rPr>
              <a:t>userId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accent2"/>
                </a:solidFill>
              </a:rPr>
              <a:t>// TODO: Check if user exists in db/session</a:t>
            </a:r>
          </a:p>
          <a:p>
            <a:r>
              <a:rPr lang="en-US" sz="2400" dirty="0"/>
              <a:t>  let </a:t>
            </a:r>
            <a:r>
              <a:rPr lang="en-US" sz="2400" dirty="0" err="1"/>
              <a:t>userExists</a:t>
            </a:r>
            <a:r>
              <a:rPr lang="en-US" sz="2400" dirty="0"/>
              <a:t> = true</a:t>
            </a:r>
          </a:p>
          <a:p>
            <a:r>
              <a:rPr lang="en-US" sz="2400" dirty="0"/>
              <a:t>  if (!</a:t>
            </a:r>
            <a:r>
              <a:rPr lang="en-US" sz="2400" dirty="0" err="1"/>
              <a:t>userExists</a:t>
            </a:r>
            <a:r>
              <a:rPr lang="en-US" sz="2400" dirty="0"/>
              <a:t>) {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redirect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/login</a:t>
            </a:r>
            <a:r>
              <a:rPr lang="en-US" sz="2400" dirty="0"/>
              <a:t>') } </a:t>
            </a:r>
          </a:p>
          <a:p>
            <a:r>
              <a:rPr lang="en-US" sz="2400" dirty="0"/>
              <a:t>  else { </a:t>
            </a:r>
            <a:r>
              <a:rPr lang="en-US" sz="2400" dirty="0">
                <a:solidFill>
                  <a:schemeClr val="bg1"/>
                </a:solidFill>
              </a:rPr>
              <a:t>next() </a:t>
            </a:r>
            <a:r>
              <a:rPr lang="en-US" sz="2400" dirty="0"/>
              <a:t>} })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('/user/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 err="1">
                <a:solidFill>
                  <a:schemeClr val="bg1"/>
                </a:solidFill>
              </a:rPr>
              <a:t>userId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send</a:t>
            </a:r>
            <a:r>
              <a:rPr lang="en-US" sz="2400" dirty="0"/>
              <a:t>('User home page!') }</a:t>
            </a:r>
          </a:p>
          <a:p>
            <a:r>
              <a:rPr lang="en-US" sz="2400" dirty="0"/>
              <a:t>)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6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 (Body Parser)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464517" y="1359000"/>
            <a:ext cx="11262965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const</a:t>
            </a:r>
            <a:r>
              <a:rPr lang="en-US" sz="2400" dirty="0"/>
              <a:t> express = require('express')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bodyParser</a:t>
            </a:r>
            <a:r>
              <a:rPr lang="en-US" sz="2400" dirty="0"/>
              <a:t> = require('</a:t>
            </a:r>
            <a:r>
              <a:rPr lang="en-US" sz="2400" dirty="0">
                <a:solidFill>
                  <a:schemeClr val="bg1"/>
                </a:solidFill>
              </a:rPr>
              <a:t>body-parser</a:t>
            </a:r>
            <a:r>
              <a:rPr lang="en-US" sz="2400" dirty="0"/>
              <a:t>')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port = 1337</a:t>
            </a:r>
          </a:p>
          <a:p>
            <a:r>
              <a:rPr lang="en-US" sz="2400" dirty="0"/>
              <a:t>let app = express()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bodyParser.</a:t>
            </a:r>
            <a:r>
              <a:rPr lang="en-US" sz="2400" dirty="0" err="1">
                <a:solidFill>
                  <a:schemeClr val="bg1"/>
                </a:solidFill>
              </a:rPr>
              <a:t>urlencoded</a:t>
            </a:r>
            <a:r>
              <a:rPr lang="en-US" sz="2400" dirty="0"/>
              <a:t>({ </a:t>
            </a:r>
            <a:r>
              <a:rPr lang="en-US" sz="2400" dirty="0">
                <a:solidFill>
                  <a:schemeClr val="bg1"/>
                </a:solidFill>
              </a:rPr>
              <a:t>extended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bg1"/>
                </a:solidFill>
              </a:rPr>
              <a:t>true</a:t>
            </a:r>
            <a:r>
              <a:rPr lang="en-US" sz="2400" dirty="0"/>
              <a:t> }))</a:t>
            </a:r>
            <a:br>
              <a:rPr lang="en-US" sz="2400" dirty="0"/>
            </a:br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post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/login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console.log(</a:t>
            </a:r>
            <a:r>
              <a:rPr lang="en-US" sz="2400" dirty="0" err="1"/>
              <a:t>req.</a:t>
            </a:r>
            <a:r>
              <a:rPr lang="en-US" sz="2400" dirty="0" err="1">
                <a:solidFill>
                  <a:schemeClr val="bg1"/>
                </a:solidFill>
              </a:rPr>
              <a:t>body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</a:t>
            </a:r>
            <a:r>
              <a:rPr lang="en-US" sz="2400" dirty="0" err="1">
                <a:solidFill>
                  <a:schemeClr val="bg1"/>
                </a:solidFill>
              </a:rPr>
              <a:t>redirect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/home.html</a:t>
            </a:r>
            <a:r>
              <a:rPr lang="en-US" sz="2400" dirty="0"/>
              <a:t>') })</a:t>
            </a:r>
          </a:p>
          <a:p>
            <a:r>
              <a:rPr lang="en-US" sz="2400" dirty="0" err="1"/>
              <a:t>app.listen</a:t>
            </a:r>
            <a:r>
              <a:rPr lang="en-US" sz="2400" dirty="0"/>
              <a:t>(port, () =&gt; console.log(`Express running on ${port}`))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3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12" y="1720800"/>
            <a:ext cx="2724210" cy="24456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Static Files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3000" dirty="0"/>
              <a:t>Express</a:t>
            </a:r>
          </a:p>
          <a:p>
            <a:pPr marL="990289" lvl="1" indent="-5143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Introduction</a:t>
            </a:r>
            <a:endParaRPr lang="bg-BG" sz="2700" dirty="0"/>
          </a:p>
          <a:p>
            <a:pPr marL="990289" lvl="1" indent="-5143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Router</a:t>
            </a:r>
          </a:p>
          <a:p>
            <a:pPr marL="990289" lvl="1" indent="-5143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Middleware</a:t>
            </a:r>
          </a:p>
          <a:p>
            <a:pPr marL="990289" lvl="1" indent="-5143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Static Files</a:t>
            </a:r>
          </a:p>
          <a:p>
            <a:pPr marL="514350" indent="-5143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3000" dirty="0"/>
              <a:t>View Engines</a:t>
            </a:r>
          </a:p>
          <a:p>
            <a:pPr marL="990289" lvl="1" indent="-5143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 err="1"/>
              <a:t>Templating</a:t>
            </a:r>
            <a:r>
              <a:rPr lang="en-US" sz="2700" dirty="0"/>
              <a:t> Concepts</a:t>
            </a:r>
          </a:p>
          <a:p>
            <a:pPr marL="990289" lvl="1" indent="-514350">
              <a:lnSpc>
                <a:spcPts val="4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700" dirty="0"/>
              <a:t>Handlebars</a:t>
            </a:r>
          </a:p>
          <a:p>
            <a:pPr marL="457200" indent="-457200">
              <a:lnSpc>
                <a:spcPts val="4000"/>
              </a:lnSpc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83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express.</a:t>
            </a:r>
            <a:r>
              <a:rPr lang="en-US" sz="2400" dirty="0" err="1">
                <a:solidFill>
                  <a:schemeClr val="bg1"/>
                </a:solidFill>
              </a:rPr>
              <a:t>static</a:t>
            </a:r>
            <a:r>
              <a:rPr lang="en-US" sz="2400" dirty="0"/>
              <a:t>('public'))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('/static', </a:t>
            </a:r>
            <a:r>
              <a:rPr lang="en-US" sz="2400" dirty="0" err="1"/>
              <a:t>express.static</a:t>
            </a:r>
            <a:r>
              <a:rPr lang="en-US" sz="2400" dirty="0"/>
              <a:t>('public'))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('/static', </a:t>
            </a:r>
            <a:r>
              <a:rPr lang="en-US" sz="2400" dirty="0" err="1"/>
              <a:t>express.static</a:t>
            </a:r>
            <a:r>
              <a:rPr lang="en-US" sz="2400" dirty="0"/>
              <a:t>(__</a:t>
            </a:r>
            <a:r>
              <a:rPr lang="en-US" sz="2400" dirty="0" err="1"/>
              <a:t>dirname</a:t>
            </a:r>
            <a:r>
              <a:rPr lang="en-US" sz="2400" dirty="0"/>
              <a:t> + '/public'))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http://localhost:3000/images/kitten.</a:t>
            </a:r>
            <a:r>
              <a:rPr lang="en-US" sz="2400">
                <a:solidFill>
                  <a:schemeClr val="bg1"/>
                </a:solidFill>
              </a:rPr>
              <a:t>jpg</a:t>
            </a:r>
          </a:p>
          <a:p>
            <a:r>
              <a:rPr lang="en-US" sz="2400"/>
              <a:t>http://localhost:3000/css/style.</a:t>
            </a:r>
            <a:r>
              <a:rPr lang="en-US" sz="2400">
                <a:solidFill>
                  <a:schemeClr val="bg1"/>
                </a:solidFill>
              </a:rPr>
              <a:t>css</a:t>
            </a:r>
          </a:p>
          <a:p>
            <a:r>
              <a:rPr lang="en-US" sz="2400"/>
              <a:t>http://localhost:3000/js/app.</a:t>
            </a:r>
            <a:r>
              <a:rPr lang="en-US" sz="2400">
                <a:solidFill>
                  <a:schemeClr val="bg1"/>
                </a:solidFill>
              </a:rPr>
              <a:t>js</a:t>
            </a:r>
          </a:p>
          <a:p>
            <a:r>
              <a:rPr lang="en-US" sz="2400"/>
              <a:t>http://localhost:3000/images/bg.</a:t>
            </a:r>
            <a:r>
              <a:rPr lang="en-US" sz="2400">
                <a:solidFill>
                  <a:schemeClr val="bg1"/>
                </a:solidFill>
              </a:rPr>
              <a:t>png</a:t>
            </a:r>
          </a:p>
          <a:p>
            <a:r>
              <a:rPr lang="en-US" sz="2400"/>
              <a:t>http://localhost:3000/hello.</a:t>
            </a:r>
            <a:r>
              <a:rPr lang="en-US" sz="2400">
                <a:solidFill>
                  <a:schemeClr val="bg1"/>
                </a:solidFill>
              </a:rPr>
              <a:t>html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471442" y="1584000"/>
            <a:ext cx="924911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set</a:t>
            </a:r>
            <a:r>
              <a:rPr lang="en-US" sz="2400" dirty="0"/>
              <a:t>('view engine', 'pug');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set</a:t>
            </a:r>
            <a:r>
              <a:rPr lang="en-US" sz="2400" dirty="0"/>
              <a:t>('views', __</a:t>
            </a:r>
            <a:r>
              <a:rPr lang="en-US" sz="2400" dirty="0" err="1"/>
              <a:t>dirname</a:t>
            </a:r>
            <a:r>
              <a:rPr lang="en-US" sz="2400" dirty="0"/>
              <a:t> + '/views');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cookieParser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bodyParser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(session({secret: 'magic unicorns'}));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passport.initialize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passport.session</a:t>
            </a:r>
            <a:r>
              <a:rPr lang="en-US" sz="2400" dirty="0"/>
              <a:t>());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use</a:t>
            </a:r>
            <a:r>
              <a:rPr lang="en-US" sz="2400" dirty="0"/>
              <a:t>(</a:t>
            </a:r>
            <a:r>
              <a:rPr lang="en-US" sz="2400" dirty="0" err="1"/>
              <a:t>express.static</a:t>
            </a:r>
            <a:r>
              <a:rPr lang="en-US" sz="2400" dirty="0"/>
              <a:t>(</a:t>
            </a:r>
            <a:r>
              <a:rPr lang="en-US" sz="2400" dirty="0" err="1"/>
              <a:t>config.rootPath</a:t>
            </a:r>
            <a:r>
              <a:rPr lang="en-US" sz="2400" dirty="0"/>
              <a:t> + '/public'));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46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84" y="1197927"/>
            <a:ext cx="2855831" cy="2855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Templating Concepts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Allows similar content to be </a:t>
            </a:r>
            <a:r>
              <a:rPr lang="en-US" b="1" dirty="0">
                <a:solidFill>
                  <a:schemeClr val="bg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bg1"/>
                </a:solidFill>
              </a:rPr>
              <a:t>without repeating </a:t>
            </a:r>
            <a:r>
              <a:rPr lang="en-US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03454" y="2660267"/>
            <a:ext cx="9288800" cy="3736927"/>
            <a:chOff x="462867" y="2451232"/>
            <a:chExt cx="11103545" cy="4101968"/>
          </a:xfrm>
        </p:grpSpPr>
        <p:sp>
          <p:nvSpPr>
            <p:cNvPr id="6" name="Rectangle: Folded Corner 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&lt;span&gt;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HTML</a:t>
              </a:r>
            </a:p>
          </p:txBody>
        </p:sp>
        <p:sp>
          <p:nvSpPr>
            <p:cNvPr id="9" name="Rectangle: Folded Corner 8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>
              <a:solidFill>
                <a:srgbClr val="234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Ivan,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Maria,</a:t>
              </a:r>
            </a:p>
            <a:p>
              <a:r>
                <a:rPr lang="en-US" sz="2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Jordan, …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Dynamic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988133"/>
              <a:ext cx="2724149" cy="1859756"/>
            </a:xfrm>
            <a:prstGeom prst="rect">
              <a:avLst/>
            </a:prstGeom>
          </p:spPr>
        </p:pic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825612" y="3697026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825612" y="5029200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4"/>
              <a:srcRect l="886" t="2351" r="823" b="2816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5"/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/>
              <a:srcRect l="910" t="2669" r="1039" b="2809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19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a webpage are stored as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kept separately (e.g. in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view engine </a:t>
            </a:r>
            <a:r>
              <a:rPr lang="en-US" dirty="0"/>
              <a:t>combines the two</a:t>
            </a:r>
          </a:p>
          <a:p>
            <a:pPr>
              <a:buClr>
                <a:schemeClr val="tx1"/>
              </a:buClr>
            </a:pPr>
            <a:r>
              <a:rPr lang="en-US" dirty="0"/>
              <a:t>Benefits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Productivity</a:t>
            </a:r>
            <a:r>
              <a:rPr lang="en-US" dirty="0"/>
              <a:t> - avoid writing the same markup over and </a:t>
            </a:r>
            <a:br>
              <a:rPr lang="en-US" dirty="0"/>
            </a:br>
            <a:r>
              <a:rPr lang="en-US" dirty="0"/>
              <a:t>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upkeep </a:t>
            </a:r>
            <a:r>
              <a:rPr lang="en-US" dirty="0"/>
              <a:t>- only change the code in one place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454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articles in a blog</a:t>
            </a:r>
          </a:p>
          <a:p>
            <a:r>
              <a:rPr lang="en-US" dirty="0"/>
              <a:t>Display a gallery of photos</a:t>
            </a:r>
          </a:p>
          <a:p>
            <a:r>
              <a:rPr lang="en-US" dirty="0"/>
              <a:t>Visualize user profiles</a:t>
            </a:r>
          </a:p>
          <a:p>
            <a:r>
              <a:rPr lang="en-US" dirty="0"/>
              <a:t>Show items in a catalog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61" y="4168101"/>
            <a:ext cx="2210376" cy="222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63" y="4174013"/>
            <a:ext cx="2204489" cy="2214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67" y="4179924"/>
            <a:ext cx="2210376" cy="2220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858" y="4179924"/>
            <a:ext cx="2204489" cy="22149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2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Server view engines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to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/>
              <a:t>(the browser)</a:t>
            </a:r>
          </a:p>
          <a:p>
            <a:pPr lvl="1"/>
            <a:r>
              <a:rPr lang="en-US" dirty="0"/>
              <a:t>They parse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Web applications, created with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real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apps (In </a:t>
            </a:r>
            <a:r>
              <a:rPr lang="en-US" b="1" dirty="0">
                <a:solidFill>
                  <a:schemeClr val="bg1"/>
                </a:solidFill>
              </a:rPr>
              <a:t>most</a:t>
            </a:r>
            <a:r>
              <a:rPr lang="en-US" dirty="0"/>
              <a:t> cases)</a:t>
            </a:r>
          </a:p>
          <a:p>
            <a:r>
              <a:rPr lang="en-US" dirty="0"/>
              <a:t>Famous View Engines</a:t>
            </a:r>
          </a:p>
          <a:p>
            <a:pPr lvl="1"/>
            <a:r>
              <a:rPr lang="en-US" dirty="0"/>
              <a:t>Pug, Mustache, Handlebars, EJS, </a:t>
            </a:r>
            <a:r>
              <a:rPr lang="en-US" noProof="1"/>
              <a:t>Vash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89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2E29BB-80BC-4C7E-9685-5DE9714AC9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81" y="1719000"/>
            <a:ext cx="2687637" cy="2027238"/>
          </a:xfr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Templating with Handlebars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CD35-2944-4AF4-B502-539BA9A15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 specification</a:t>
            </a:r>
          </a:p>
          <a:p>
            <a:r>
              <a:rPr lang="en-US" dirty="0"/>
              <a:t>Expressions are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b="1" dirty="0">
                <a:solidFill>
                  <a:schemeClr val="bg1"/>
                </a:solidFill>
              </a:rPr>
              <a:t>{{</a:t>
            </a:r>
            <a:r>
              <a:rPr lang="en-US" dirty="0"/>
              <a:t> ' and finish with '</a:t>
            </a:r>
            <a:r>
              <a:rPr lang="en-US" b="1" dirty="0">
                <a:solidFill>
                  <a:schemeClr val="bg1"/>
                </a:solidFill>
              </a:rPr>
              <a:t>}}</a:t>
            </a:r>
            <a:r>
              <a:rPr lang="en-US" dirty="0"/>
              <a:t>'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A3E1F-1A63-404C-97F0-E4B93A7C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class="entry"&gt; </a:t>
            </a:r>
          </a:p>
          <a:p>
            <a:r>
              <a:rPr lang="en-US" dirty="0"/>
              <a:t> &lt;h1&gt;{{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}}&lt;/h1&gt; </a:t>
            </a:r>
          </a:p>
          <a:p>
            <a:r>
              <a:rPr lang="en-US" dirty="0"/>
              <a:t>  &lt;div class="body"&gt; </a:t>
            </a:r>
          </a:p>
          <a:p>
            <a:r>
              <a:rPr lang="en-US" dirty="0"/>
              <a:t>   {{</a:t>
            </a:r>
            <a:r>
              <a:rPr lang="en-US" dirty="0">
                <a:solidFill>
                  <a:schemeClr val="bg1"/>
                </a:solidFill>
              </a:rPr>
              <a:t>body</a:t>
            </a:r>
            <a:r>
              <a:rPr lang="en-US" dirty="0"/>
              <a:t>}} </a:t>
            </a:r>
          </a:p>
          <a:p>
            <a:r>
              <a:rPr lang="en-US" dirty="0"/>
              <a:t>  &lt;/div&gt; 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&lt;h1&gt;</a:t>
            </a:r>
            <a:r>
              <a:rPr lang="en-US" dirty="0">
                <a:solidFill>
                  <a:schemeClr val="bg1"/>
                </a:solidFill>
              </a:rPr>
              <a:t>My New Post</a:t>
            </a:r>
            <a:r>
              <a:rPr lang="en-US" dirty="0"/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714649" y="2927419"/>
            <a:ext cx="8341352" cy="3355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app = require('express')()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handlebars</a:t>
            </a:r>
            <a:r>
              <a:rPr lang="en-US" dirty="0">
                <a:solidFill>
                  <a:schemeClr val="tx2"/>
                </a:solidFill>
              </a:rPr>
              <a:t> = require('</a:t>
            </a:r>
            <a:r>
              <a:rPr lang="en-US" dirty="0">
                <a:solidFill>
                  <a:schemeClr val="bg1"/>
                </a:solidFill>
              </a:rPr>
              <a:t>express-handlebars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chemeClr val="tx2"/>
                </a:solidFill>
              </a:rPr>
              <a:t>app.</a:t>
            </a:r>
            <a:r>
              <a:rPr lang="en-US" dirty="0" err="1">
                <a:solidFill>
                  <a:schemeClr val="bg1"/>
                </a:solidFill>
              </a:rPr>
              <a:t>engine</a:t>
            </a:r>
            <a:r>
              <a:rPr lang="en-US" dirty="0">
                <a:solidFill>
                  <a:schemeClr val="tx2"/>
                </a:solidFill>
              </a:rPr>
              <a:t>('.</a:t>
            </a:r>
            <a:r>
              <a:rPr lang="en-US" dirty="0" err="1">
                <a:solidFill>
                  <a:schemeClr val="tx2"/>
                </a:solidFill>
              </a:rPr>
              <a:t>hbs</a:t>
            </a:r>
            <a:r>
              <a:rPr lang="en-US" dirty="0">
                <a:solidFill>
                  <a:schemeClr val="tx2"/>
                </a:solidFill>
              </a:rPr>
              <a:t>', </a:t>
            </a:r>
            <a:r>
              <a:rPr lang="en-US" dirty="0">
                <a:solidFill>
                  <a:schemeClr val="bg1"/>
                </a:solidFill>
              </a:rPr>
              <a:t>handlebars</a:t>
            </a:r>
            <a:r>
              <a:rPr lang="en-US" dirty="0">
                <a:solidFill>
                  <a:schemeClr val="tx2"/>
                </a:solidFill>
              </a:rPr>
              <a:t>({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extname</a:t>
            </a:r>
            <a:r>
              <a:rPr lang="en-US" dirty="0">
                <a:solidFill>
                  <a:schemeClr val="tx2"/>
                </a:solidFill>
              </a:rPr>
              <a:t>: '.</a:t>
            </a:r>
            <a:r>
              <a:rPr lang="en-US" dirty="0" err="1">
                <a:solidFill>
                  <a:schemeClr val="tx2"/>
                </a:solidFill>
              </a:rPr>
              <a:t>hbs</a:t>
            </a:r>
            <a:r>
              <a:rPr lang="en-US" dirty="0">
                <a:solidFill>
                  <a:schemeClr val="tx2"/>
                </a:solidFill>
              </a:rPr>
              <a:t>'</a:t>
            </a:r>
          </a:p>
          <a:p>
            <a:r>
              <a:rPr lang="en-US" dirty="0">
                <a:solidFill>
                  <a:schemeClr val="tx2"/>
                </a:solidFill>
              </a:rPr>
              <a:t>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app.set</a:t>
            </a:r>
            <a:r>
              <a:rPr lang="en-US" dirty="0">
                <a:solidFill>
                  <a:schemeClr val="tx2"/>
                </a:solidFill>
              </a:rPr>
              <a:t>('view engine', '.</a:t>
            </a:r>
            <a:r>
              <a:rPr lang="en-US" dirty="0" err="1">
                <a:solidFill>
                  <a:schemeClr val="tx2"/>
                </a:solidFill>
              </a:rPr>
              <a:t>hbs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Express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727532" y="1272626"/>
            <a:ext cx="423376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npm</a:t>
            </a:r>
            <a:r>
              <a:rPr lang="en-US" sz="2400"/>
              <a:t> </a:t>
            </a:r>
            <a:r>
              <a:rPr lang="en-US"/>
              <a:t>install</a:t>
            </a:r>
            <a:r>
              <a:rPr lang="en-US" sz="2400"/>
              <a:t> </a:t>
            </a:r>
            <a:r>
              <a:rPr lang="en-US" sz="2400">
                <a:solidFill>
                  <a:schemeClr val="bg1"/>
                </a:solidFill>
              </a:rPr>
              <a:t>handlebars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727533" y="2130430"/>
            <a:ext cx="535846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bg1"/>
                </a:solidFill>
              </a:rPr>
              <a:t>npm</a:t>
            </a:r>
            <a:r>
              <a:rPr lang="en-US" sz="2400" dirty="0"/>
              <a:t> </a:t>
            </a:r>
            <a:r>
              <a:rPr lang="en-US" dirty="0"/>
              <a:t>install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express-handlebars</a:t>
            </a:r>
          </a:p>
        </p:txBody>
      </p:sp>
      <p:sp>
        <p:nvSpPr>
          <p:cNvPr id="14" name="Закръглено правоъгълно изнесено означение 7"/>
          <p:cNvSpPr/>
          <p:nvPr/>
        </p:nvSpPr>
        <p:spPr bwMode="auto">
          <a:xfrm>
            <a:off x="4943428" y="4628325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Set file </a:t>
            </a:r>
            <a:r>
              <a:rPr lang="en-US" sz="2800" b="1" noProof="1">
                <a:solidFill>
                  <a:schemeClr val="bg1"/>
                </a:solidFill>
              </a:rPr>
              <a:t>extension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6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79" y="1415077"/>
            <a:ext cx="2393442" cy="2393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Express.js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template can be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594854" y="1804689"/>
            <a:ext cx="9816252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let context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contacts</a:t>
            </a:r>
            <a:r>
              <a:rPr lang="en-US" dirty="0"/>
              <a:t>: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{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: 'Maria </a:t>
            </a:r>
            <a:r>
              <a:rPr lang="en-US" dirty="0" err="1"/>
              <a:t>Petrova</a:t>
            </a:r>
            <a:r>
              <a:rPr lang="en-US" dirty="0"/>
              <a:t>',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'mar4eto@abv.bg'},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{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: 'Jordan Kirov',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'jordk@gmail.com'} ]};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599020" y="4046172"/>
            <a:ext cx="5661808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/>
              <a:t>{{</a:t>
            </a:r>
            <a:r>
              <a:rPr lang="en-US" dirty="0">
                <a:solidFill>
                  <a:schemeClr val="bg1"/>
                </a:solidFill>
              </a:rPr>
              <a:t>#each contacts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/>
              <a:t>&lt;li&gt;{{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}}: {{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/>
              <a:t>{{</a:t>
            </a:r>
            <a:r>
              <a:rPr lang="en-US" dirty="0">
                <a:solidFill>
                  <a:schemeClr val="bg1"/>
                </a:solidFill>
              </a:rPr>
              <a:t>/each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7134948" y="428481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expression inside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the loop uses each</a:t>
            </a:r>
          </a:p>
          <a:p>
            <a:pPr algn="ctr"/>
            <a:r>
              <a:rPr lang="en-US" sz="2800" b="1" noProof="1">
                <a:solidFill>
                  <a:schemeClr val="bg1"/>
                </a:solidFill>
              </a:rPr>
              <a:t>entry as context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9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{{</a:t>
            </a:r>
            <a:r>
              <a:rPr lang="en-US">
                <a:solidFill>
                  <a:schemeClr val="bg1"/>
                </a:solidFill>
              </a:rPr>
              <a:t>#if </a:t>
            </a:r>
            <a:r>
              <a:rPr lang="en-US"/>
              <a:t>sunny}}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  The sky is clear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{{</a:t>
            </a:r>
            <a:r>
              <a:rPr lang="en-US">
                <a:solidFill>
                  <a:schemeClr val="bg1"/>
                </a:solidFill>
              </a:rPr>
              <a:t>else</a:t>
            </a:r>
            <a:r>
              <a:rPr lang="en-US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  The sky is overcast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/>
              <a:t>{{</a:t>
            </a:r>
            <a:r>
              <a:rPr lang="en-US">
                <a:solidFill>
                  <a:schemeClr val="bg1"/>
                </a:solidFill>
              </a:rPr>
              <a:t>/if</a:t>
            </a:r>
            <a:r>
              <a:rPr lang="en-US"/>
              <a:t>}}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</a:t>
            </a:r>
            <a:r>
              <a:rPr lang="en-US" dirty="0">
                <a:solidFill>
                  <a:schemeClr val="bg1"/>
                </a:solidFill>
              </a:rPr>
              <a:t>#each contacts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&lt;li&gt;{{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}}: {{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&lt;</a:t>
            </a:r>
            <a:r>
              <a:rPr lang="en-US" dirty="0" err="1"/>
              <a:t>i</a:t>
            </a:r>
            <a:r>
              <a:rPr lang="en-US" dirty="0"/>
              <a:t>&gt;(</a:t>
            </a:r>
            <a:r>
              <a:rPr lang="en-US" dirty="0">
                <a:solidFill>
                  <a:schemeClr val="bg1"/>
                </a:solidFill>
              </a:rPr>
              <a:t>empty</a:t>
            </a:r>
            <a:r>
              <a:rPr lang="en-US" dirty="0"/>
              <a:t>)&lt;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</a:t>
            </a:r>
            <a:r>
              <a:rPr lang="en-US" dirty="0">
                <a:solidFill>
                  <a:schemeClr val="bg1"/>
                </a:solidFill>
              </a:rPr>
              <a:t>/each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Will be shown if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the array is </a:t>
            </a:r>
            <a:r>
              <a:rPr lang="en-US" sz="2800" b="1" noProof="1">
                <a:solidFill>
                  <a:schemeClr val="bg1"/>
                </a:solidFill>
              </a:rPr>
              <a:t>empty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 to check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for </a:t>
            </a:r>
            <a:r>
              <a:rPr lang="en-US" sz="2800" b="1" noProof="1">
                <a:solidFill>
                  <a:schemeClr val="bg1"/>
                </a:solidFill>
              </a:rPr>
              <a:t>truthiness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6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inserted into </a:t>
            </a:r>
            <a:r>
              <a:rPr lang="en-US" dirty="0"/>
              <a:t>other templates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&lt;div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{{#each contacts}}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{{</a:t>
            </a:r>
            <a:r>
              <a:rPr lang="en-US" dirty="0">
                <a:solidFill>
                  <a:schemeClr val="bg1"/>
                </a:solidFill>
              </a:rPr>
              <a:t>&gt; contact</a:t>
            </a:r>
            <a:r>
              <a:rPr lang="en-US" dirty="0"/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{{else}}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&lt;</a:t>
            </a:r>
            <a:r>
              <a:rPr lang="en-US" dirty="0" err="1"/>
              <a:t>i</a:t>
            </a:r>
            <a:r>
              <a:rPr lang="en-US" dirty="0"/>
              <a:t>&gt;(empty)&lt;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{{/each}}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54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By default, any strings that are evaluated will be </a:t>
            </a:r>
            <a:r>
              <a:rPr lang="en-US" b="1" dirty="0">
                <a:solidFill>
                  <a:schemeClr val="bg1"/>
                </a:solidFill>
              </a:rPr>
              <a:t>HTML-escaped</a:t>
            </a:r>
          </a:p>
          <a:p>
            <a:r>
              <a:rPr lang="en-US" dirty="0"/>
              <a:t>To prevent this, use the "</a:t>
            </a:r>
            <a:r>
              <a:rPr lang="en-US" b="1" dirty="0">
                <a:solidFill>
                  <a:schemeClr val="bg1"/>
                </a:solidFill>
              </a:rPr>
              <a:t>triple-stash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</p:spPr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4390" y="2473057"/>
            <a:ext cx="865351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title: "All about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/>
              <a:t>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Tags"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body: "</a:t>
            </a:r>
            <a:r>
              <a:rPr lang="en-US" dirty="0">
                <a:solidFill>
                  <a:schemeClr val="bg1"/>
                </a:solidFill>
              </a:rPr>
              <a:t>&lt;p&gt;</a:t>
            </a:r>
            <a:r>
              <a:rPr lang="en-US" dirty="0"/>
              <a:t>This is a post about &amp;</a:t>
            </a:r>
            <a:r>
              <a:rPr lang="en-US" dirty="0" err="1"/>
              <a:t>lt;p&amp;gt</a:t>
            </a:r>
            <a:r>
              <a:rPr lang="en-US" dirty="0"/>
              <a:t>; tags</a:t>
            </a:r>
            <a:r>
              <a:rPr lang="en-US" dirty="0">
                <a:solidFill>
                  <a:schemeClr val="bg1"/>
                </a:solidFill>
              </a:rPr>
              <a:t>&lt;/p&gt;</a:t>
            </a:r>
            <a:r>
              <a:rPr lang="en-US" dirty="0"/>
              <a:t>"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4390" y="3759476"/>
            <a:ext cx="3705123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&lt;h1&gt;</a:t>
            </a:r>
            <a:r>
              <a:rPr lang="en-US" dirty="0">
                <a:solidFill>
                  <a:schemeClr val="bg1"/>
                </a:solidFill>
              </a:rPr>
              <a:t>{{</a:t>
            </a:r>
            <a:r>
              <a:rPr lang="en-US" dirty="0"/>
              <a:t>title</a:t>
            </a:r>
            <a:r>
              <a:rPr lang="en-US" dirty="0">
                <a:solidFill>
                  <a:schemeClr val="bg1"/>
                </a:solidFill>
              </a:rPr>
              <a:t>}}</a:t>
            </a:r>
            <a:r>
              <a:rPr lang="en-US" dirty="0"/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{{{</a:t>
            </a:r>
            <a:r>
              <a:rPr lang="en-US" dirty="0"/>
              <a:t>body</a:t>
            </a:r>
            <a:r>
              <a:rPr lang="en-US" dirty="0">
                <a:solidFill>
                  <a:schemeClr val="bg1"/>
                </a:solidFill>
              </a:rPr>
              <a:t>}}}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&lt;/div&gt;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4656000" y="3750794"/>
            <a:ext cx="67269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&lt;h1&gt;All About </a:t>
            </a:r>
            <a:r>
              <a:rPr lang="en-US" sz="2000" dirty="0">
                <a:solidFill>
                  <a:schemeClr val="bg1"/>
                </a:solidFill>
              </a:rPr>
              <a:t>&amp;</a:t>
            </a:r>
            <a:r>
              <a:rPr lang="en-US" sz="2000" dirty="0" err="1">
                <a:solidFill>
                  <a:schemeClr val="bg1"/>
                </a:solidFill>
              </a:rPr>
              <a:t>lt;</a:t>
            </a:r>
            <a:r>
              <a:rPr lang="en-US" sz="2000" dirty="0" err="1"/>
              <a:t>p</a:t>
            </a:r>
            <a:r>
              <a:rPr lang="en-US" sz="2000" dirty="0" err="1">
                <a:solidFill>
                  <a:schemeClr val="bg1"/>
                </a:solidFill>
              </a:rPr>
              <a:t>&amp;gt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r>
              <a:rPr lang="en-US" sz="2000" dirty="0">
                <a:solidFill>
                  <a:srgbClr val="FBEEDC"/>
                </a:solidFill>
              </a:rPr>
              <a:t> </a:t>
            </a:r>
            <a:r>
              <a:rPr lang="en-US" sz="2000" dirty="0"/>
              <a:t>Tags&lt;/h1&gt;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rgbClr val="FBEEDC"/>
                </a:solidFill>
              </a:rPr>
              <a:t>    </a:t>
            </a:r>
            <a:r>
              <a:rPr lang="en-US" sz="2000" dirty="0">
                <a:solidFill>
                  <a:schemeClr val="bg1"/>
                </a:solidFill>
              </a:rPr>
              <a:t>&lt;p&gt;</a:t>
            </a:r>
            <a:r>
              <a:rPr lang="en-US" sz="2000" dirty="0"/>
              <a:t>This is a post about &amp;</a:t>
            </a:r>
            <a:r>
              <a:rPr lang="en-US" sz="2000" dirty="0" err="1"/>
              <a:t>lt;p&amp;gt</a:t>
            </a:r>
            <a:r>
              <a:rPr lang="en-US" sz="2000" dirty="0"/>
              <a:t>; tags</a:t>
            </a:r>
            <a:r>
              <a:rPr lang="en-US" sz="2000" dirty="0">
                <a:solidFill>
                  <a:schemeClr val="bg1"/>
                </a:solidFill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  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7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334" y="1422459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Express.js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web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>
                <a:solidFill>
                  <a:schemeClr val="bg2"/>
                </a:solidFill>
              </a:rPr>
              <a:t> for Node.js</a:t>
            </a: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Middlewares</a:t>
            </a:r>
            <a:r>
              <a:rPr lang="en-US" sz="3200" dirty="0">
                <a:solidFill>
                  <a:schemeClr val="bg2"/>
                </a:solidFill>
              </a:rPr>
              <a:t> can </a:t>
            </a:r>
            <a:r>
              <a:rPr lang="en-US" sz="3200" b="1" dirty="0">
                <a:solidFill>
                  <a:schemeClr val="bg1"/>
                </a:solidFill>
              </a:rPr>
              <a:t>manipulate</a:t>
            </a:r>
            <a:r>
              <a:rPr lang="en-US" sz="3200" dirty="0">
                <a:solidFill>
                  <a:schemeClr val="bg2"/>
                </a:solidFill>
              </a:rPr>
              <a:t> requests and responses</a:t>
            </a:r>
            <a:endParaRPr lang="bg-BG" sz="3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Templates </a:t>
            </a:r>
            <a:r>
              <a:rPr lang="en-US" sz="3200" b="1" dirty="0">
                <a:solidFill>
                  <a:schemeClr val="bg1"/>
                </a:solidFill>
              </a:rPr>
              <a:t>speed up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simplify</a:t>
            </a:r>
            <a:r>
              <a:rPr lang="en-US" sz="3200" dirty="0">
                <a:solidFill>
                  <a:schemeClr val="bg2"/>
                </a:solidFill>
              </a:rPr>
              <a:t> development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View Engines </a:t>
            </a:r>
            <a:r>
              <a:rPr lang="en-US" sz="3200" b="1" dirty="0">
                <a:solidFill>
                  <a:schemeClr val="bg1"/>
                </a:solidFill>
              </a:rPr>
              <a:t>render templates</a:t>
            </a: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templates and simple helper functions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1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EC65E9-FCBB-4455-BB19-33757D957629}"/>
              </a:ext>
            </a:extLst>
          </p:cNvPr>
          <p:cNvSpPr txBox="1">
            <a:spLocks/>
          </p:cNvSpPr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/>
              <a:t>npm install express </a:t>
            </a:r>
            <a:r>
              <a:rPr lang="en-US" sz="2400" kern="0">
                <a:solidFill>
                  <a:schemeClr val="bg1"/>
                </a:solidFill>
              </a:rPr>
              <a:t>–-save –-save-exact</a:t>
            </a:r>
            <a:endParaRPr lang="en-US" sz="2400" kern="0" dirty="0">
              <a:solidFill>
                <a:schemeClr val="bg1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56DA635-65DA-4B88-93AB-2B0F2CDD8D0B}"/>
              </a:ext>
            </a:extLst>
          </p:cNvPr>
          <p:cNvSpPr txBox="1">
            <a:spLocks/>
          </p:cNvSpPr>
          <p:nvPr/>
        </p:nvSpPr>
        <p:spPr>
          <a:xfrm>
            <a:off x="1596000" y="2176861"/>
            <a:ext cx="9000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const app = require('</a:t>
            </a:r>
            <a:r>
              <a:rPr lang="en-US" sz="2400" dirty="0">
                <a:solidFill>
                  <a:schemeClr val="bg1"/>
                </a:solidFill>
              </a:rPr>
              <a:t>express</a:t>
            </a:r>
            <a:r>
              <a:rPr lang="en-US" sz="2400" dirty="0"/>
              <a:t>')();</a:t>
            </a:r>
          </a:p>
          <a:p>
            <a:r>
              <a:rPr lang="en-US" sz="2400" dirty="0"/>
              <a:t>const port = 1337;</a:t>
            </a:r>
          </a:p>
          <a:p>
            <a:r>
              <a:rPr lang="en-US" sz="2400" dirty="0"/>
              <a:t>app.</a:t>
            </a:r>
            <a:r>
              <a:rPr lang="en-US" sz="2400" dirty="0">
                <a:solidFill>
                  <a:schemeClr val="bg1"/>
                </a:solidFill>
              </a:rPr>
              <a:t>get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', (req, res) =&gt; {</a:t>
            </a:r>
          </a:p>
          <a:p>
            <a:r>
              <a:rPr lang="en-US" sz="2400" dirty="0"/>
              <a:t>  res.</a:t>
            </a:r>
            <a:r>
              <a:rPr lang="en-US" sz="2400" dirty="0">
                <a:solidFill>
                  <a:schemeClr val="bg1"/>
                </a:solidFill>
              </a:rPr>
              <a:t>status</a:t>
            </a:r>
            <a:r>
              <a:rPr lang="en-US" sz="2400" dirty="0"/>
              <a:t>(200);</a:t>
            </a:r>
          </a:p>
          <a:p>
            <a:r>
              <a:rPr lang="en-US" sz="2400" dirty="0"/>
              <a:t>  res.</a:t>
            </a:r>
            <a:r>
              <a:rPr lang="en-US" sz="2400" dirty="0">
                <a:solidFill>
                  <a:schemeClr val="bg1"/>
                </a:solidFill>
              </a:rPr>
              <a:t>send</a:t>
            </a:r>
            <a:r>
              <a:rPr lang="en-US" sz="2400" dirty="0"/>
              <a:t>('Welcome to Express.js!');</a:t>
            </a:r>
          </a:p>
          <a:p>
            <a:r>
              <a:rPr lang="en-US" sz="2400" dirty="0"/>
              <a:t>})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listen</a:t>
            </a:r>
            <a:r>
              <a:rPr lang="en-US" sz="2400" dirty="0"/>
              <a:t>(port, () =&gt; console.log(`Express running on port${port}...`));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041000" y="2731077"/>
            <a:ext cx="3458994" cy="851270"/>
          </a:xfrm>
          <a:prstGeom prst="wedgeRoundRectCallout">
            <a:avLst>
              <a:gd name="adj1" fmla="val -60258"/>
              <a:gd name="adj2" fmla="val -479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Create a new </a:t>
            </a:r>
            <a:r>
              <a:rPr lang="en-US" sz="2200" b="1" noProof="1">
                <a:solidFill>
                  <a:schemeClr val="bg1"/>
                </a:solidFill>
              </a:rPr>
              <a:t>instance</a:t>
            </a:r>
            <a:r>
              <a:rPr lang="en-US" sz="2200" noProof="1"/>
              <a:t> </a:t>
            </a:r>
            <a:r>
              <a:rPr lang="en-US" sz="2200" noProof="1">
                <a:solidFill>
                  <a:schemeClr val="bg2"/>
                </a:solidFill>
              </a:rPr>
              <a:t>of the </a:t>
            </a:r>
            <a:r>
              <a:rPr lang="en-US" sz="2200" b="1" noProof="1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31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44" y="1185153"/>
            <a:ext cx="2832370" cy="28323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Router in Express.js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Where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is an HTTP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b="1" dirty="0">
                <a:solidFill>
                  <a:schemeClr val="bg1"/>
                </a:solidFill>
              </a:rPr>
              <a:t>lowercase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is a path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/>
              <a:t> is the function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b="1" dirty="0">
                <a:solidFill>
                  <a:schemeClr val="bg1"/>
                </a:solidFill>
              </a:rPr>
              <a:t>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algn="l"/>
            <a:r>
              <a:rPr lang="en-US" sz="2400" dirty="0"/>
              <a:t>app.</a:t>
            </a:r>
            <a:r>
              <a:rPr lang="en-US" sz="2400" dirty="0">
                <a:solidFill>
                  <a:schemeClr val="bg1"/>
                </a:solidFill>
              </a:rPr>
              <a:t>METHOD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PATH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HANDLER</a:t>
            </a:r>
            <a:r>
              <a:rPr lang="en-US" sz="2400" dirty="0"/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22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372287" y="1101842"/>
            <a:ext cx="632416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i="1" dirty="0">
                <a:solidFill>
                  <a:schemeClr val="accent2"/>
                </a:solidFill>
              </a:rPr>
              <a:t>// GET method route</a:t>
            </a:r>
          </a:p>
          <a:p>
            <a:r>
              <a:rPr lang="en-US" sz="2000" dirty="0" err="1"/>
              <a:t>app.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/>
              <a:t>', (</a:t>
            </a:r>
            <a:r>
              <a:rPr lang="en-US" sz="2000" dirty="0" err="1"/>
              <a:t>req</a:t>
            </a:r>
            <a:r>
              <a:rPr lang="en-US" sz="2000" dirty="0"/>
              <a:t>, res) =&gt;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res.send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GET</a:t>
            </a:r>
            <a:r>
              <a:rPr lang="en-US" sz="2000" dirty="0"/>
              <a:t> request to the homepage')</a:t>
            </a:r>
          </a:p>
          <a:p>
            <a:r>
              <a:rPr lang="en-US" sz="2000" dirty="0"/>
              <a:t>})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POST method route</a:t>
            </a:r>
          </a:p>
          <a:p>
            <a:r>
              <a:rPr lang="en-US" sz="2000" dirty="0" err="1"/>
              <a:t>app.</a:t>
            </a:r>
            <a:r>
              <a:rPr lang="en-US" sz="2000" dirty="0" err="1">
                <a:solidFill>
                  <a:schemeClr val="bg1"/>
                </a:solidFill>
              </a:rPr>
              <a:t>post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/>
              <a:t>', (req, res) =&gt;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res.send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POST</a:t>
            </a:r>
            <a:r>
              <a:rPr lang="en-US" sz="2000" dirty="0"/>
              <a:t> request to the homepage')</a:t>
            </a:r>
          </a:p>
          <a:p>
            <a:r>
              <a:rPr lang="en-US" sz="2000" dirty="0"/>
              <a:t>})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PUT method route</a:t>
            </a:r>
          </a:p>
          <a:p>
            <a:r>
              <a:rPr lang="en-US" sz="2000" dirty="0" err="1"/>
              <a:t>app.</a:t>
            </a:r>
            <a:r>
              <a:rPr lang="en-US" sz="2000" dirty="0" err="1">
                <a:solidFill>
                  <a:schemeClr val="bg1"/>
                </a:solidFill>
              </a:rPr>
              <a:t>put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/>
              <a:t>', (req, res) =&gt;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res.send</a:t>
            </a:r>
            <a:r>
              <a:rPr lang="en-US" sz="2000" dirty="0"/>
              <a:t>('</a:t>
            </a:r>
            <a:r>
              <a:rPr lang="en-US" sz="2000" dirty="0">
                <a:solidFill>
                  <a:schemeClr val="bg1"/>
                </a:solidFill>
              </a:rPr>
              <a:t>PUT</a:t>
            </a:r>
            <a:r>
              <a:rPr lang="en-US" sz="2000" dirty="0"/>
              <a:t> request to the homepage')</a:t>
            </a:r>
          </a:p>
          <a:p>
            <a:r>
              <a:rPr lang="en-US" sz="2000" dirty="0"/>
              <a:t>})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2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215761" y="1300770"/>
            <a:ext cx="700014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1" dirty="0">
                <a:solidFill>
                  <a:schemeClr val="accent2"/>
                </a:solidFill>
              </a:rPr>
              <a:t>// All methods route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all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/about</a:t>
            </a:r>
            <a:r>
              <a:rPr lang="en-US" sz="2400" dirty="0"/>
              <a:t>', (</a:t>
            </a:r>
            <a:r>
              <a:rPr lang="en-US" sz="2400" dirty="0" err="1"/>
              <a:t>req</a:t>
            </a:r>
            <a:r>
              <a:rPr lang="en-US" sz="2400" dirty="0"/>
              <a:t>, res,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) =&gt; {</a:t>
            </a:r>
          </a:p>
          <a:p>
            <a:r>
              <a:rPr lang="en-US" sz="2400" dirty="0"/>
              <a:t>  console.log('Middleware execution..')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()</a:t>
            </a:r>
          </a:p>
          <a:p>
            <a:r>
              <a:rPr lang="en-US" sz="2400" dirty="0"/>
              <a:t>},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('Show </a:t>
            </a:r>
            <a:r>
              <a:rPr lang="en-US" sz="2400" dirty="0">
                <a:solidFill>
                  <a:schemeClr val="bg1"/>
                </a:solidFill>
              </a:rPr>
              <a:t>about</a:t>
            </a:r>
            <a:r>
              <a:rPr lang="en-US" sz="2400" dirty="0"/>
              <a:t> page.')</a:t>
            </a:r>
          </a:p>
          <a:p>
            <a:r>
              <a:rPr lang="en-US" sz="2400" dirty="0"/>
              <a:t>})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5038132" y="294282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noProof="1">
                <a:solidFill>
                  <a:schemeClr val="bg2"/>
                </a:solidFill>
              </a:rPr>
              <a:t>The next </a:t>
            </a:r>
            <a:r>
              <a:rPr lang="en-US" sz="2000" b="1" noProof="1">
                <a:solidFill>
                  <a:schemeClr val="bg1"/>
                </a:solidFill>
              </a:rPr>
              <a:t>handler</a:t>
            </a:r>
            <a:r>
              <a:rPr lang="en-US" sz="2000" noProof="1"/>
              <a:t> </a:t>
            </a:r>
            <a:r>
              <a:rPr lang="en-US" sz="2000" noProof="1">
                <a:solidFill>
                  <a:schemeClr val="bg2"/>
                </a:solidFill>
              </a:rPr>
              <a:t>to be </a:t>
            </a:r>
            <a:r>
              <a:rPr lang="en-US" sz="2000" b="1" noProof="1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4431000" y="4561732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noProof="1">
                <a:solidFill>
                  <a:schemeClr val="bg2"/>
                </a:solidFill>
              </a:rPr>
              <a:t>Shows the </a:t>
            </a:r>
            <a:r>
              <a:rPr lang="en-US" sz="2000" b="1" noProof="1">
                <a:solidFill>
                  <a:schemeClr val="bg1"/>
                </a:solidFill>
              </a:rPr>
              <a:t>about</a:t>
            </a:r>
            <a:r>
              <a:rPr lang="en-US" sz="2000" noProof="1"/>
              <a:t> </a:t>
            </a:r>
            <a:r>
              <a:rPr lang="en-US" sz="2000" noProof="1">
                <a:solidFill>
                  <a:schemeClr val="bg2"/>
                </a:solidFill>
              </a:rPr>
              <a:t>page </a:t>
            </a:r>
            <a:r>
              <a:rPr lang="en-US" sz="2000" b="1" noProof="1">
                <a:solidFill>
                  <a:schemeClr val="bg1"/>
                </a:solidFill>
              </a:rPr>
              <a:t>after</a:t>
            </a:r>
            <a:r>
              <a:rPr lang="en-US" sz="2000" noProof="1"/>
              <a:t> </a:t>
            </a:r>
            <a:r>
              <a:rPr lang="en-US" sz="2000" noProof="1">
                <a:solidFill>
                  <a:schemeClr val="bg2"/>
                </a:solidFill>
              </a:rPr>
              <a:t>middleware</a:t>
            </a:r>
            <a:r>
              <a:rPr lang="en-US" sz="2000" noProof="1"/>
              <a:t> </a:t>
            </a:r>
            <a:r>
              <a:rPr lang="en-US" sz="2000" b="1" noProof="1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0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b="1" dirty="0">
                <a:solidFill>
                  <a:schemeClr val="bg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64000"/>
            <a:ext cx="5995623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/>
              <a:t>',(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>
                <a:solidFill>
                  <a:schemeClr val="bg1"/>
                </a:solidFill>
              </a:rPr>
              <a:t>Matches everything</a:t>
            </a:r>
            <a:r>
              <a:rPr lang="en-US" sz="2400" dirty="0"/>
              <a:t>')</a:t>
            </a:r>
          </a:p>
          <a:p>
            <a:r>
              <a:rPr lang="en-US" sz="2400" dirty="0"/>
              <a:t>})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'/ab*cd'</a:t>
            </a:r>
            <a:r>
              <a:rPr lang="en-US" sz="2400" dirty="0"/>
              <a:t>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</a:t>
            </a:r>
            <a:r>
              <a:rPr lang="en-US" sz="2400" dirty="0" err="1">
                <a:solidFill>
                  <a:schemeClr val="bg1"/>
                </a:solidFill>
              </a:rPr>
              <a:t>abcd</a:t>
            </a:r>
            <a:r>
              <a:rPr lang="en-US" sz="2400" dirty="0"/>
              <a:t>, </a:t>
            </a:r>
            <a:r>
              <a:rPr lang="en-US" sz="2400" dirty="0" err="1"/>
              <a:t>ab</a:t>
            </a:r>
            <a:r>
              <a:rPr lang="en-US" sz="2400" dirty="0" err="1">
                <a:solidFill>
                  <a:schemeClr val="bg1"/>
                </a:solidFill>
              </a:rPr>
              <a:t>ANYTHING</a:t>
            </a:r>
            <a:r>
              <a:rPr lang="en-US" sz="2400" dirty="0" err="1"/>
              <a:t>cd</a:t>
            </a:r>
            <a:r>
              <a:rPr lang="en-US" sz="2400" dirty="0"/>
              <a:t>')</a:t>
            </a:r>
          </a:p>
          <a:p>
            <a:r>
              <a:rPr lang="en-US" sz="2400" dirty="0"/>
              <a:t>})</a:t>
            </a:r>
          </a:p>
          <a:p>
            <a:r>
              <a:rPr lang="en-US" sz="2400" dirty="0" err="1"/>
              <a:t>app.</a:t>
            </a:r>
            <a:r>
              <a:rPr lang="en-US" sz="2400" dirty="0" err="1">
                <a:solidFill>
                  <a:schemeClr val="bg1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/.*fly$/</a:t>
            </a:r>
            <a:r>
              <a:rPr lang="en-US" sz="2400" dirty="0"/>
              <a:t>, (</a:t>
            </a:r>
            <a:r>
              <a:rPr lang="en-US" sz="2400" dirty="0" err="1"/>
              <a:t>req</a:t>
            </a:r>
            <a:r>
              <a:rPr lang="en-US" sz="2400" dirty="0"/>
              <a:t>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('butter</a:t>
            </a:r>
            <a:r>
              <a:rPr lang="en-US" sz="2400" dirty="0">
                <a:solidFill>
                  <a:schemeClr val="bg1"/>
                </a:solidFill>
              </a:rPr>
              <a:t>fly</a:t>
            </a:r>
            <a:r>
              <a:rPr lang="en-US" sz="2400" dirty="0"/>
              <a:t>, dragon</a:t>
            </a:r>
            <a:r>
              <a:rPr lang="en-US" sz="2400" dirty="0">
                <a:solidFill>
                  <a:schemeClr val="bg1"/>
                </a:solidFill>
              </a:rPr>
              <a:t>fly</a:t>
            </a:r>
            <a:r>
              <a:rPr lang="en-US" sz="2400" dirty="0"/>
              <a:t>') })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Based on string </a:t>
            </a:r>
            <a:r>
              <a:rPr lang="en-US" sz="2800" b="1" noProof="1">
                <a:solidFill>
                  <a:schemeClr val="bg1"/>
                </a:solidFill>
              </a:rPr>
              <a:t>patterns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Based on </a:t>
            </a:r>
            <a:r>
              <a:rPr lang="en-US" sz="2800" b="1" noProof="1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0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1729</Words>
  <Application>Microsoft Office PowerPoint</Application>
  <PresentationFormat>Widescreen</PresentationFormat>
  <Paragraphs>356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Intro to Express.js and View Engines</vt:lpstr>
      <vt:lpstr>Table of Contents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Third-Party Middleware (Body Parser)</vt:lpstr>
      <vt:lpstr>Static Files</vt:lpstr>
      <vt:lpstr>Static Files</vt:lpstr>
      <vt:lpstr>Third-Party Middleware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Intro to Express and View Engines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2020-05-07T12:19:04Z</dcterms:modified>
  <cp:category>programming; education; software engineering; software development </cp:category>
</cp:coreProperties>
</file>