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2"/>
  </p:sldMasterIdLst>
  <p:notesMasterIdLst>
    <p:notesMasterId r:id="rId21"/>
  </p:notesMasterIdLst>
  <p:handoutMasterIdLst>
    <p:handoutMasterId r:id="rId22"/>
  </p:handoutMasterIdLst>
  <p:sldIdLst>
    <p:sldId id="686" r:id="rId3"/>
    <p:sldId id="659" r:id="rId4"/>
    <p:sldId id="650" r:id="rId5"/>
    <p:sldId id="688" r:id="rId6"/>
    <p:sldId id="601" r:id="rId7"/>
    <p:sldId id="573" r:id="rId8"/>
    <p:sldId id="595" r:id="rId9"/>
    <p:sldId id="613" r:id="rId10"/>
    <p:sldId id="689" r:id="rId11"/>
    <p:sldId id="630" r:id="rId12"/>
    <p:sldId id="631" r:id="rId13"/>
    <p:sldId id="660" r:id="rId14"/>
    <p:sldId id="691" r:id="rId15"/>
    <p:sldId id="692" r:id="rId16"/>
    <p:sldId id="693" r:id="rId17"/>
    <p:sldId id="694" r:id="rId18"/>
    <p:sldId id="680" r:id="rId19"/>
    <p:sldId id="695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FBEEDC"/>
    <a:srgbClr val="767691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 autoAdjust="0"/>
  </p:normalViewPr>
  <p:slideViewPr>
    <p:cSldViewPr>
      <p:cViewPr varScale="1">
        <p:scale>
          <a:sx n="71" d="100"/>
          <a:sy n="71" d="100"/>
        </p:scale>
        <p:origin x="58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5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659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109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62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710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1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331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70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906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487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29A2-7B4A-4D0C-9C01-7DD6986C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spc="-1" dirty="0" smtClean="0"/>
              <a:t>Lists</a:t>
            </a:r>
            <a:endParaRPr lang="en-US" sz="5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EA06-EE80-4D29-924A-F848D7B4C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601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List comprehension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B3A50-99D7-4D63-A434-ECEF4B489A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2538"/>
            <a:ext cx="2950749" cy="349959"/>
          </a:xfrm>
        </p:spPr>
        <p:txBody>
          <a:bodyPr/>
          <a:lstStyle/>
          <a:p>
            <a:r>
              <a:rPr lang="en-US" sz="1800" spc="-1" dirty="0">
                <a:solidFill>
                  <a:schemeClr val="tx1"/>
                </a:solidFill>
              </a:rPr>
              <a:t>Software University</a:t>
            </a:r>
            <a:endParaRPr lang="en-US" sz="1800" b="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B3DDAA-A600-4CCC-BBFB-4ED2789CF9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6597"/>
            <a:ext cx="2950749" cy="319117"/>
          </a:xfrm>
        </p:spPr>
        <p:txBody>
          <a:bodyPr/>
          <a:lstStyle/>
          <a:p>
            <a:r>
              <a:rPr lang="en-US" sz="1600" u="sng" spc="-1" dirty="0">
                <a:solidFill>
                  <a:srgbClr val="F6C781"/>
                </a:solidFill>
                <a:hlinkClick r:id="rId2"/>
              </a:rPr>
              <a:t>http://softuni.bg</a:t>
            </a:r>
            <a:endParaRPr lang="en-US" sz="1600" b="0" spc="-1" dirty="0">
              <a:latin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9E414-E8EB-4B12-876E-3095C99883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908988"/>
            <a:ext cx="2950749" cy="442420"/>
          </a:xfrm>
        </p:spPr>
        <p:txBody>
          <a:bodyPr/>
          <a:lstStyle/>
          <a:p>
            <a:r>
              <a:rPr lang="en-US" sz="2400" spc="-1" noProof="1"/>
              <a:t>SoftUni Team</a:t>
            </a:r>
            <a:endParaRPr lang="en-US" sz="2400" b="0" spc="-1" noProof="1">
              <a:latin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A018D0-A9CC-4B28-9C6F-6846438D52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9928"/>
            <a:ext cx="2950749" cy="442420"/>
          </a:xfrm>
        </p:spPr>
        <p:txBody>
          <a:bodyPr/>
          <a:lstStyle/>
          <a:p>
            <a:r>
              <a:rPr lang="en-US" sz="2400" spc="-1" dirty="0"/>
              <a:t>Technical Trainers</a:t>
            </a:r>
            <a:endParaRPr lang="en-US" sz="2400" b="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9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>
            <a:extLst>
              <a:ext uri="{FF2B5EF4-FFF2-40B4-BE49-F238E27FC236}">
                <a16:creationId xmlns:a16="http://schemas.microsoft.com/office/drawing/2014/main" id="{D113B493-D260-4EB0-9E36-D0D099C3AA01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3CB8AA25-0790-4418-BD45-EBCEF89B38B8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AD8EC921-B479-4ECF-B405-4619BB45C4F5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45792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First, read from the console the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length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24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Next, create a list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4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400" b="0" strike="noStrike" spc="-1" dirty="0">
                <a:latin typeface="Calibri"/>
              </a:rPr>
              <a:t>and read its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elements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7D7F534-4C79-4064-80A7-3FE79296605B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Reading Lists From the Console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BC9D3AC8-2ADE-44AA-A5F4-EDE474A6B1EB}"/>
              </a:ext>
            </a:extLst>
          </p:cNvPr>
          <p:cNvSpPr/>
          <p:nvPr/>
        </p:nvSpPr>
        <p:spPr>
          <a:xfrm>
            <a:off x="836640" y="1971720"/>
            <a:ext cx="1045764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n</a:t>
            </a:r>
            <a:r>
              <a:rPr lang="en-US" sz="2800" b="1" strike="noStrike" spc="-1" dirty="0">
                <a:latin typeface="Consolas"/>
                <a:ea typeface="DejaVu Sans"/>
              </a:rPr>
              <a:t> = </a:t>
            </a:r>
            <a:r>
              <a:rPr lang="en-US" sz="2800" b="1" strike="noStrike" spc="-1" noProof="1">
                <a:latin typeface="Consolas"/>
                <a:ea typeface="DejaVu Sans"/>
              </a:rPr>
              <a:t>int</a:t>
            </a:r>
            <a:r>
              <a:rPr lang="en-US" sz="2800" b="1" strike="noStrike" spc="-1" dirty="0">
                <a:latin typeface="Consolas"/>
                <a:ea typeface="DejaVu Sans"/>
              </a:rPr>
              <a:t>(input())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6841A8B4-D1A9-4115-A5F8-7E26B353CB6F}"/>
              </a:ext>
            </a:extLst>
          </p:cNvPr>
          <p:cNvSpPr/>
          <p:nvPr/>
        </p:nvSpPr>
        <p:spPr>
          <a:xfrm>
            <a:off x="836640" y="3593880"/>
            <a:ext cx="10457640" cy="2277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800" b="1" strike="noStrike" spc="-1" dirty="0">
                <a:latin typeface="Consolas"/>
                <a:ea typeface="DejaVu Sans"/>
              </a:rPr>
              <a:t> = </a:t>
            </a:r>
            <a:r>
              <a:rPr lang="en-US" sz="28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[]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latin typeface="Consolas"/>
                <a:ea typeface="DejaVu Sans"/>
              </a:rPr>
              <a:t>for </a:t>
            </a:r>
            <a:r>
              <a:rPr lang="en-US" sz="2800" b="1" strike="noStrike" spc="-1" noProof="1">
                <a:latin typeface="Consolas"/>
                <a:ea typeface="DejaVu Sans"/>
              </a:rPr>
              <a:t>i in range(n):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  list.append(int(input()))</a:t>
            </a:r>
            <a:endParaRPr lang="en-US" sz="28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noProof="1">
                <a:latin typeface="Consolas"/>
                <a:ea typeface="DejaVu Sans"/>
              </a:rPr>
              <a:t> </a:t>
            </a:r>
            <a:r>
              <a:rPr lang="en-US" sz="28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# list += [int(input())]</a:t>
            </a:r>
            <a:endParaRPr lang="en-US" sz="2800" b="0" strike="noStrike" spc="-1" noProof="1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>
            <a:extLst>
              <a:ext uri="{FF2B5EF4-FFF2-40B4-BE49-F238E27FC236}">
                <a16:creationId xmlns:a16="http://schemas.microsoft.com/office/drawing/2014/main" id="{8C5C4047-764B-4EE6-9AE8-D34F6C404079}"/>
              </a:ext>
            </a:extLst>
          </p:cNvPr>
          <p:cNvSpPr/>
          <p:nvPr/>
        </p:nvSpPr>
        <p:spPr>
          <a:xfrm>
            <a:off x="11526812" y="6503915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3AD277F1-B0B3-4CEE-8847-4A65FEA00687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A9D7F512-F893-4BD7-B1D6-A2AAD1325FBF}"/>
              </a:ext>
            </a:extLst>
          </p:cNvPr>
          <p:cNvSpPr/>
          <p:nvPr/>
        </p:nvSpPr>
        <p:spPr>
          <a:xfrm>
            <a:off x="150812" y="1100315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45792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Lists can be read from a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single</a:t>
            </a:r>
            <a:r>
              <a:rPr lang="en-US" sz="3400" b="0" strike="noStrike" spc="-1" dirty="0">
                <a:latin typeface="Calibri"/>
              </a:rPr>
              <a:t> line of </a:t>
            </a:r>
            <a:r>
              <a:rPr lang="en-US" sz="3400" b="1" strike="noStrike" spc="-1" dirty="0">
                <a:solidFill>
                  <a:schemeClr val="bg1"/>
                </a:solidFill>
                <a:latin typeface="Calibri"/>
              </a:rPr>
              <a:t>space separated values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26CC2498-23DA-4EE9-A8BE-32DF8AF6F196}"/>
              </a:ext>
            </a:extLst>
          </p:cNvPr>
          <p:cNvSpPr/>
          <p:nvPr/>
        </p:nvSpPr>
        <p:spPr>
          <a:xfrm>
            <a:off x="149012" y="19235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Reading List Values from a Single Line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964E6A93-4282-44E5-B538-EDB7BCC6FAA7}"/>
              </a:ext>
            </a:extLst>
          </p:cNvPr>
          <p:cNvSpPr/>
          <p:nvPr/>
        </p:nvSpPr>
        <p:spPr>
          <a:xfrm>
            <a:off x="797012" y="2735075"/>
            <a:ext cx="10457640" cy="2733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values = input()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dirty="0">
                <a:latin typeface="Consolas"/>
                <a:ea typeface="DejaVu Sans"/>
              </a:rPr>
              <a:t>items = </a:t>
            </a:r>
            <a:r>
              <a:rPr lang="en-US" sz="2600" b="1" strike="noStrike" spc="-1" noProof="1">
                <a:latin typeface="Consolas"/>
                <a:ea typeface="DejaVu Sans"/>
              </a:rPr>
              <a:t>values</a:t>
            </a: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.split</a:t>
            </a:r>
            <a:r>
              <a:rPr lang="en-US" sz="2600" b="1" strike="noStrike" spc="-1" noProof="1">
                <a:latin typeface="Consolas"/>
                <a:ea typeface="DejaVu Sans"/>
              </a:rPr>
              <a:t>(' ')</a:t>
            </a:r>
            <a:endParaRPr lang="en-US" sz="26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noProof="1">
                <a:latin typeface="Consolas"/>
                <a:ea typeface="DejaVu Sans"/>
              </a:rPr>
              <a:t>nums = </a:t>
            </a: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[]</a:t>
            </a:r>
            <a:endParaRPr lang="en-US" sz="2600" b="0" strike="noStrike" spc="-1" noProof="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noProof="1">
                <a:latin typeface="Consolas"/>
                <a:ea typeface="DejaVu Sans"/>
              </a:rPr>
              <a:t>for i in items:</a:t>
            </a:r>
            <a:endParaRPr lang="en-US" sz="2600" b="0" strike="noStrike" spc="-1" noProof="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 noProof="1">
                <a:latin typeface="Consolas"/>
                <a:ea typeface="DejaVu Sans"/>
              </a:rPr>
              <a:t>   nums += [int(i)] </a:t>
            </a: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# or nums.append(int(i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))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6461B19B-9F5C-48C0-A049-EE91D0A7ADE2}"/>
              </a:ext>
            </a:extLst>
          </p:cNvPr>
          <p:cNvSpPr/>
          <p:nvPr/>
        </p:nvSpPr>
        <p:spPr>
          <a:xfrm>
            <a:off x="797012" y="1959995"/>
            <a:ext cx="10457640" cy="54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2 8 30 25 40 72 -2 44 56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DDCD92FF-C433-4758-B911-C919CFBC74F4}"/>
              </a:ext>
            </a:extLst>
          </p:cNvPr>
          <p:cNvSpPr/>
          <p:nvPr/>
        </p:nvSpPr>
        <p:spPr>
          <a:xfrm>
            <a:off x="7763012" y="1731395"/>
            <a:ext cx="3926880" cy="149076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string.split</a:t>
            </a:r>
            <a:r>
              <a:rPr lang="en-US" sz="27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(' ')</a:t>
            </a:r>
            <a:r>
              <a:rPr lang="en-US" sz="27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r>
              <a:rPr lang="en-US" sz="27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splits </a:t>
            </a:r>
            <a:r>
              <a:rPr lang="en-US" sz="27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string</a:t>
            </a:r>
            <a:r>
              <a:rPr lang="en-US" sz="27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space and produces a list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" name="CustomShape 7">
            <a:extLst>
              <a:ext uri="{FF2B5EF4-FFF2-40B4-BE49-F238E27FC236}">
                <a16:creationId xmlns:a16="http://schemas.microsoft.com/office/drawing/2014/main" id="{960AF3A7-7079-4D74-A490-D1F8468834C4}"/>
              </a:ext>
            </a:extLst>
          </p:cNvPr>
          <p:cNvSpPr/>
          <p:nvPr/>
        </p:nvSpPr>
        <p:spPr>
          <a:xfrm>
            <a:off x="797012" y="5573855"/>
            <a:ext cx="10457640" cy="54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noProof="1">
                <a:solidFill>
                  <a:schemeClr val="bg1"/>
                </a:solidFill>
                <a:latin typeface="Consolas"/>
                <a:ea typeface="DejaVu Sans"/>
              </a:rPr>
              <a:t>nums = [int(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item) for item in input().split(' ')]</a:t>
            </a:r>
            <a:endParaRPr lang="en-US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id="{8F346439-7E63-40D1-8490-38FD7C8E87EE}"/>
              </a:ext>
            </a:extLst>
          </p:cNvPr>
          <p:cNvSpPr/>
          <p:nvPr/>
        </p:nvSpPr>
        <p:spPr>
          <a:xfrm>
            <a:off x="9615572" y="4303955"/>
            <a:ext cx="2285280" cy="908640"/>
          </a:xfrm>
          <a:prstGeom prst="wedgeRoundRectCallout">
            <a:avLst>
              <a:gd name="adj1" fmla="val -53278"/>
              <a:gd name="adj2" fmla="val 88354"/>
              <a:gd name="adj3" fmla="val 16667"/>
            </a:avLst>
          </a:prstGeom>
          <a:solidFill>
            <a:schemeClr val="tx1">
              <a:alpha val="95000"/>
            </a:scheme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Do everything at once</a:t>
            </a:r>
            <a:endParaRPr lang="en-US" sz="27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B6AC8977-4562-4E43-98AE-BA9B98986FB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Printing Lists on the Console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8895996-A725-43F0-916F-A9B2BBE42E3D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92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Printing a list using a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400" b="0" strike="noStrike" spc="-1" dirty="0">
                <a:latin typeface="Calibri"/>
              </a:rPr>
              <a:t>-loop: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0" strike="noStrike" spc="-1" dirty="0">
                <a:latin typeface="Calibri"/>
              </a:rPr>
              <a:t>Printing a list using a </a:t>
            </a:r>
            <a:r>
              <a:rPr lang="en-US" sz="3400" b="1" strike="noStrike" spc="-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400" b="0" strike="noStrike" spc="-1" dirty="0"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2A78B01-3D36-4F97-8708-8A13F508D4B9}"/>
              </a:ext>
            </a:extLst>
          </p:cNvPr>
          <p:cNvSpPr/>
          <p:nvPr/>
        </p:nvSpPr>
        <p:spPr>
          <a:xfrm>
            <a:off x="622440" y="1941840"/>
            <a:ext cx="10943280" cy="1332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 dirty="0">
                <a:latin typeface="Consolas"/>
                <a:ea typeface="DejaVu Sans"/>
              </a:rPr>
              <a:t> = ["one", "two", "three", "four", "five", "six“]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for </a:t>
            </a:r>
            <a:r>
              <a:rPr lang="en-US" sz="2600" b="1" strike="noStrike" spc="-1" noProof="1">
                <a:latin typeface="Consolas"/>
                <a:ea typeface="DejaVu Sans"/>
              </a:rPr>
              <a:t>i in list:</a:t>
            </a:r>
            <a:endParaRPr lang="en-US" sz="2600" b="0" strike="noStrike" spc="-1" noProof="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noProof="1">
                <a:latin typeface="Consolas"/>
                <a:ea typeface="DejaVu Sans"/>
              </a:rPr>
              <a:t>  print(i)</a:t>
            </a:r>
            <a:endParaRPr lang="en-US" sz="2600" b="0" strike="noStrike" spc="-1" noProof="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CAF29F-558D-424C-B887-6FD98165641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F9F7B27E-4605-488E-B567-3BCF44DCDB95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A9C11F74-578C-41BC-B00B-87C1D5D7E47D}"/>
              </a:ext>
            </a:extLst>
          </p:cNvPr>
          <p:cNvSpPr/>
          <p:nvPr/>
        </p:nvSpPr>
        <p:spPr>
          <a:xfrm>
            <a:off x="622440" y="4709520"/>
            <a:ext cx="10943280" cy="93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 dirty="0">
                <a:latin typeface="Consolas"/>
                <a:ea typeface="DejaVu Sans"/>
              </a:rPr>
              <a:t> = ["one", "two", "three", "four", "five", "six“]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 dirty="0">
                <a:latin typeface="Consolas"/>
                <a:ea typeface="DejaVu Sans"/>
              </a:rPr>
              <a:t>print("; ".join(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 dirty="0">
                <a:latin typeface="Consolas"/>
                <a:ea typeface="DejaVu Sans"/>
              </a:rPr>
              <a:t>))</a:t>
            </a:r>
            <a:endParaRPr lang="en-U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5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98D4A-78B5-4EBB-BE36-87D899CDA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pc="-1" dirty="0" smtClean="0"/>
              <a:t>Lists</a:t>
            </a:r>
            <a:endParaRPr lang="en-US" sz="5400" b="0" spc="-1" dirty="0"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15EF0-C7B2-4AF9-8D5D-F8922BDC2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spc="197" dirty="0">
                <a:solidFill>
                  <a:schemeClr val="bg1"/>
                </a:solidFill>
              </a:rPr>
              <a:t>Live Exercises in Class</a:t>
            </a:r>
            <a:endParaRPr lang="en-US" sz="4000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123D1-B490-4050-BEE5-D03A09BAD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5135179-2562-48F4-99A9-72ACC4AC25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37280" y="866880"/>
            <a:ext cx="3523320" cy="3636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0D261-2BAF-459D-B0C0-0BC7B921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33D9-2B13-4121-B3A0-415CC5B7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C9798F-14DC-4CB5-A7A4-66B0F7F4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25089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EAC61-CF5C-4B78-A73D-12522539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5C4A-186A-4D4A-9DAF-271F9DD1E2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 err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78FA-D1CB-4F06-B70D-F3FCFE9D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dirty="0" err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B87D-E4D7-4B7B-8BC4-9B0C693FF19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</a:t>
            </a:r>
            <a:br>
              <a:rPr lang="en-US" sz="3200" spc="-1" dirty="0">
                <a:ea typeface="Calibri"/>
              </a:rPr>
            </a:br>
            <a:r>
              <a:rPr lang="en-US" sz="3200" spc="-1" dirty="0">
                <a:ea typeface="Calibri"/>
              </a:rPr>
              <a:t>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ea typeface="Calibri"/>
                <a:hlinkClick r:id="rId2"/>
              </a:rPr>
              <a:t>softuni.bg</a:t>
            </a:r>
            <a:r>
              <a:rPr lang="en-US" sz="2900" spc="-1" dirty="0"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118459E8-D266-4595-91D1-C82C9366D3FD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Table of Contents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BD022A9-D276-45A6-ABA3-6BDBAB8CAEAE}"/>
              </a:ext>
            </a:extLst>
          </p:cNvPr>
          <p:cNvSpPr/>
          <p:nvPr/>
        </p:nvSpPr>
        <p:spPr>
          <a:xfrm>
            <a:off x="188640" y="1150920"/>
            <a:ext cx="11804040" cy="552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Calibri"/>
              <a:buAutoNum type="arabicPeriod"/>
            </a:pPr>
            <a:r>
              <a:rPr lang="en-US" sz="3400" b="0" strike="noStrike" spc="-1" dirty="0">
                <a:latin typeface="Calibri"/>
              </a:rPr>
              <a:t>Operations with Lists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Calibri"/>
              <a:buAutoNum type="arabicPeriod"/>
            </a:pPr>
            <a:r>
              <a:rPr lang="en-US" sz="3400" b="0" strike="noStrike" spc="-1" dirty="0">
                <a:latin typeface="Calibri"/>
              </a:rPr>
              <a:t>Reading Lists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Calibri"/>
              <a:buAutoNum type="arabicPeriod"/>
            </a:pPr>
            <a:r>
              <a:rPr lang="en-US" sz="3400" b="0" strike="noStrike" spc="-1" dirty="0">
                <a:latin typeface="Calibri"/>
              </a:rPr>
              <a:t>Printing Lists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400" spc="-1" dirty="0" smtClean="0">
                <a:latin typeface="Calibri"/>
              </a:rPr>
              <a:t>4. Methods on lists</a:t>
            </a:r>
          </a:p>
          <a:p>
            <a:pPr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400" b="0" strike="noStrike" spc="-1" dirty="0" smtClean="0">
                <a:latin typeface="Calibri"/>
              </a:rPr>
              <a:t>5. Problems solving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9904859A-7F5F-4FDB-9DDB-8E59CEFCB9CF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3F0A771-A0EF-4F0A-99DB-2289BFF315D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BC1AD31A-94BC-4D68-8CE8-9C065263B44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46920" y="1870200"/>
            <a:ext cx="3428280" cy="4420800"/>
          </a:xfrm>
          <a:prstGeom prst="rect">
            <a:avLst/>
          </a:prstGeom>
          <a:ln>
            <a:noFill/>
          </a:ln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E5C6F3E-46AD-4036-BDD3-12FFE88FD87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04320" y="1447920"/>
            <a:ext cx="1188000" cy="1523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2209800"/>
            <a:ext cx="11804822" cy="342087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r>
              <a:rPr lang="en-US" sz="6000" b="1" dirty="0">
                <a:solidFill>
                  <a:prstClr val="white"/>
                </a:solidFill>
              </a:rPr>
              <a:t/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300" b="1" dirty="0" smtClean="0"/>
              <a:t>#</a:t>
            </a:r>
            <a:r>
              <a:rPr lang="en-US" sz="11300" b="1" noProof="1" smtClean="0"/>
              <a:t>python-fund</a:t>
            </a:r>
            <a:endParaRPr lang="en-US" sz="113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C6FC-340F-4431-9E34-7A5F8EDC4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9691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>
            <a:extLst>
              <a:ext uri="{FF2B5EF4-FFF2-40B4-BE49-F238E27FC236}">
                <a16:creationId xmlns:a16="http://schemas.microsoft.com/office/drawing/2014/main" id="{3A047726-9176-4709-B379-8EAE0FCB3D0D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4FBF79A6-23BE-461D-BE14-E3798F0A6644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ACA25EB-44F9-4744-B02F-EF89E057507C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[el1, el2, …] 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creates list with the given items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 err="1">
                <a:solidFill>
                  <a:schemeClr val="bg1"/>
                </a:solidFill>
                <a:latin typeface="Consolas"/>
              </a:rPr>
              <a:t>len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(list)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– returns</a:t>
            </a:r>
            <a:r>
              <a:rPr lang="en-US" sz="3200" b="1" strike="noStrike" spc="-1" dirty="0"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number of items in 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</a:t>
            </a:r>
            <a:endParaRPr lang="en-US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list1 + list2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concatenates the given lists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 * number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1" strike="noStrike" spc="-1" dirty="0"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replicates the list number times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element in list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– </a:t>
            </a:r>
            <a:r>
              <a:rPr lang="en-US" sz="3200" b="0" strike="noStrike" spc="-1" dirty="0">
                <a:latin typeface="Calibri"/>
              </a:rPr>
              <a:t>determines whether an item is in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for element is list: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iterates trough the lists items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7DE5EFC6-714D-45FC-956B-D63C1CC0A27F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>
            <a:extLst>
              <a:ext uri="{FF2B5EF4-FFF2-40B4-BE49-F238E27FC236}">
                <a16:creationId xmlns:a16="http://schemas.microsoft.com/office/drawing/2014/main" id="{C9258345-C996-4E9E-93DC-847BF9062237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798750C3-BCFB-4E57-8EE8-59EED4408901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3F479CC-C964-440F-B3D8-AE55CF55A6DF}"/>
              </a:ext>
            </a:extLst>
          </p:cNvPr>
          <p:cNvSpPr/>
          <p:nvPr/>
        </p:nvSpPr>
        <p:spPr>
          <a:xfrm>
            <a:off x="190440" y="995400"/>
            <a:ext cx="11804040" cy="57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list[index]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item in the given index</a:t>
            </a:r>
            <a:endParaRPr lang="en-US" sz="3200" b="0" strike="noStrike" spc="-1" dirty="0"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</a:rPr>
              <a:t>Indexes:  0   1   2   3  4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</a:rPr>
              <a:t>Indexes: -5  -4  -3  -2 -1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chemeClr val="bg1"/>
                </a:solidFill>
                <a:latin typeface="Consolas"/>
              </a:rPr>
              <a:t>List:    [1,  2,  3,  4, 5]</a:t>
            </a:r>
            <a:endParaRPr lang="en-US" sz="3000" b="0" strike="noStrike" spc="-1" dirty="0">
              <a:solidFill>
                <a:schemeClr val="bg1"/>
              </a:solidFill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list[</a:t>
            </a: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start:end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]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list of items between the given indexes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max(list)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item with the max value from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min(list)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returns the item with the min value from the list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D95D072D-CEBF-484A-86CD-C9B42AD63FE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>
            <a:extLst>
              <a:ext uri="{FF2B5EF4-FFF2-40B4-BE49-F238E27FC236}">
                <a16:creationId xmlns:a16="http://schemas.microsoft.com/office/drawing/2014/main" id="{82E65A9A-4824-4A7D-B9E5-3ADCA8E98A6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E67EFA13-934F-408C-AFAC-989F4651FDD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56F355BB-DDB0-4CA4-B735-F3A30EBD7ADF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list.append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adds the item in the end of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list.count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– </a:t>
            </a:r>
            <a:r>
              <a:rPr lang="en-US" sz="3200" strike="noStrike" spc="-1" dirty="0">
                <a:latin typeface="Calibri"/>
              </a:rPr>
              <a:t>returns the </a:t>
            </a:r>
            <a:r>
              <a:rPr lang="en-US" sz="3200" b="0" strike="noStrike" spc="-1" dirty="0">
                <a:latin typeface="Calibri"/>
              </a:rPr>
              <a:t>number of </a:t>
            </a:r>
            <a:r>
              <a:rPr lang="en-US" sz="3200" b="0" strike="noStrike" spc="-1" noProof="1">
                <a:latin typeface="Calibri"/>
              </a:rPr>
              <a:t>occurences</a:t>
            </a:r>
            <a:r>
              <a:rPr lang="en-US" sz="3200" b="0" strike="noStrike" spc="-1" dirty="0">
                <a:latin typeface="Calibri"/>
              </a:rPr>
              <a:t> of item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list.index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 </a:t>
            </a:r>
            <a:r>
              <a:rPr lang="en-US" sz="3200" strike="noStrike" spc="-1" dirty="0">
                <a:latin typeface="Calibri"/>
              </a:rPr>
              <a:t>returns lowest positive index where </a:t>
            </a:r>
            <a:r>
              <a:rPr lang="bg-BG" sz="3200" strike="noStrike" spc="-1" dirty="0">
                <a:latin typeface="Calibri"/>
              </a:rPr>
              <a:t/>
            </a:r>
            <a:br>
              <a:rPr lang="bg-BG" sz="3200" strike="noStrike" spc="-1" dirty="0">
                <a:latin typeface="Calibri"/>
              </a:rPr>
            </a:br>
            <a:r>
              <a:rPr lang="en-US" sz="3200" strike="noStrike" spc="-1" dirty="0">
                <a:latin typeface="Calibri"/>
              </a:rPr>
              <a:t>the item is found</a:t>
            </a:r>
            <a:endParaRPr lang="en-US" sz="320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list.insert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(index, item)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1" strike="noStrike" spc="-1" dirty="0"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inserts the item at the index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list.pop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 = list[-1])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 – </a:t>
            </a:r>
            <a:r>
              <a:rPr lang="en-US" sz="3200" b="0" strike="noStrike" spc="-1" dirty="0">
                <a:latin typeface="Calibri"/>
              </a:rPr>
              <a:t>removes and returns the </a:t>
            </a:r>
            <a:r>
              <a:rPr lang="bg-BG" sz="3200" b="0" strike="noStrike" spc="-1" dirty="0">
                <a:latin typeface="Calibri"/>
              </a:rPr>
              <a:t/>
            </a:r>
            <a:br>
              <a:rPr lang="bg-BG" sz="3200" b="0" strike="noStrike" spc="-1" dirty="0">
                <a:latin typeface="Calibri"/>
              </a:rPr>
            </a:br>
            <a:r>
              <a:rPr lang="en-US" sz="3200" b="0" strike="noStrike" spc="-1" dirty="0">
                <a:latin typeface="Calibri"/>
              </a:rPr>
              <a:t>last occurrence of item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list.remove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(item)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dirty="0">
                <a:latin typeface="Calibri"/>
              </a:rPr>
              <a:t>removes the first </a:t>
            </a:r>
            <a:r>
              <a:rPr lang="en-US" sz="3200" b="0" strike="noStrike" spc="-1" noProof="1">
                <a:latin typeface="Calibri"/>
              </a:rPr>
              <a:t>occurance</a:t>
            </a:r>
            <a:r>
              <a:rPr lang="en-US" sz="3200" b="0" strike="noStrike" spc="-1" dirty="0">
                <a:latin typeface="Calibri"/>
              </a:rPr>
              <a:t> of item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AF54ACBB-F150-436F-B567-7E84536508BB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>
            <a:extLst>
              <a:ext uri="{FF2B5EF4-FFF2-40B4-BE49-F238E27FC236}">
                <a16:creationId xmlns:a16="http://schemas.microsoft.com/office/drawing/2014/main" id="{076AB05C-A80F-4DE0-A37D-A5E2CC883FB9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AEBD12D9-6E3A-4F04-BA2A-894342BEDC7E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8AE5CC-757F-4875-91CE-90782F3E296A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en-US" sz="3400" b="0" strike="noStrike" spc="-1" dirty="0"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list.reverse()</a:t>
            </a:r>
            <a:r>
              <a:rPr lang="en-US" sz="3200" b="0" strike="noStrike" spc="-1" noProof="1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1" strike="noStrike" spc="-1" noProof="1">
                <a:latin typeface="Calibri"/>
              </a:rPr>
              <a:t>–</a:t>
            </a:r>
            <a:r>
              <a:rPr lang="en-US" sz="3200" b="0" strike="noStrike" spc="-1" noProof="1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b="0" strike="noStrike" spc="-1" noProof="1">
                <a:latin typeface="Calibri"/>
              </a:rPr>
              <a:t>reverses the list</a:t>
            </a:r>
            <a:endParaRPr lang="en-US" sz="3200" b="0" strike="noStrike" spc="-1" noProof="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list.sort()</a:t>
            </a:r>
            <a:r>
              <a:rPr lang="en-US" sz="3200" b="1" strike="noStrike" spc="-1" noProof="1">
                <a:solidFill>
                  <a:schemeClr val="bg1"/>
                </a:solidFill>
                <a:latin typeface="Calibri"/>
              </a:rPr>
              <a:t> </a:t>
            </a:r>
            <a:r>
              <a:rPr lang="en-US" sz="3200" strike="noStrike" spc="-1" noProof="1">
                <a:latin typeface="Calibri"/>
              </a:rPr>
              <a:t>– sorts the list in increasing order</a:t>
            </a:r>
            <a:endParaRPr lang="en-US" sz="3200" strike="noStrike" spc="-1" noProof="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noProof="1">
                <a:solidFill>
                  <a:schemeClr val="bg1"/>
                </a:solidFill>
                <a:latin typeface="Consolas"/>
              </a:rPr>
              <a:t>list.sort(reverse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/>
              </a:rPr>
              <a:t>=True)</a:t>
            </a:r>
            <a:r>
              <a:rPr lang="en-US" sz="3200" strike="noStrike" spc="-1" dirty="0">
                <a:latin typeface="Calibri"/>
              </a:rPr>
              <a:t> – sorts the list in decreasing order</a:t>
            </a:r>
            <a:endParaRPr lang="en-US" sz="320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BAD35BB5-3FF1-471C-A45B-B5F9F7D33D02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List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E39B9-547D-4952-A4E1-30BDCBFE6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spc="-1" dirty="0"/>
              <a:t>Reading Lists from the Console</a:t>
            </a:r>
            <a:endParaRPr lang="en-US" sz="5400" b="0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63CB-1B1C-4FDB-9BFF-6E7B585840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532</Words>
  <Application>Microsoft Office PowerPoint</Application>
  <PresentationFormat>Custom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DejaVu Sans</vt:lpstr>
      <vt:lpstr>Noto Sans Symbols</vt:lpstr>
      <vt:lpstr>Wingdings</vt:lpstr>
      <vt:lpstr>Wingdings 2</vt:lpstr>
      <vt:lpstr>1_SoftUni3_1</vt:lpstr>
      <vt:lpstr>Lists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Softuni Diamond Partners</vt:lpstr>
      <vt:lpstr>PowerPoint Presentation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subject>Programming Fundamentals Course</dc:subject>
  <dc:creator/>
  <cp:keywords>Python, programming, course, SoftUni, Software University</cp:keywords>
  <dc:description>https://softuni.bg/courses/programming-fundamentals</dc:description>
  <cp:lastModifiedBy/>
  <cp:revision>1</cp:revision>
  <dcterms:created xsi:type="dcterms:W3CDTF">2014-01-02T17:00:34Z</dcterms:created>
  <dcterms:modified xsi:type="dcterms:W3CDTF">2019-06-19T17:16:38Z</dcterms:modified>
  <cp:category>programming, software engineering, quality code, methods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