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29"/>
  </p:notesMasterIdLst>
  <p:handoutMasterIdLst>
    <p:handoutMasterId r:id="rId30"/>
  </p:handoutMasterIdLst>
  <p:sldIdLst>
    <p:sldId id="644" r:id="rId3"/>
    <p:sldId id="395" r:id="rId4"/>
    <p:sldId id="625" r:id="rId5"/>
    <p:sldId id="645" r:id="rId6"/>
    <p:sldId id="584" r:id="rId7"/>
    <p:sldId id="628" r:id="rId8"/>
    <p:sldId id="646" r:id="rId9"/>
    <p:sldId id="620" r:id="rId10"/>
    <p:sldId id="621" r:id="rId11"/>
    <p:sldId id="624" r:id="rId12"/>
    <p:sldId id="647" r:id="rId13"/>
    <p:sldId id="594" r:id="rId14"/>
    <p:sldId id="637" r:id="rId15"/>
    <p:sldId id="595" r:id="rId16"/>
    <p:sldId id="648" r:id="rId17"/>
    <p:sldId id="630" r:id="rId18"/>
    <p:sldId id="631" r:id="rId19"/>
    <p:sldId id="632" r:id="rId20"/>
    <p:sldId id="636" r:id="rId21"/>
    <p:sldId id="635" r:id="rId22"/>
    <p:sldId id="649" r:id="rId23"/>
    <p:sldId id="421" r:id="rId24"/>
    <p:sldId id="650" r:id="rId25"/>
    <p:sldId id="640" r:id="rId26"/>
    <p:sldId id="639" r:id="rId27"/>
    <p:sldId id="65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644"/>
            <p14:sldId id="395"/>
            <p14:sldId id="625"/>
          </p14:sldIdLst>
        </p14:section>
        <p14:section name="Objects and Classes" id="{C08EFE6E-D894-4F94-8AFC-FF22A03B267A}">
          <p14:sldIdLst>
            <p14:sldId id="645"/>
            <p14:sldId id="584"/>
            <p14:sldId id="628"/>
          </p14:sldIdLst>
        </p14:section>
        <p14:section name="Inheritance" id="{E29F6A5E-4B69-48C7-BFCE-6A908025A1B5}">
          <p14:sldIdLst>
            <p14:sldId id="646"/>
            <p14:sldId id="620"/>
            <p14:sldId id="621"/>
            <p14:sldId id="624"/>
          </p14:sldIdLst>
        </p14:section>
        <p14:section name="Encapsulation" id="{2B93D077-59AB-4B48-8A44-EADB41A8C7C0}">
          <p14:sldIdLst>
            <p14:sldId id="647"/>
            <p14:sldId id="594"/>
            <p14:sldId id="637"/>
            <p14:sldId id="595"/>
          </p14:sldIdLst>
        </p14:section>
        <p14:section name="Abstraction" id="{102070A6-7151-4EA4-A542-5E281860590D}">
          <p14:sldIdLst>
            <p14:sldId id="648"/>
            <p14:sldId id="630"/>
            <p14:sldId id="631"/>
            <p14:sldId id="632"/>
            <p14:sldId id="636"/>
            <p14:sldId id="635"/>
            <p14:sldId id="649"/>
          </p14:sldIdLst>
        </p14:section>
        <p14:section name="Conclusion" id="{079ACA8A-4C35-49DF-9548-AEF3FC29D537}">
          <p14:sldIdLst>
            <p14:sldId id="421"/>
            <p14:sldId id="650"/>
            <p14:sldId id="640"/>
            <p14:sldId id="639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595" autoAdjust="0"/>
  </p:normalViewPr>
  <p:slideViewPr>
    <p:cSldViewPr>
      <p:cViewPr varScale="1">
        <p:scale>
          <a:sx n="71" d="100"/>
          <a:sy n="71" d="100"/>
        </p:scale>
        <p:origin x="74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09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16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07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8AD84-27B9-4B68-B7D0-05F152EC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58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46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13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656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object-oriented-programming#encapsulation" TargetMode="External"/><Relationship Id="rId13" Type="http://schemas.openxmlformats.org/officeDocument/2006/relationships/image" Target="../media/image44.png"/><Relationship Id="rId3" Type="http://schemas.openxmlformats.org/officeDocument/2006/relationships/hyperlink" Target="https://www.programiz.com/python-programming/object-oriented-programming#introduction" TargetMode="External"/><Relationship Id="rId7" Type="http://schemas.openxmlformats.org/officeDocument/2006/relationships/hyperlink" Target="https://www.programiz.com/python-programming/object-oriented-programming#inheritance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rogramiz.com/python-programming/object-oriented-programming#methods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programiz.com/python-programming/object-oriented-programming#object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www.programiz.com/python-programming/object-oriented-programming#class" TargetMode="External"/><Relationship Id="rId9" Type="http://schemas.openxmlformats.org/officeDocument/2006/relationships/hyperlink" Target="https://www.programiz.com/python-programming/object-oriented-programming#key-point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15E20FB3-BB94-4A02-A12D-FADEC106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98285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Inheritance,</a:t>
            </a:r>
            <a:r>
              <a:rPr lang="en-US" b="1" dirty="0" smtClean="0"/>
              <a:t> Encapsulation, Abstraction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B80AB55-0964-410B-AA81-5263B20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Fundamental Principles of OOP</a:t>
            </a:r>
            <a:endParaRPr lang="en-US" sz="5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A50058-7A29-4DF7-87B4-936806412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6DB608-E7AE-4252-B850-4086088AA9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8C773F-075B-489A-980F-3CF193059A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224FD2-C1EC-424B-98BC-BC39A40F16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355446"/>
            <a:ext cx="4876800" cy="27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above program, we created two classes i.e. </a:t>
            </a:r>
            <a:r>
              <a:rPr lang="en-US" dirty="0" smtClean="0"/>
              <a:t>Person </a:t>
            </a:r>
            <a:r>
              <a:rPr lang="en-US" dirty="0"/>
              <a:t>(parent class) and </a:t>
            </a:r>
            <a:r>
              <a:rPr lang="en-US" dirty="0" smtClean="0"/>
              <a:t>Employee </a:t>
            </a:r>
            <a:r>
              <a:rPr lang="en-US" dirty="0"/>
              <a:t>(child class). </a:t>
            </a:r>
          </a:p>
          <a:p>
            <a:r>
              <a:rPr lang="en-US" dirty="0"/>
              <a:t>The child class inherits the functions of parent class. We can see this from </a:t>
            </a:r>
            <a:r>
              <a:rPr lang="en-US" dirty="0" err="1" smtClean="0"/>
              <a:t>get_name</a:t>
            </a:r>
            <a:r>
              <a:rPr lang="en-US" dirty="0" smtClean="0"/>
              <a:t>()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r>
              <a:rPr lang="en-US" dirty="0"/>
              <a:t>Additionally, we use super() function before __</a:t>
            </a:r>
            <a:r>
              <a:rPr lang="en-US" dirty="0" err="1"/>
              <a:t>init</a:t>
            </a:r>
            <a:r>
              <a:rPr lang="en-US" dirty="0"/>
              <a:t>__() method. This is because we want to pull the content </a:t>
            </a:r>
            <a:r>
              <a:rPr lang="en-US" dirty="0" smtClean="0"/>
              <a:t>of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 method from the parent class into the child class.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6858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Using OOP in Python, we can restrict access to methods and variables.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This </a:t>
            </a:r>
            <a:r>
              <a:rPr lang="en-US" dirty="0"/>
              <a:t>prevent data from direct modification which is called encapsulation.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In </a:t>
            </a:r>
            <a:r>
              <a:rPr lang="en-US" dirty="0"/>
              <a:t>Python, we denote private attribute using underscore as prefix </a:t>
            </a:r>
            <a:r>
              <a:rPr lang="en-US" dirty="0" err="1"/>
              <a:t>i.e</a:t>
            </a:r>
            <a:r>
              <a:rPr lang="en-US" dirty="0"/>
              <a:t> single </a:t>
            </a:r>
            <a:r>
              <a:rPr lang="en-US" dirty="0" smtClean="0"/>
              <a:t>“ </a:t>
            </a:r>
            <a:r>
              <a:rPr lang="en-US" dirty="0"/>
              <a:t>_ “ or double “ __“.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6208859" cy="5201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Book: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__(self, name, price):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self.__title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self.__price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price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get_price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self.__price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get_title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return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self.__title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04012" y="2286000"/>
            <a:ext cx="4648200" cy="1752600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__ ensures that this attribute is only visible in the class and no one can reach it/ modify it from outside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812" y="4648200"/>
            <a:ext cx="2514600" cy="995628"/>
          </a:xfrm>
          <a:prstGeom prst="wedgeRoundRectCallout">
            <a:avLst>
              <a:gd name="adj1" fmla="val -145760"/>
              <a:gd name="adj2" fmla="val -10479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Getter for price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5142059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9412" y="1196125"/>
            <a:ext cx="4953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self.__name</a:t>
            </a:r>
            <a:r>
              <a:rPr lang="en-US" sz="2000" dirty="0"/>
              <a:t>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@property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@property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name(self):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self.__name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04011" y="1196125"/>
            <a:ext cx="5301359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4412" y="2120171"/>
            <a:ext cx="4953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2000" dirty="0"/>
              <a:t>    @</a:t>
            </a:r>
            <a:r>
              <a:rPr lang="en-US" sz="2000" dirty="0" err="1"/>
              <a:t>age.setter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age(self, age):</a:t>
            </a:r>
          </a:p>
          <a:p>
            <a:r>
              <a:rPr lang="en-US" sz="2000" dirty="0"/>
              <a:t>        if age &lt; 0:</a:t>
            </a:r>
          </a:p>
          <a:p>
            <a:r>
              <a:rPr lang="en-US" sz="2000" dirty="0"/>
              <a:t>            raise Exception('Age must be positive </a:t>
            </a:r>
            <a:r>
              <a:rPr lang="en-US" sz="2000" dirty="0" smtClean="0"/>
              <a:t>	number</a:t>
            </a:r>
            <a:r>
              <a:rPr lang="en-US" sz="2000" dirty="0"/>
              <a:t>')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elif</a:t>
            </a:r>
            <a:r>
              <a:rPr lang="en-US" sz="2000" dirty="0"/>
              <a:t> age &gt; 180:</a:t>
            </a:r>
          </a:p>
          <a:p>
            <a:r>
              <a:rPr lang="en-US" sz="2000" dirty="0"/>
              <a:t>            raise Exception('Age must be between </a:t>
            </a:r>
            <a:r>
              <a:rPr lang="en-US" sz="2000" dirty="0" smtClean="0"/>
              <a:t>	0-180</a:t>
            </a:r>
            <a:r>
              <a:rPr lang="en-US" sz="2000" dirty="0"/>
              <a:t>')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self.__age</a:t>
            </a:r>
            <a:r>
              <a:rPr lang="en-US" sz="2000" dirty="0"/>
              <a:t> = age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__</a:t>
            </a:r>
            <a:r>
              <a:rPr lang="en-US" sz="2000" dirty="0" err="1"/>
              <a:t>str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return f'{self.name} {</a:t>
            </a:r>
            <a:r>
              <a:rPr lang="en-US" sz="2000" dirty="0" err="1"/>
              <a:t>self.age</a:t>
            </a:r>
            <a:r>
              <a:rPr lang="en-US" sz="2000" dirty="0"/>
              <a:t>}'</a:t>
            </a:r>
          </a:p>
          <a:p>
            <a:endParaRPr lang="en-US" sz="1600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3427411" y="3915292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@property is a getter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9408499" y="2362200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@{name}.setter is a setter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2F68-7AFE-4940-924D-86AF6639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DD4C3-9B01-4A2A-BBB3-66E78A7C0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113896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Different behavior in different 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languages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420095"/>
            <a:ext cx="87614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Abstract classes are classes that contain one or more abstract methods. An abstract method is a method that is declared, </a:t>
            </a:r>
            <a:r>
              <a:rPr lang="en-US" dirty="0" smtClean="0"/>
              <a:t>but </a:t>
            </a:r>
            <a:r>
              <a:rPr lang="en-US" dirty="0"/>
              <a:t>contains no implementation</a:t>
            </a:r>
            <a:r>
              <a:rPr lang="en-US" dirty="0" smtClean="0"/>
              <a:t>. </a:t>
            </a:r>
          </a:p>
          <a:p>
            <a:pPr>
              <a:buClr>
                <a:schemeClr val="tx1"/>
              </a:buClr>
            </a:pPr>
            <a:r>
              <a:rPr lang="en-US" dirty="0"/>
              <a:t>Subclasses of an abstract class in Python are not required to implement abstract methods of the parent class.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4761059" cy="5201066"/>
          </a:xfrm>
        </p:spPr>
        <p:txBody>
          <a:bodyPr>
            <a:normAutofit fontScale="92500" lnSpcReduction="20000"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Bird: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make_noise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(self):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pass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B(Bird):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pass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= Bird()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 = B()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36812" y="4343400"/>
            <a:ext cx="2514600" cy="995628"/>
          </a:xfrm>
          <a:prstGeom prst="wedgeRoundRectCallout">
            <a:avLst>
              <a:gd name="adj1" fmla="val -67150"/>
              <a:gd name="adj2" fmla="val -9939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Child 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71799" y="1231984"/>
            <a:ext cx="2514600" cy="995628"/>
          </a:xfrm>
          <a:prstGeom prst="wedgeRoundRectCallout">
            <a:avLst>
              <a:gd name="adj1" fmla="val -114744"/>
              <a:gd name="adj2" fmla="val -332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Parent 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 txBox="1">
            <a:spLocks/>
          </p:cNvSpPr>
          <p:nvPr/>
        </p:nvSpPr>
        <p:spPr>
          <a:xfrm>
            <a:off x="4418012" y="2895600"/>
            <a:ext cx="76200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036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we start this program, we see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this is not an abstract 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because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can instantiate an instance from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are not required to implement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do_something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the class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18072" lvl="2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defintition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B</a:t>
            </a:r>
          </a:p>
        </p:txBody>
      </p:sp>
    </p:spTree>
    <p:extLst>
      <p:ext uri="{BB962C8B-B14F-4D97-AF65-F5344CB8AC3E}">
        <p14:creationId xmlns:p14="http://schemas.microsoft.com/office/powerpoint/2010/main" val="3110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Python on its own doesn't provide abstract classes.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/>
              <a:t>Yet, Python comes with a module which provides the infrastructure for defining Abstract Base Classes (ABCs). </a:t>
            </a:r>
            <a:r>
              <a:rPr lang="en-US" dirty="0" smtClean="0"/>
              <a:t>This </a:t>
            </a:r>
            <a:r>
              <a:rPr lang="en-US" dirty="0"/>
              <a:t>module is called - for obvious reasons - </a:t>
            </a:r>
            <a:r>
              <a:rPr lang="en-US" dirty="0" err="1"/>
              <a:t>abc</a:t>
            </a:r>
            <a:r>
              <a:rPr lang="en-US" dirty="0"/>
              <a:t>.</a:t>
            </a:r>
            <a:endParaRPr lang="en-US" dirty="0" smtClean="0"/>
          </a:p>
          <a:p>
            <a:pPr marL="609036" lvl="1" indent="0">
              <a:buClr>
                <a:schemeClr val="tx1"/>
              </a:buCl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module in Python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2436812" y="4267200"/>
            <a:ext cx="754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from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abc</a:t>
            </a:r>
            <a:r>
              <a:rPr lang="en-US" sz="2800" dirty="0">
                <a:solidFill>
                  <a:schemeClr val="tx1"/>
                </a:solidFill>
                <a:effectLst/>
              </a:rPr>
              <a:t> import ABC,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abstractmethod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1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from abc import ABC, abstractmethod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Bird(ABC):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def __init__(self, name):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self.name = name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super().__init__()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@abstractmethod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def make_noise(self):</a:t>
            </a:r>
          </a:p>
          <a:p>
            <a:pPr marL="609036" lvl="1" indent="0">
              <a:buClr>
                <a:schemeClr val="tx1"/>
              </a:buClr>
              <a:buNone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      pass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1703583"/>
            <a:ext cx="5468650" cy="1027761"/>
          </a:xfrm>
          <a:prstGeom prst="wedgeRoundRectCallout">
            <a:avLst>
              <a:gd name="adj1" fmla="val -69631"/>
              <a:gd name="adj2" fmla="val 3161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class is abstract and can not have instances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662" y="3351585"/>
            <a:ext cx="5105400" cy="1524000"/>
          </a:xfrm>
          <a:prstGeom prst="wedgeRoundRectCallout">
            <a:avLst>
              <a:gd name="adj1" fmla="val -61395"/>
              <a:gd name="adj2" fmla="val 7185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decorator says to the children to implement the 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Introduction to OOP in Python</a:t>
            </a:r>
            <a:endParaRPr lang="en-US" dirty="0"/>
          </a:p>
          <a:p>
            <a:r>
              <a:rPr lang="en-US" dirty="0">
                <a:hlinkClick r:id="rId4"/>
              </a:rPr>
              <a:t>Class</a:t>
            </a:r>
            <a:endParaRPr lang="en-US" dirty="0"/>
          </a:p>
          <a:p>
            <a:r>
              <a:rPr lang="en-US" dirty="0">
                <a:hlinkClick r:id="rId5"/>
              </a:rPr>
              <a:t>Object</a:t>
            </a:r>
            <a:endParaRPr lang="en-US" dirty="0"/>
          </a:p>
          <a:p>
            <a:r>
              <a:rPr lang="en-US" dirty="0">
                <a:hlinkClick r:id="rId6"/>
              </a:rPr>
              <a:t>Methods</a:t>
            </a:r>
            <a:endParaRPr lang="en-US" dirty="0"/>
          </a:p>
          <a:p>
            <a:r>
              <a:rPr lang="en-US" dirty="0">
                <a:hlinkClick r:id="rId7"/>
              </a:rPr>
              <a:t>Inheritance</a:t>
            </a:r>
            <a:endParaRPr lang="en-US" dirty="0"/>
          </a:p>
          <a:p>
            <a:r>
              <a:rPr lang="en-US" dirty="0" smtClean="0">
                <a:hlinkClick r:id="rId8"/>
              </a:rPr>
              <a:t>Encapsulation</a:t>
            </a:r>
            <a:endParaRPr lang="en-US" dirty="0"/>
          </a:p>
          <a:p>
            <a:r>
              <a:rPr lang="en-US" dirty="0">
                <a:hlinkClick r:id="rId9"/>
              </a:rPr>
              <a:t>Key Points to Remember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1165">
            <a:off x="6581849" y="1421617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18765">
            <a:off x="6876575" y="4825318"/>
            <a:ext cx="1639046" cy="1525486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6" y="3386300"/>
            <a:ext cx="1123676" cy="1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918675"/>
          </a:xfrm>
        </p:spPr>
        <p:txBody>
          <a:bodyPr/>
          <a:lstStyle/>
          <a:p>
            <a:r>
              <a:rPr lang="en-US" dirty="0"/>
              <a:t>A class that is derived from an abstract class cannot be instantiated unless all of its abstract methods are overridden.</a:t>
            </a:r>
            <a:endParaRPr lang="en-US" noProof="1"/>
          </a:p>
          <a:p>
            <a:endParaRPr lang="en-US" noProof="1"/>
          </a:p>
          <a:p>
            <a:r>
              <a:rPr lang="en-US" noProof="1" smtClean="0"/>
              <a:t>If we try to </a:t>
            </a:r>
            <a:r>
              <a:rPr lang="en-US" dirty="0" smtClean="0"/>
              <a:t>instantiate it we will get the following error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 module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886200"/>
            <a:ext cx="1127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49E4-2812-4E62-9AAB-6928D1814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OOP Principles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1FCF-BA4F-4121-AC3D-45D95AB41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7DE87-517F-4B63-89E6-1B448356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7620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programming gets easy and efficient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class is sharable, so codes can be reused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The productivity of </a:t>
            </a:r>
            <a:r>
              <a:rPr lang="en-US" sz="3600" dirty="0" smtClean="0"/>
              <a:t>programmers increases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Data is safe and secure with data abstraction.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28" y="3955594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0EA6-9298-4354-B8FE-5431199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 Diamon</a:t>
            </a:r>
            <a:r>
              <a:rPr lang="en-US" sz="4000" b="1" spc="-1" dirty="0">
                <a:solidFill>
                  <a:schemeClr val="bg2"/>
                </a:solidFill>
                <a:latin typeface="Calibri"/>
              </a:rPr>
              <a:t>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 noProof="1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8104-1A16-434F-A84E-1E78505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42EA-DAE6-458C-9639-D9E7C8845DF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5C3-A112-4BD1-BA48-2CF0E5E5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OOPs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AFA95-AB25-4874-8509-4CCE50E78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943600"/>
            <a:ext cx="10958928" cy="49981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is </a:t>
            </a:r>
            <a:r>
              <a:rPr lang="en-US" sz="4000" dirty="0" smtClean="0">
                <a:solidFill>
                  <a:schemeClr val="bg1"/>
                </a:solidFill>
              </a:rPr>
              <a:t>it</a:t>
            </a:r>
            <a:r>
              <a:rPr lang="en-US" sz="4000" dirty="0" smtClean="0">
                <a:solidFill>
                  <a:schemeClr val="bg1"/>
                </a:solidFill>
              </a:rPr>
              <a:t>? Why to use it? 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045F9-E973-4EB5-B354-FB81C064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447800"/>
            <a:ext cx="3710728" cy="28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 multi-paradigm programming language. Meaning, it supports different programming approach.</a:t>
            </a:r>
          </a:p>
          <a:p>
            <a:pPr marL="0" indent="0">
              <a:buNone/>
            </a:pPr>
            <a:r>
              <a:rPr lang="en-US" dirty="0"/>
              <a:t>One of the popular approach to solve a programming problem is by creating objects. This is known as Object-Oriented Programming (OOP).</a:t>
            </a:r>
          </a:p>
          <a:p>
            <a:pPr marL="0" indent="0">
              <a:buNone/>
            </a:pPr>
            <a:r>
              <a:rPr lang="en-US" dirty="0"/>
              <a:t>An object has two characteristics: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behavior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45F-5A82-43E0-99D7-2E0F827B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Parrot: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name, age):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self.name </a:t>
            </a:r>
            <a:r>
              <a:rPr lang="en-US" dirty="0"/>
              <a:t>= name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sing(self, song):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"{} sings {}".format(self.name, song)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blu</a:t>
            </a:r>
            <a:r>
              <a:rPr lang="en-US" dirty="0" smtClean="0"/>
              <a:t> = </a:t>
            </a:r>
            <a:r>
              <a:rPr lang="en-US" dirty="0"/>
              <a:t>Parrot("</a:t>
            </a:r>
            <a:r>
              <a:rPr lang="en-US" dirty="0" err="1"/>
              <a:t>Blu</a:t>
            </a:r>
            <a:r>
              <a:rPr lang="en-US" dirty="0"/>
              <a:t>", </a:t>
            </a:r>
            <a:r>
              <a:rPr lang="en-US" dirty="0" smtClean="0"/>
              <a:t>10)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blu.sing</a:t>
            </a:r>
            <a:r>
              <a:rPr lang="en-US" dirty="0"/>
              <a:t>("'Happy</a:t>
            </a:r>
            <a:r>
              <a:rPr lang="en-US" dirty="0" smtClean="0"/>
              <a:t>'"))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380C2-47A1-4994-BC71-3DBC7CC987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79327" y="22814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Properties/</a:t>
            </a:r>
            <a:r>
              <a:rPr lang="en-US" sz="3200" dirty="0"/>
              <a:t> attributes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22027" y="3489749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Methods/</a:t>
            </a:r>
            <a:r>
              <a:rPr lang="en-US" sz="3200" dirty="0" smtClean="0"/>
              <a:t> </a:t>
            </a:r>
            <a:r>
              <a:rPr lang="en-US" sz="3200" dirty="0"/>
              <a:t>behavior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89612" y="5257800"/>
            <a:ext cx="29718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Instance of the class Parrot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079-7CB9-4914-AE07-C46492AF4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2" descr="http://cdn1.iconfinder.com/data/icons/BRILLIANT/database/png/400/objects.png">
            <a:extLst>
              <a:ext uri="{FF2B5EF4-FFF2-40B4-BE49-F238E27FC236}">
                <a16:creationId xmlns:a16="http://schemas.microsoft.com/office/drawing/2014/main" id="{6578A28A-7F4A-428C-895E-ECB0EC5EB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041-B3B6-41C1-9B8F-A76398F3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61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Inheritance is a way of creating new class for using details of existing class without modifying it.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newly formed class is a derived class (or child class). Similarly, the existing class is a base class (or parent class).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78C5A30-09F4-4848-8CE2-6F33A035C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3741184"/>
            <a:ext cx="1013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Person: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first, last):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self.first_name</a:t>
            </a:r>
            <a:r>
              <a:rPr lang="en-US" dirty="0" smtClean="0"/>
              <a:t> =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self.last_name</a:t>
            </a:r>
            <a:r>
              <a:rPr lang="en-US" dirty="0" smtClean="0"/>
              <a:t> = last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get_name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self.first_name</a:t>
            </a:r>
            <a:r>
              <a:rPr lang="en-US" dirty="0" smtClean="0"/>
              <a:t> + “ ” +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self.last_name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Employee(Person):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first, last, </a:t>
            </a:r>
            <a:r>
              <a:rPr lang="en-US" dirty="0" err="1" smtClean="0"/>
              <a:t>staffnum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Person.__</a:t>
            </a:r>
            <a:r>
              <a:rPr lang="en-US" dirty="0" err="1" smtClean="0"/>
              <a:t>init</a:t>
            </a:r>
            <a:r>
              <a:rPr lang="en-US" dirty="0" smtClean="0"/>
              <a:t>__(self, first, last)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6">
                    <a:lumMod val="25000"/>
                  </a:schemeClr>
                </a:solidFill>
              </a:rPr>
              <a:t>#super().__</a:t>
            </a:r>
            <a:r>
              <a:rPr lang="en-US" i="1" dirty="0" err="1" smtClean="0">
                <a:solidFill>
                  <a:schemeClr val="accent6">
                    <a:lumMod val="25000"/>
                  </a:schemeClr>
                </a:solidFill>
              </a:rPr>
              <a:t>init</a:t>
            </a:r>
            <a:r>
              <a:rPr lang="en-US" i="1" dirty="0" smtClean="0">
                <a:solidFill>
                  <a:schemeClr val="accent6">
                    <a:lumMod val="25000"/>
                  </a:schemeClr>
                </a:solidFill>
              </a:rPr>
              <a:t>__() we could use that or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self.staff_number</a:t>
            </a:r>
            <a:r>
              <a:rPr lang="en-US" dirty="0" smtClean="0"/>
              <a:t> = </a:t>
            </a:r>
            <a:r>
              <a:rPr lang="en-US" dirty="0" err="1" smtClean="0"/>
              <a:t>staffnum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get_employee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self.get_name</a:t>
            </a:r>
            <a:r>
              <a:rPr lang="en-US" dirty="0" smtClean="0"/>
              <a:t>() + “ ” + </a:t>
            </a:r>
            <a:r>
              <a:rPr lang="en-US" dirty="0" err="1" smtClean="0"/>
              <a:t>self.staff_number</a:t>
            </a:r>
            <a:endParaRPr 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078345" y="1676400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arent </a:t>
            </a:r>
            <a:r>
              <a:rPr lang="en-US" dirty="0"/>
              <a:t>class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551612" y="3796658"/>
            <a:ext cx="2514600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hild </a:t>
            </a:r>
            <a:r>
              <a:rPr lang="en-US" dirty="0"/>
              <a:t>class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Custom</PresentationFormat>
  <Paragraphs>179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Malgun Gothic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Fundamental Principles of OOP</vt:lpstr>
      <vt:lpstr>Table of Contents</vt:lpstr>
      <vt:lpstr>Questions?</vt:lpstr>
      <vt:lpstr>PowerPoint Presentation</vt:lpstr>
      <vt:lpstr>Classes and Objects</vt:lpstr>
      <vt:lpstr>Classes and Objects</vt:lpstr>
      <vt:lpstr>PowerPoint Presentation</vt:lpstr>
      <vt:lpstr>Inheritance</vt:lpstr>
      <vt:lpstr>Inheritance</vt:lpstr>
      <vt:lpstr>Inheritance</vt:lpstr>
      <vt:lpstr>PowerPoint Presentation</vt:lpstr>
      <vt:lpstr>Encapsulation</vt:lpstr>
      <vt:lpstr>Encapsulation</vt:lpstr>
      <vt:lpstr>Decorators</vt:lpstr>
      <vt:lpstr>PowerPoint Presentation</vt:lpstr>
      <vt:lpstr>Abstract classes</vt:lpstr>
      <vt:lpstr>Abstract classes</vt:lpstr>
      <vt:lpstr>ABC module in Python</vt:lpstr>
      <vt:lpstr>ABC module</vt:lpstr>
      <vt:lpstr>ABC module</vt:lpstr>
      <vt:lpstr>PowerPoint Presentation</vt:lpstr>
      <vt:lpstr>Summary</vt:lpstr>
      <vt:lpstr>PowerPoint Presentation</vt:lpstr>
      <vt:lpstr>PowerPoint Presentation</vt:lpstr>
      <vt:lpstr>PowerPoint Presentation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2019-02-08T15:36:54Z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