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2"/>
  </p:sldMasterIdLst>
  <p:notesMasterIdLst>
    <p:notesMasterId r:id="rId38"/>
  </p:notesMasterIdLst>
  <p:handoutMasterIdLst>
    <p:handoutMasterId r:id="rId39"/>
  </p:handoutMasterIdLst>
  <p:sldIdLst>
    <p:sldId id="394" r:id="rId3"/>
    <p:sldId id="655" r:id="rId4"/>
    <p:sldId id="547" r:id="rId5"/>
    <p:sldId id="672" r:id="rId6"/>
    <p:sldId id="684" r:id="rId7"/>
    <p:sldId id="677" r:id="rId8"/>
    <p:sldId id="628" r:id="rId9"/>
    <p:sldId id="656" r:id="rId10"/>
    <p:sldId id="657" r:id="rId11"/>
    <p:sldId id="634" r:id="rId12"/>
    <p:sldId id="658" r:id="rId13"/>
    <p:sldId id="659" r:id="rId14"/>
    <p:sldId id="661" r:id="rId15"/>
    <p:sldId id="665" r:id="rId16"/>
    <p:sldId id="662" r:id="rId17"/>
    <p:sldId id="706" r:id="rId18"/>
    <p:sldId id="707" r:id="rId19"/>
    <p:sldId id="708" r:id="rId20"/>
    <p:sldId id="709" r:id="rId21"/>
    <p:sldId id="666" r:id="rId22"/>
    <p:sldId id="667" r:id="rId23"/>
    <p:sldId id="664" r:id="rId24"/>
    <p:sldId id="663" r:id="rId25"/>
    <p:sldId id="679" r:id="rId26"/>
    <p:sldId id="678" r:id="rId27"/>
    <p:sldId id="710" r:id="rId28"/>
    <p:sldId id="680" r:id="rId29"/>
    <p:sldId id="681" r:id="rId30"/>
    <p:sldId id="682" r:id="rId31"/>
    <p:sldId id="683" r:id="rId32"/>
    <p:sldId id="649" r:id="rId33"/>
    <p:sldId id="570" r:id="rId34"/>
    <p:sldId id="579" r:id="rId35"/>
    <p:sldId id="599" r:id="rId36"/>
    <p:sldId id="600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394"/>
            <p14:sldId id="655"/>
            <p14:sldId id="547"/>
          </p14:sldIdLst>
        </p14:section>
        <p14:section name="Virtual DOM" id="{49C83C33-196A-4BBE-89D9-80B776B414F1}">
          <p14:sldIdLst>
            <p14:sldId id="672"/>
            <p14:sldId id="684"/>
            <p14:sldId id="677"/>
          </p14:sldIdLst>
        </p14:section>
        <p14:section name="Routing Overview" id="{C2C5CD79-D1EC-4B90-B692-66B31CE9E7CF}">
          <p14:sldIdLst>
            <p14:sldId id="628"/>
            <p14:sldId id="656"/>
            <p14:sldId id="657"/>
          </p14:sldIdLst>
        </p14:section>
        <p14:section name="React Router" id="{DC4C1E39-09F2-4BCB-87DE-FD09A42EB6A8}">
          <p14:sldIdLst>
            <p14:sldId id="634"/>
            <p14:sldId id="658"/>
            <p14:sldId id="659"/>
            <p14:sldId id="661"/>
            <p14:sldId id="665"/>
            <p14:sldId id="662"/>
            <p14:sldId id="706"/>
            <p14:sldId id="707"/>
            <p14:sldId id="708"/>
            <p14:sldId id="709"/>
            <p14:sldId id="666"/>
            <p14:sldId id="667"/>
            <p14:sldId id="664"/>
            <p14:sldId id="663"/>
          </p14:sldIdLst>
        </p14:section>
        <p14:section name="React Lazy &amp; Suspense" id="{9684CA24-C918-4E90-BA38-BDB44D451326}">
          <p14:sldIdLst>
            <p14:sldId id="679"/>
            <p14:sldId id="678"/>
            <p14:sldId id="710"/>
            <p14:sldId id="680"/>
            <p14:sldId id="681"/>
            <p14:sldId id="682"/>
            <p14:sldId id="683"/>
          </p14:sldIdLst>
        </p14:section>
        <p14:section name="Conclusion" id="{8FBD8AD9-4FBB-4D4B-8026-071DED166040}">
          <p14:sldIdLst>
            <p14:sldId id="649"/>
            <p14:sldId id="570"/>
            <p14:sldId id="579"/>
            <p14:sldId id="599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Светъл стил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83" autoAdjust="0"/>
  </p:normalViewPr>
  <p:slideViewPr>
    <p:cSldViewPr>
      <p:cViewPr varScale="1">
        <p:scale>
          <a:sx n="82" d="100"/>
          <a:sy n="82" d="100"/>
        </p:scale>
        <p:origin x="64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318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3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2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30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5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414704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53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6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9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7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0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69"/>
            <a:ext cx="1094668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1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408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react-j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2.gi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7872" y="1291271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Single Page Applications, Blueprint for SPA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React - Routing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2403768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React-Router</a:t>
            </a:r>
            <a:endParaRPr lang="bg-BG" sz="5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Routing Library Tailored for React</a:t>
            </a:r>
            <a:endParaRPr lang="bg-BG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39C6D66-D128-4F58-8C8B-69F4B116CC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552" y="1600200"/>
            <a:ext cx="3093720" cy="16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9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for React applications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Uses component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11</a:t>
            </a:fld>
            <a:endParaRPr lang="en-US" sz="10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16067B-F28E-4E40-B5BA-A34CE454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2463722"/>
            <a:ext cx="8534400" cy="41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const App =(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path="/about"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ReactDOM.render((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), document.getElementById('root'))</a:t>
            </a:r>
          </a:p>
        </p:txBody>
      </p:sp>
    </p:spTree>
    <p:extLst>
      <p:ext uri="{BB962C8B-B14F-4D97-AF65-F5344CB8AC3E}">
        <p14:creationId xmlns:p14="http://schemas.microsoft.com/office/powerpoint/2010/main" val="36314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using </a:t>
            </a:r>
            <a:r>
              <a:rPr lang="en-US" noProof="1"/>
              <a:t>npm</a:t>
            </a:r>
            <a:r>
              <a:rPr lang="en-US" dirty="0"/>
              <a:t> from the 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BrowserRouter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Switch </a:t>
            </a:r>
            <a:r>
              <a:rPr lang="en-US" dirty="0"/>
              <a:t>components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helps to implement the routing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12</a:t>
            </a:fld>
            <a:endParaRPr lang="en-US" sz="1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1905000"/>
            <a:ext cx="6477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react-router-dom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--save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0412" y="3886200"/>
            <a:ext cx="10210800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 as 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} from 'react-router-dom';</a:t>
            </a:r>
          </a:p>
        </p:txBody>
      </p:sp>
    </p:spTree>
    <p:extLst>
      <p:ext uri="{BB962C8B-B14F-4D97-AF65-F5344CB8AC3E}">
        <p14:creationId xmlns:p14="http://schemas.microsoft.com/office/powerpoint/2010/main" val="31284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466599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components can be wrapped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dirty="0"/>
              <a:t> and bound to a specific path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Scenes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13</a:t>
            </a:fld>
            <a:endParaRPr lang="en-US" sz="10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2514600"/>
            <a:ext cx="8001000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history={hashHistory}&gt;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exact 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={App}/&gt;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="/about"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190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By default, if two </a:t>
            </a:r>
            <a:r>
              <a:rPr lang="en-US" b="1" noProof="1">
                <a:solidFill>
                  <a:schemeClr val="bg1"/>
                </a:solidFill>
              </a:rPr>
              <a:t>Routes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match, both will be rendered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Switch</a:t>
            </a:r>
            <a:r>
              <a:rPr lang="en-US" noProof="1"/>
              <a:t> renders only the </a:t>
            </a:r>
            <a:r>
              <a:rPr lang="en-US" b="1" noProof="1">
                <a:solidFill>
                  <a:schemeClr val="bg1"/>
                </a:solidFill>
              </a:rPr>
              <a:t>first</a:t>
            </a:r>
            <a:r>
              <a:rPr lang="en-US" noProof="1"/>
              <a:t> match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Rendering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14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3" y="2670680"/>
            <a:ext cx="7467600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path="/" exact component={Home}&gt;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path="/:user" component={User}/&gt;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component={NotFoundRoute}/&gt;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351212" y="4953000"/>
            <a:ext cx="2590800" cy="510778"/>
          </a:xfrm>
          <a:prstGeom prst="wedgeRoundRectCallout">
            <a:avLst>
              <a:gd name="adj1" fmla="val -40503"/>
              <a:gd name="adj2" fmla="val -987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+mj-lt"/>
                <a:cs typeface="Consolas" pitchFamily="49" charset="0"/>
              </a:rPr>
              <a:t>Default route</a:t>
            </a:r>
            <a:endParaRPr lang="en-US" b="1" noProof="1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05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and automatically prevents </a:t>
            </a:r>
            <a:r>
              <a:rPr lang="en-US" b="1" dirty="0">
                <a:solidFill>
                  <a:schemeClr val="bg1"/>
                </a:solidFill>
              </a:rPr>
              <a:t>page reload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Link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15</a:t>
            </a:fld>
            <a:endParaRPr lang="en-US" sz="10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1924602"/>
            <a:ext cx="7381517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&lt;h1&gt;React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46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component that’s wrapped by Router has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Match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History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as an </a:t>
            </a: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 wraps the components and injects these objects as props inside them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BrowserRouter as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5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59" cy="52010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b="1" dirty="0"/>
              <a:t> </a:t>
            </a:r>
            <a:r>
              <a:rPr lang="en-US" dirty="0"/>
              <a:t>object contains information about how a </a:t>
            </a:r>
            <a:r>
              <a:rPr lang="en-US" b="1" dirty="0">
                <a:solidFill>
                  <a:schemeClr val="bg1"/>
                </a:solidFill>
              </a:rPr>
              <a:t>&lt;Route path&gt;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matched the URL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params</a:t>
            </a:r>
            <a:r>
              <a:rPr lang="en-US" dirty="0"/>
              <a:t> - key/value pairs parsed from the URL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isExact</a:t>
            </a:r>
            <a:r>
              <a:rPr lang="en-US" dirty="0"/>
              <a:t> - true if the entire URL was matched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- the path pattern used to match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- the matched portion of the 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represents</a:t>
            </a:r>
          </a:p>
          <a:p>
            <a:pPr lvl="1"/>
            <a:r>
              <a:rPr lang="en-US" dirty="0"/>
              <a:t>where the app is now</a:t>
            </a:r>
          </a:p>
          <a:p>
            <a:pPr lvl="1"/>
            <a:r>
              <a:rPr lang="en-US" dirty="0"/>
              <a:t>where you want it to go</a:t>
            </a:r>
          </a:p>
          <a:p>
            <a:pPr lvl="1"/>
            <a:r>
              <a:rPr lang="en-US" dirty="0"/>
              <a:t>where it was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is never mutated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9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b="1" dirty="0"/>
              <a:t> </a:t>
            </a:r>
            <a:r>
              <a:rPr lang="en-US" dirty="0"/>
              <a:t>object allows you to manage and handle the browser history inside your views or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push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go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goBackgoForward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Virtual DOM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Router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Installation, Links, Redirects and etc.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Lazy &amp; Suspense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</a:t>
            </a:fld>
            <a:endParaRPr lang="en-US" sz="1000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Parameters are dynamic parts of the URL</a:t>
            </a:r>
          </a:p>
          <a:p>
            <a:pPr marL="0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Configure the Route to work with params</a:t>
            </a:r>
          </a:p>
          <a:p>
            <a:pPr marL="0" lvl="1" indent="0">
              <a:buNone/>
            </a:pPr>
            <a:endParaRPr lang="en-US" noProof="1"/>
          </a:p>
          <a:p>
            <a:pPr marL="0" lvl="1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Access from the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noProof="1"/>
              <a:t>Params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20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2" y="3255027"/>
            <a:ext cx="7062692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&lt;Route path="/catalog/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:category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:userId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component={Catalog}/&gt;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0412" y="1930791"/>
            <a:ext cx="48006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</a:rPr>
              <a:t>/catalog/elecronics/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XYZ5538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0412" y="5182150"/>
            <a:ext cx="5682256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this.props.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1316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redirect the user by rendering 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noProof="1">
                <a:solidFill>
                  <a:schemeClr val="accent1"/>
                </a:solidFill>
              </a:rPr>
              <a:t> </a:t>
            </a:r>
            <a:r>
              <a:rPr lang="en-US" noProof="1"/>
              <a:t>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21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2" y="2346007"/>
            <a:ext cx="7620000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&lt;Route exact path="/"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loggedIn ? (&lt;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to="/dashboard" /&gt;)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: (&lt;PublicHomePage /&gt;)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722812" y="3790924"/>
            <a:ext cx="4114800" cy="919401"/>
          </a:xfrm>
          <a:prstGeom prst="wedgeRoundRectCallout">
            <a:avLst>
              <a:gd name="adj1" fmla="val -44688"/>
              <a:gd name="adj2" fmla="val -109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Determine the component to render at run-time</a:t>
            </a:r>
            <a:endParaRPr lang="en-US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3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42799" cy="5173479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NavLink</a:t>
            </a:r>
            <a:r>
              <a:rPr lang="en-US" noProof="1"/>
              <a:t> knows when it's currently active</a:t>
            </a:r>
          </a:p>
          <a:p>
            <a:pPr lvl="1"/>
            <a:r>
              <a:rPr lang="en-US" noProof="1"/>
              <a:t>We can style them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activeStyle</a:t>
            </a:r>
            <a:r>
              <a:rPr lang="en-US" noProof="1"/>
              <a:t> or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activeClassName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22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75512" y="2673818"/>
            <a:ext cx="937259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activeStyle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={{ color: 'red' }}&gt;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75511" y="4724400"/>
            <a:ext cx="937259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activeClassName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="activeNav"&gt;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1311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dynamically nest routes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23</a:t>
            </a:fld>
            <a:endParaRPr lang="en-US" sz="10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60412" y="1981200"/>
            <a:ext cx="6210091" cy="32300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const About = ({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&lt;h1&gt;About Page&lt;/h1&gt;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match.url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 '/contact'}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component={Contact}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607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Lazy Loading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Code-Splitting, Bundling, React.lazy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704947" cy="270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6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744440" cy="5276048"/>
          </a:xfrm>
        </p:spPr>
        <p:txBody>
          <a:bodyPr/>
          <a:lstStyle/>
          <a:p>
            <a:r>
              <a:rPr lang="en-US" dirty="0"/>
              <a:t>Most React apps will have their files "</a:t>
            </a:r>
            <a:r>
              <a:rPr lang="en-US" b="1" dirty="0">
                <a:solidFill>
                  <a:schemeClr val="bg1"/>
                </a:solidFill>
              </a:rPr>
              <a:t>bundled</a:t>
            </a:r>
            <a:r>
              <a:rPr lang="en-US" dirty="0"/>
              <a:t>" using tools like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Browserify</a:t>
            </a:r>
          </a:p>
          <a:p>
            <a:r>
              <a:rPr lang="en-US" dirty="0"/>
              <a:t>Bundling is the process of</a:t>
            </a:r>
          </a:p>
          <a:p>
            <a:pPr lvl="1"/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imported</a:t>
            </a:r>
            <a:r>
              <a:rPr lang="en-US" dirty="0"/>
              <a:t> files </a:t>
            </a:r>
          </a:p>
          <a:p>
            <a:pPr lvl="1"/>
            <a:r>
              <a:rPr lang="en-US" dirty="0"/>
              <a:t>merging them into a </a:t>
            </a:r>
            <a:r>
              <a:rPr lang="en-US" b="1" dirty="0">
                <a:solidFill>
                  <a:schemeClr val="bg1"/>
                </a:solidFill>
              </a:rPr>
              <a:t>single file</a:t>
            </a:r>
            <a:r>
              <a:rPr lang="en-US" dirty="0"/>
              <a:t> (bundle)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Code-Splitting - Bundling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287240" cy="5276048"/>
          </a:xfrm>
        </p:spPr>
        <p:txBody>
          <a:bodyPr/>
          <a:lstStyle/>
          <a:p>
            <a:pPr marL="456778" lvl="1" indent="-456778"/>
            <a:r>
              <a:rPr lang="en-US" dirty="0"/>
              <a:t>The bundle can be included on a webpage to </a:t>
            </a:r>
            <a:r>
              <a:rPr lang="en-US" b="1" dirty="0">
                <a:solidFill>
                  <a:schemeClr val="bg1"/>
                </a:solidFill>
              </a:rPr>
              <a:t>load </a:t>
            </a:r>
            <a:r>
              <a:rPr lang="en-US" dirty="0"/>
              <a:t>an entire app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Code-Splitting Bundling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5412" y="2547316"/>
            <a:ext cx="4457470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export 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65412" y="4397536"/>
            <a:ext cx="4495800" cy="1575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 { add } from './math.js';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console.log(add(16, 26)); </a:t>
            </a:r>
          </a:p>
        </p:txBody>
      </p:sp>
    </p:spTree>
    <p:extLst>
      <p:ext uri="{BB962C8B-B14F-4D97-AF65-F5344CB8AC3E}">
        <p14:creationId xmlns:p14="http://schemas.microsoft.com/office/powerpoint/2010/main" val="116437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best way to introduce </a:t>
            </a:r>
            <a:r>
              <a:rPr lang="en-US" b="1" dirty="0">
                <a:solidFill>
                  <a:schemeClr val="bg1"/>
                </a:solidFill>
              </a:rPr>
              <a:t>code-splitting</a:t>
            </a:r>
            <a:r>
              <a:rPr lang="en-US" dirty="0"/>
              <a:t> into your app is </a:t>
            </a:r>
            <a:br>
              <a:rPr lang="en-US" dirty="0"/>
            </a:br>
            <a:r>
              <a:rPr lang="en-US" dirty="0"/>
              <a:t>through the dynamic </a:t>
            </a:r>
            <a:r>
              <a:rPr lang="en-US" b="1" dirty="0">
                <a:solidFill>
                  <a:schemeClr val="bg1"/>
                </a:solidFill>
              </a:rPr>
              <a:t>import()</a:t>
            </a:r>
            <a:r>
              <a:rPr lang="en-US" dirty="0"/>
              <a:t> syntax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Import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05106" y="3238198"/>
            <a:ext cx="4838470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 { add } from './math';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761788" y="365362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37201" y="3242174"/>
            <a:ext cx="5167411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"./math"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.then(math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console.log(math.add(16, 26));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27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React.lazy</a:t>
            </a:r>
            <a:r>
              <a:rPr lang="en-US" dirty="0"/>
              <a:t> function lets you render a dynamic import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regular 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React.lazy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2667001"/>
            <a:ext cx="10896600" cy="334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OtherComponent = React.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lazy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(() =&gt; import('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./OtherComponent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322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Suspense</a:t>
            </a:r>
            <a:r>
              <a:rPr lang="en-US" dirty="0"/>
              <a:t> component shows </a:t>
            </a:r>
            <a:r>
              <a:rPr lang="en-US" b="1" dirty="0">
                <a:solidFill>
                  <a:schemeClr val="bg1"/>
                </a:solidFill>
              </a:rPr>
              <a:t>fallback content </a:t>
            </a:r>
            <a:r>
              <a:rPr lang="en-US" dirty="0"/>
              <a:t>while we're</a:t>
            </a:r>
            <a:br>
              <a:rPr lang="en-US" dirty="0"/>
            </a:br>
            <a:r>
              <a:rPr lang="en-US" dirty="0"/>
              <a:t>waiting for another component to load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Suspense - Showing Indicators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2590800"/>
            <a:ext cx="7842791" cy="334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732212" y="3093363"/>
            <a:ext cx="3200400" cy="442674"/>
          </a:xfrm>
          <a:prstGeom prst="wedgeRoundRectCallout">
            <a:avLst>
              <a:gd name="adj1" fmla="val -38243"/>
              <a:gd name="adj2" fmla="val 7958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Accepts any React element</a:t>
            </a:r>
          </a:p>
        </p:txBody>
      </p:sp>
    </p:spTree>
    <p:extLst>
      <p:ext uri="{BB962C8B-B14F-4D97-AF65-F5344CB8AC3E}">
        <p14:creationId xmlns:p14="http://schemas.microsoft.com/office/powerpoint/2010/main" val="182709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95259" cy="5201066"/>
          </a:xfrm>
        </p:spPr>
        <p:txBody>
          <a:bodyPr/>
          <a:lstStyle/>
          <a:p>
            <a:r>
              <a:rPr lang="en-US" dirty="0"/>
              <a:t>An example of how to setup route-based code splitting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Route-based code splitting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2057400"/>
            <a:ext cx="7886699" cy="368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App = 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&lt;Switch&gt;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exact path="/" component={Home}/&gt;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&lt;/Switch&gt;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105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https://softuni.bg/opencourses/react-js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7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3505286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0121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016" y="5654894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Virtual 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B2C41C-83A0-44D5-B450-E18943F0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64" y="1364309"/>
            <a:ext cx="2819095" cy="28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15756-12AF-4DEF-BBCD-0ABA5CB87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virtual DOM (</a:t>
            </a:r>
            <a:r>
              <a:rPr lang="en-US" b="1" dirty="0">
                <a:solidFill>
                  <a:schemeClr val="bg1"/>
                </a:solidFill>
              </a:rPr>
              <a:t>VDOM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Virtual representation of a UI is kept in the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US" dirty="0"/>
              <a:t>Synced the real DOM by a library such as </a:t>
            </a:r>
            <a:r>
              <a:rPr lang="en-US" b="1" dirty="0">
                <a:solidFill>
                  <a:schemeClr val="bg1"/>
                </a:solidFill>
              </a:rPr>
              <a:t>ReactDOM</a:t>
            </a:r>
          </a:p>
          <a:p>
            <a:pPr lvl="1"/>
            <a:r>
              <a:rPr lang="en-US" dirty="0"/>
              <a:t>The term </a:t>
            </a:r>
            <a:r>
              <a:rPr lang="en-US" b="1" dirty="0">
                <a:solidFill>
                  <a:schemeClr val="bg1"/>
                </a:solidFill>
              </a:rPr>
              <a:t>Virtual DOM </a:t>
            </a:r>
            <a:r>
              <a:rPr lang="en-US" dirty="0"/>
              <a:t>is usually associated with React elements</a:t>
            </a:r>
          </a:p>
          <a:p>
            <a:pPr lvl="2"/>
            <a:r>
              <a:rPr lang="en-US" dirty="0"/>
              <a:t>They are the objects representing the UI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4553B-A107-46A9-BBF5-2D7D2AB4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701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keeps track of all elements in a </a:t>
            </a:r>
            <a:r>
              <a:rPr lang="en-US" b="1" dirty="0">
                <a:solidFill>
                  <a:schemeClr val="bg1"/>
                </a:solidFill>
              </a:rPr>
              <a:t>virtual DOM</a:t>
            </a:r>
          </a:p>
          <a:p>
            <a:pPr lvl="1"/>
            <a:r>
              <a:rPr lang="en-US" dirty="0"/>
              <a:t>On change, a </a:t>
            </a:r>
            <a:r>
              <a:rPr lang="en-US" b="1" dirty="0">
                <a:solidFill>
                  <a:schemeClr val="bg1"/>
                </a:solidFill>
              </a:rPr>
              <a:t>diffing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  <a:r>
              <a:rPr lang="en-US" dirty="0"/>
              <a:t> is applied</a:t>
            </a:r>
          </a:p>
          <a:p>
            <a:pPr lvl="1"/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parts are updated in the browser</a:t>
            </a:r>
          </a:p>
          <a:p>
            <a:r>
              <a:rPr lang="en-US" dirty="0"/>
              <a:t>React syntax is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dirty="0"/>
              <a:t>You only describe the desired result</a:t>
            </a:r>
          </a:p>
          <a:p>
            <a:pPr lvl="1"/>
            <a:r>
              <a:rPr lang="en-US" dirty="0"/>
              <a:t>ReactDOM takes care of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of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Routing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05E37B3-AC48-4FAA-96C5-44779DEC7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88" y="1385091"/>
            <a:ext cx="2438248" cy="24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1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375999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 routing</a:t>
            </a:r>
            <a:r>
              <a:rPr lang="en-US" b="1" dirty="0"/>
              <a:t> </a:t>
            </a:r>
            <a:r>
              <a:rPr lang="en-US" dirty="0"/>
              <a:t>is internal handling of a route</a:t>
            </a:r>
          </a:p>
          <a:p>
            <a:pPr>
              <a:buClr>
                <a:schemeClr val="tx1"/>
              </a:buClr>
            </a:pPr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bg1"/>
                </a:solidFill>
              </a:rPr>
              <a:t>SPA's</a:t>
            </a:r>
          </a:p>
          <a:p>
            <a:pPr>
              <a:buClr>
                <a:schemeClr val="tx1"/>
              </a:buClr>
            </a:pPr>
            <a:r>
              <a:rPr lang="en-US" dirty="0"/>
              <a:t>Allows navigation, </a:t>
            </a:r>
            <a:r>
              <a:rPr lang="en-US" b="1" dirty="0">
                <a:solidFill>
                  <a:schemeClr val="bg1"/>
                </a:solidFill>
              </a:rPr>
              <a:t>without a full reloading of </a:t>
            </a:r>
            <a:r>
              <a:rPr lang="en-US" dirty="0"/>
              <a:t>the page</a:t>
            </a:r>
          </a:p>
          <a:p>
            <a:pPr>
              <a:buClr>
                <a:schemeClr val="tx1"/>
              </a:buClr>
            </a:pPr>
            <a:r>
              <a:rPr lang="en-US" dirty="0"/>
              <a:t>Loading only the initial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pPr>
              <a:buClr>
                <a:schemeClr val="tx1"/>
              </a:buClr>
            </a:pPr>
            <a:r>
              <a:rPr lang="en-US" dirty="0"/>
              <a:t>Gives better 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Client-side Routing?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963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237999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loads the correct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r>
              <a:rPr lang="en-US" dirty="0"/>
              <a:t>Change in content is reflected in the address bar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only once</a:t>
            </a:r>
          </a:p>
          <a:p>
            <a:pPr lvl="1"/>
            <a:r>
              <a:rPr lang="en-US" dirty="0"/>
              <a:t>Maintain state across multiple pages</a:t>
            </a:r>
          </a:p>
          <a:p>
            <a:pPr lvl="1"/>
            <a:r>
              <a:rPr lang="en-US" dirty="0"/>
              <a:t>Browser history can be used</a:t>
            </a:r>
          </a:p>
          <a:p>
            <a:pPr lvl="1"/>
            <a:r>
              <a:rPr lang="en-US" dirty="0"/>
              <a:t>Build User Interfaces that react quickly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73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6127</TotalTime>
  <Words>1457</Words>
  <Application>Microsoft Office PowerPoint</Application>
  <PresentationFormat>Custom</PresentationFormat>
  <Paragraphs>272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2_SoftUni3_1</vt:lpstr>
      <vt:lpstr>React - Routing</vt:lpstr>
      <vt:lpstr>Table of Contents</vt:lpstr>
      <vt:lpstr>Have a Question?</vt:lpstr>
      <vt:lpstr>PowerPoint Presentation</vt:lpstr>
      <vt:lpstr>Virtual DOM</vt:lpstr>
      <vt:lpstr>Virtual DOM</vt:lpstr>
      <vt:lpstr>PowerPoint Presentation</vt:lpstr>
      <vt:lpstr>What is Client-side Routing?</vt:lpstr>
      <vt:lpstr>Single Page Applications</vt:lpstr>
      <vt:lpstr>PowerPoint Presentation</vt:lpstr>
      <vt:lpstr>React Router</vt:lpstr>
      <vt:lpstr>Installation and Setup</vt:lpstr>
      <vt:lpstr>Adding More Scenes</vt:lpstr>
      <vt:lpstr>Exclusive Rendering</vt:lpstr>
      <vt:lpstr>Navigating with Link</vt:lpstr>
      <vt:lpstr>BrowserRouter as Router</vt:lpstr>
      <vt:lpstr>Match</vt:lpstr>
      <vt:lpstr>Location</vt:lpstr>
      <vt:lpstr>History</vt:lpstr>
      <vt:lpstr>URL Params</vt:lpstr>
      <vt:lpstr>Redirects</vt:lpstr>
      <vt:lpstr>Active Links</vt:lpstr>
      <vt:lpstr>Nested Routes</vt:lpstr>
      <vt:lpstr>PowerPoint Presentation</vt:lpstr>
      <vt:lpstr>Code-Splitting - Bundling</vt:lpstr>
      <vt:lpstr>Code-Splitting Bundling</vt:lpstr>
      <vt:lpstr>Dynamic Import</vt:lpstr>
      <vt:lpstr>Using React.lazy</vt:lpstr>
      <vt:lpstr>Suspense - Showing Indicators</vt:lpstr>
      <vt:lpstr>Route-based code splitting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Routing and Architecure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Hristomir Asenov</cp:lastModifiedBy>
  <cp:revision>281</cp:revision>
  <dcterms:created xsi:type="dcterms:W3CDTF">2014-01-02T17:00:34Z</dcterms:created>
  <dcterms:modified xsi:type="dcterms:W3CDTF">2019-11-14T09:05:54Z</dcterms:modified>
  <cp:category>programming;computer programming;software development, javascript, web, react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