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29"/>
  </p:notesMasterIdLst>
  <p:sldIdLst>
    <p:sldId id="288" r:id="rId2"/>
    <p:sldId id="261" r:id="rId3"/>
    <p:sldId id="262" r:id="rId4"/>
    <p:sldId id="263" r:id="rId5"/>
    <p:sldId id="265" r:id="rId6"/>
    <p:sldId id="277" r:id="rId7"/>
    <p:sldId id="290" r:id="rId8"/>
    <p:sldId id="278" r:id="rId9"/>
    <p:sldId id="279" r:id="rId10"/>
    <p:sldId id="280" r:id="rId11"/>
    <p:sldId id="281" r:id="rId12"/>
    <p:sldId id="282" r:id="rId13"/>
    <p:sldId id="283" r:id="rId14"/>
    <p:sldId id="284" r:id="rId15"/>
    <p:sldId id="293" r:id="rId16"/>
    <p:sldId id="291" r:id="rId17"/>
    <p:sldId id="285" r:id="rId18"/>
    <p:sldId id="286" r:id="rId19"/>
    <p:sldId id="294" r:id="rId20"/>
    <p:sldId id="256" r:id="rId21"/>
    <p:sldId id="257" r:id="rId22"/>
    <p:sldId id="258" r:id="rId23"/>
    <p:sldId id="259" r:id="rId24"/>
    <p:sldId id="260" r:id="rId25"/>
    <p:sldId id="287" r:id="rId26"/>
    <p:sldId id="292" r:id="rId27"/>
    <p:sldId id="289"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9" d="100"/>
          <a:sy n="79" d="100"/>
        </p:scale>
        <p:origin x="-188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C72F1A-59F1-0242-A38F-1A193582D9F9}" type="datetimeFigureOut">
              <a:rPr lang="en-US" smtClean="0"/>
              <a:t>2/16/16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83C560-E04F-404B-BDED-00D429065910}" type="slidenum">
              <a:rPr lang="en-US" smtClean="0"/>
              <a:t>‹#›</a:t>
            </a:fld>
            <a:endParaRPr lang="en-US"/>
          </a:p>
        </p:txBody>
      </p:sp>
    </p:spTree>
    <p:extLst>
      <p:ext uri="{BB962C8B-B14F-4D97-AF65-F5344CB8AC3E}">
        <p14:creationId xmlns:p14="http://schemas.microsoft.com/office/powerpoint/2010/main" val="17501918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www.tableausoftware.com/public//"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hyperlink" Target="http://extremepresentation.com/design/charts/"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 Id="rId3" Type="http://schemas.openxmlformats.org/officeDocument/2006/relationships/hyperlink" Target="http://colorbrewer2.org/"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courses.ischool.berkeley.edu/i247/f05/readings/Cleveland_GraphicalPerception_Science85.pdf"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anchor="t" anchorCtr="0" compatLnSpc="1">
            <a:prstTxWarp prst="textNoShape">
              <a:avLst/>
            </a:prstTxWarp>
          </a:bodyPr>
          <a:lstStyle/>
          <a:p>
            <a:endParaRPr lang="en-US" dirty="0">
              <a:latin typeface="Arial" charset="0"/>
            </a:endParaRPr>
          </a:p>
        </p:txBody>
      </p:sp>
      <p:sp>
        <p:nvSpPr>
          <p:cNvPr id="5123" name="Slide Number Placeholder 3"/>
          <p:cNvSpPr>
            <a:spLocks noGrp="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D81E7EB-02AB-D14D-9771-F69992AC5CC9}" type="slidenum">
              <a:rPr lang="en-GB" sz="1800"/>
              <a:pPr eaLnBrk="1" hangingPunct="1"/>
              <a:t>1</a:t>
            </a:fld>
            <a:endParaRPr lang="en-US" sz="18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You can also combine different visual cues into the same graphic to encode different variables. But always think about the main messages you are trying to impart, and where you can use visual cues near the top of the visual hierarchy to communicate that message most effectively. The</a:t>
            </a:r>
            <a:r>
              <a:rPr lang="en-US" baseline="0" dirty="0" smtClean="0"/>
              <a:t> main message here is about the distribution of incomplete rates across schools. The enrollment of each school is secondary, but can be added using area.</a:t>
            </a:r>
            <a:endParaRPr lang="en-US" dirty="0" smtClean="0"/>
          </a:p>
          <a:p>
            <a:endParaRPr lang="en-US" dirty="0"/>
          </a:p>
        </p:txBody>
      </p:sp>
      <p:sp>
        <p:nvSpPr>
          <p:cNvPr id="4" name="Slide Number Placeholder 3"/>
          <p:cNvSpPr>
            <a:spLocks noGrp="1"/>
          </p:cNvSpPr>
          <p:nvPr>
            <p:ph type="sldNum" sz="quarter" idx="10"/>
          </p:nvPr>
        </p:nvSpPr>
        <p:spPr/>
        <p:txBody>
          <a:bodyPr/>
          <a:lstStyle/>
          <a:p>
            <a:fld id="{B883C560-E04F-404B-BDED-00D429065910}" type="slidenum">
              <a:rPr lang="en-US" smtClean="0"/>
              <a:t>14</a:t>
            </a:fld>
            <a:endParaRPr lang="en-US"/>
          </a:p>
        </p:txBody>
      </p:sp>
    </p:spTree>
    <p:extLst>
      <p:ext uri="{BB962C8B-B14F-4D97-AF65-F5344CB8AC3E}">
        <p14:creationId xmlns:p14="http://schemas.microsoft.com/office/powerpoint/2010/main" val="2661343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75DA8F8-FB48-DF42-8852-3F512E7C116B}" type="slidenum">
              <a:rPr lang="en-US" sz="1800">
                <a:cs typeface="DejaVu Sans" charset="0"/>
              </a:rPr>
              <a:pPr eaLnBrk="1" hangingPunct="1"/>
              <a:t>15</a:t>
            </a:fld>
            <a:endParaRPr lang="en-US" sz="1800">
              <a:cs typeface="DejaVu Sans" charset="0"/>
            </a:endParaRPr>
          </a:p>
        </p:txBody>
      </p:sp>
      <p:sp>
        <p:nvSpPr>
          <p:cNvPr id="88065" name="Text Box 1"/>
          <p:cNvSpPr txBox="1">
            <a:spLocks noGrp="1" noRot="1" noChangeAspect="1" noChangeArrowheads="1"/>
          </p:cNvSpPr>
          <p:nvPr>
            <p:ph type="sldImg"/>
          </p:nvPr>
        </p:nvSpPr>
        <p:spPr>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8066"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defRPr/>
            </a:pPr>
            <a:r>
              <a:rPr lang="en-US" dirty="0" smtClean="0"/>
              <a:t>In the previous examples, we’ve moved up</a:t>
            </a:r>
            <a:r>
              <a:rPr lang="en-US" baseline="0" dirty="0" smtClean="0"/>
              <a:t> and down the hierarchy to visualize the same data, aggregated at different levels.</a:t>
            </a:r>
            <a:endParaRPr lang="en-US" dirty="0" smtClean="0">
              <a:cs typeface="Arial Unicode MS" charset="0"/>
            </a:endParaRPr>
          </a:p>
        </p:txBody>
      </p:sp>
      <p:sp>
        <p:nvSpPr>
          <p:cNvPr id="8806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r">
              <a:defRPr/>
            </a:pPr>
            <a:fld id="{DF97422D-7F54-6E4E-BC96-C6F7709896E9}" type="slidenum">
              <a:rPr lang="en-US" sz="1200" smtClean="0">
                <a:latin typeface="Arial" charset="0"/>
                <a:cs typeface="Arial" charset="0"/>
              </a:rPr>
              <a:pPr algn="r">
                <a:defRPr/>
              </a:pPr>
              <a:t>15</a:t>
            </a:fld>
            <a:endParaRPr lang="en-US" sz="1200" smtClean="0">
              <a:latin typeface="Arial" charset="0"/>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AA01DEC-83C7-3A46-A542-4661765652CF}" type="slidenum">
              <a:rPr lang="en-US" sz="1800">
                <a:cs typeface="DejaVu Sans" charset="0"/>
              </a:rPr>
              <a:pPr eaLnBrk="1" hangingPunct="1"/>
              <a:t>16</a:t>
            </a:fld>
            <a:endParaRPr lang="en-US" sz="1800">
              <a:cs typeface="DejaVu Sans" charset="0"/>
            </a:endParaRPr>
          </a:p>
        </p:txBody>
      </p:sp>
      <p:sp>
        <p:nvSpPr>
          <p:cNvPr id="92161" name="Text Box 1"/>
          <p:cNvSpPr txBox="1">
            <a:spLocks noGrp="1" noRot="1" noChangeAspect="1" noChangeArrowheads="1"/>
          </p:cNvSpPr>
          <p:nvPr>
            <p:ph type="sldImg"/>
          </p:nvPr>
        </p:nvSpPr>
        <p:spPr>
          <a:xfrm>
            <a:off x="1143000" y="685800"/>
            <a:ext cx="4568825"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2162" name="Text Box 2"/>
          <p:cNvSpPr txBox="1">
            <a:spLocks noGrp="1" noChangeArrowheads="1"/>
          </p:cNvSpPr>
          <p:nvPr>
            <p:ph type="body" idx="1"/>
          </p:nvPr>
        </p:nvSpPr>
        <p:spPr>
          <a:xfrm>
            <a:off x="685800" y="4343400"/>
            <a:ext cx="5483225" cy="4111625"/>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defRPr/>
            </a:pPr>
            <a:r>
              <a:rPr lang="en-US" dirty="0" smtClean="0"/>
              <a:t>This is a frequently asked question, and the best answer is: Experiment with different charts, to see which works best to liberate the story in your data, thinking about the perceptual hierarchy of visual cues.</a:t>
            </a:r>
          </a:p>
          <a:p>
            <a:pPr>
              <a:defRPr/>
            </a:pPr>
            <a:endParaRPr lang="en-US" dirty="0" smtClean="0"/>
          </a:p>
          <a:p>
            <a:pPr>
              <a:defRPr/>
            </a:pPr>
            <a:r>
              <a:rPr lang="en-US" dirty="0" smtClean="0"/>
              <a:t>Some visualization software — notably </a:t>
            </a:r>
            <a:r>
              <a:rPr lang="en-US" dirty="0" smtClean="0">
                <a:hlinkClick r:id="rId3"/>
              </a:rPr>
              <a:t>Tableau Public</a:t>
            </a:r>
            <a:r>
              <a:rPr lang="en-US" dirty="0" smtClean="0"/>
              <a:t> — will suggest chart types for you to try. However, it is good to have a basic framework to help you prioritize particular chart types for particular visualization tasks.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BBCCA3A-6564-E946-9796-8061A457F5F1}" type="slidenum">
              <a:rPr lang="en-US" sz="1800">
                <a:cs typeface="DejaVu Sans" charset="0"/>
              </a:rPr>
              <a:pPr eaLnBrk="1" hangingPunct="1"/>
              <a:t>17</a:t>
            </a:fld>
            <a:endParaRPr lang="en-US" sz="1800">
              <a:cs typeface="DejaVu Sans" charset="0"/>
            </a:endParaRPr>
          </a:p>
        </p:txBody>
      </p:sp>
      <p:sp>
        <p:nvSpPr>
          <p:cNvPr id="93185" name="Text Box 1"/>
          <p:cNvSpPr txBox="1">
            <a:spLocks noGrp="1" noRot="1" noChangeAspect="1" noChangeArrowheads="1"/>
          </p:cNvSpPr>
          <p:nvPr>
            <p:ph type="sldImg"/>
          </p:nvPr>
        </p:nvSpPr>
        <p:spPr>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3186"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defRPr/>
            </a:pPr>
            <a:r>
              <a:rPr lang="en-US" dirty="0" smtClean="0"/>
              <a:t>Although it is far from comprehensive, and makes some specific chart suggestions that I would not personally endorse, the </a:t>
            </a:r>
            <a:r>
              <a:rPr lang="en-US" dirty="0" smtClean="0">
                <a:hlinkClick r:id="rId3"/>
              </a:rPr>
              <a:t>“chart of charts”</a:t>
            </a:r>
            <a:r>
              <a:rPr lang="en-US" dirty="0" smtClean="0"/>
              <a:t> published on the Extreme Presentation Method website provides a useful framework by providing answers to the question: “What would you like to show?”</a:t>
            </a:r>
          </a:p>
          <a:p>
            <a:pPr>
              <a:defRPr/>
            </a:pPr>
            <a:r>
              <a:rPr lang="en-US" dirty="0" smtClean="0"/>
              <a:t>It considers four possible answers: the </a:t>
            </a:r>
            <a:r>
              <a:rPr lang="en-US" b="1" dirty="0" smtClean="0"/>
              <a:t>distribution</a:t>
            </a:r>
            <a:r>
              <a:rPr lang="en-US" dirty="0" smtClean="0"/>
              <a:t> of a single continuous variable; the </a:t>
            </a:r>
            <a:r>
              <a:rPr lang="en-US" b="1" dirty="0" smtClean="0"/>
              <a:t>relationship</a:t>
            </a:r>
            <a:r>
              <a:rPr lang="en-US" dirty="0" smtClean="0"/>
              <a:t> between two continuous variables; </a:t>
            </a:r>
            <a:r>
              <a:rPr lang="en-US" b="1" dirty="0" smtClean="0"/>
              <a:t>comparisons</a:t>
            </a:r>
            <a:r>
              <a:rPr lang="en-US" dirty="0" smtClean="0"/>
              <a:t> between items for a single continuous variable; and </a:t>
            </a:r>
            <a:r>
              <a:rPr lang="en-US" b="1" dirty="0" smtClean="0"/>
              <a:t>composition</a:t>
            </a:r>
            <a:r>
              <a:rPr lang="en-US" dirty="0" smtClean="0"/>
              <a:t>, or how parts make up the whole.</a:t>
            </a:r>
          </a:p>
          <a:p>
            <a:pPr>
              <a:defRPr/>
            </a:pPr>
            <a:endParaRPr lang="en-US" dirty="0" smtClean="0"/>
          </a:p>
          <a:p>
            <a:pPr>
              <a:defRPr/>
            </a:pPr>
            <a:r>
              <a:rPr lang="en-US" dirty="0" smtClean="0"/>
              <a:t>We’ve already discussed </a:t>
            </a:r>
            <a:r>
              <a:rPr lang="en-US" dirty="0" err="1" smtClean="0"/>
              <a:t>distibutions</a:t>
            </a:r>
            <a:r>
              <a:rPr lang="en-US" dirty="0" smtClean="0"/>
              <a:t>, so let’s now consider the others one by one:</a:t>
            </a:r>
          </a:p>
          <a:p>
            <a:pPr>
              <a:spcBef>
                <a:spcPts val="450"/>
              </a:spcBef>
              <a:defRPr/>
            </a:pPr>
            <a:endParaRPr lang="en-US" dirty="0" smtClean="0">
              <a:latin typeface="Arial" charset="0"/>
            </a:endParaRPr>
          </a:p>
        </p:txBody>
      </p:sp>
      <p:sp>
        <p:nvSpPr>
          <p:cNvPr id="9318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r">
              <a:defRPr/>
            </a:pPr>
            <a:fld id="{1CA8FEF0-C275-7B48-AB27-C61B31DE5276}" type="slidenum">
              <a:rPr lang="en-US" sz="1200" smtClean="0">
                <a:latin typeface="Arial" charset="0"/>
                <a:cs typeface="Arial" charset="0"/>
              </a:rPr>
              <a:pPr algn="r">
                <a:defRPr/>
              </a:pPr>
              <a:t>17</a:t>
            </a:fld>
            <a:endParaRPr lang="en-US" sz="1200" smtClean="0">
              <a:latin typeface="Arial" charset="0"/>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add a couple more answers </a:t>
            </a:r>
            <a:r>
              <a:rPr lang="en-US" b="1" dirty="0" smtClean="0"/>
              <a:t>location</a:t>
            </a:r>
            <a:r>
              <a:rPr lang="en-US" b="0" dirty="0" smtClean="0"/>
              <a:t> (maps) and </a:t>
            </a:r>
            <a:r>
              <a:rPr lang="en-US" b="1" dirty="0" smtClean="0"/>
              <a:t>connection</a:t>
            </a:r>
            <a:r>
              <a:rPr lang="en-US" b="0" dirty="0" smtClean="0"/>
              <a:t> (network graphs).</a:t>
            </a:r>
            <a:endParaRPr lang="en-US" dirty="0"/>
          </a:p>
        </p:txBody>
      </p:sp>
      <p:sp>
        <p:nvSpPr>
          <p:cNvPr id="4" name="Slide Number Placeholder 3"/>
          <p:cNvSpPr>
            <a:spLocks noGrp="1"/>
          </p:cNvSpPr>
          <p:nvPr>
            <p:ph type="sldNum" sz="quarter" idx="10"/>
          </p:nvPr>
        </p:nvSpPr>
        <p:spPr/>
        <p:txBody>
          <a:bodyPr/>
          <a:lstStyle/>
          <a:p>
            <a:fld id="{B883C560-E04F-404B-BDED-00D429065910}" type="slidenum">
              <a:rPr lang="en-US" smtClean="0"/>
              <a:t>18</a:t>
            </a:fld>
            <a:endParaRPr lang="en-US"/>
          </a:p>
        </p:txBody>
      </p:sp>
    </p:spTree>
    <p:extLst>
      <p:ext uri="{BB962C8B-B14F-4D97-AF65-F5344CB8AC3E}">
        <p14:creationId xmlns:p14="http://schemas.microsoft.com/office/powerpoint/2010/main" val="871835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p:cNvSpPr>
          <p:nvPr>
            <p:ph type="sldImg"/>
          </p:nvPr>
        </p:nvSpPr>
        <p:spPr bwMode="auto">
          <a:xfrm>
            <a:off x="1144588" y="685800"/>
            <a:ext cx="4560887" cy="3421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1361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anchor="t" anchorCtr="0" compatLnSpc="1">
            <a:prstTxWarp prst="textNoShape">
              <a:avLst/>
            </a:prstTxWarp>
          </a:bodyPr>
          <a:lstStyle/>
          <a:p>
            <a:r>
              <a:rPr lang="en-US">
                <a:latin typeface="Arial" charset="0"/>
              </a:rPr>
              <a:t>It helps to think about colors in terms of the color wheel, which places colors that “harmonize” well together side by side, and arranges those that have strong visual contrast — blue and orange, for instance — at opposite sides of the circle:</a:t>
            </a:r>
          </a:p>
          <a:p>
            <a:endParaRPr lang="en-US">
              <a:latin typeface="Arial" charset="0"/>
            </a:endParaRPr>
          </a:p>
        </p:txBody>
      </p:sp>
      <p:sp>
        <p:nvSpPr>
          <p:cNvPr id="136195" name="Slide Number Placeholder 3"/>
          <p:cNvSpPr>
            <a:spLocks noGrp="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D6A263C-311C-8E41-BD1A-FC56DDA10CE9}" type="slidenum">
              <a:rPr lang="en-US" sz="1800">
                <a:cs typeface="DejaVu Sans" charset="0"/>
              </a:rPr>
              <a:pPr eaLnBrk="1" hangingPunct="1"/>
              <a:t>20</a:t>
            </a:fld>
            <a:endParaRPr lang="en-US" sz="1800">
              <a:cs typeface="DejaVu Sans"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DC727B6-AB58-2441-96E5-EC96A7120DDD}" type="slidenum">
              <a:rPr lang="en-US" sz="1800">
                <a:cs typeface="DejaVu Sans" charset="0"/>
              </a:rPr>
              <a:pPr eaLnBrk="1" hangingPunct="1"/>
              <a:t>21</a:t>
            </a:fld>
            <a:endParaRPr lang="en-US" sz="1800">
              <a:cs typeface="DejaVu Sans" charset="0"/>
            </a:endParaRPr>
          </a:p>
        </p:txBody>
      </p:sp>
      <p:sp>
        <p:nvSpPr>
          <p:cNvPr id="124929" name="Text Box 1"/>
          <p:cNvSpPr txBox="1">
            <a:spLocks noGrp="1" noRot="1" noChangeAspect="1" noChangeArrowheads="1"/>
          </p:cNvSpPr>
          <p:nvPr>
            <p:ph type="sldImg"/>
          </p:nvPr>
        </p:nvSpPr>
        <p:spPr>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4930"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spcBef>
                <a:spcPts val="450"/>
              </a:spcBef>
              <a:defRPr/>
            </a:pPr>
            <a:r>
              <a:rPr lang="en-US" dirty="0" smtClean="0"/>
              <a:t>When encoding data with color, take care to fit the color scheme to your data, and the story you’re aiming to tell. As we have already seen, color is often used to encode the values of categorical data. Here you want to use “qualitative” color schemes, where the aim is to pick colors that will be maximally distinctive, as widely spread around the color wheel as possible:</a:t>
            </a:r>
            <a:endParaRPr lang="en-US" dirty="0" smtClean="0">
              <a:cs typeface="Arial Unicode MS" charset="0"/>
            </a:endParaRPr>
          </a:p>
        </p:txBody>
      </p:sp>
      <p:sp>
        <p:nvSpPr>
          <p:cNvPr id="12493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r">
              <a:defRPr/>
            </a:pPr>
            <a:fld id="{33A43868-17CA-6342-AAFF-0D40045F92D6}" type="slidenum">
              <a:rPr lang="en-US" sz="1200" smtClean="0">
                <a:latin typeface="Arial" charset="0"/>
                <a:cs typeface="Arial" charset="0"/>
              </a:rPr>
              <a:pPr algn="r">
                <a:defRPr/>
              </a:pPr>
              <a:t>21</a:t>
            </a:fld>
            <a:endParaRPr lang="en-US" sz="1200" smtClean="0">
              <a:latin typeface="Arial" charset="0"/>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E6E73B2-06C7-0D4A-BF4A-63C45D4DD712}" type="slidenum">
              <a:rPr lang="en-US" sz="1800">
                <a:cs typeface="DejaVu Sans" charset="0"/>
              </a:rPr>
              <a:pPr eaLnBrk="1" hangingPunct="1"/>
              <a:t>22</a:t>
            </a:fld>
            <a:endParaRPr lang="en-US" sz="1800">
              <a:cs typeface="DejaVu Sans" charset="0"/>
            </a:endParaRPr>
          </a:p>
        </p:txBody>
      </p:sp>
      <p:sp>
        <p:nvSpPr>
          <p:cNvPr id="124929" name="Text Box 1"/>
          <p:cNvSpPr txBox="1">
            <a:spLocks noGrp="1" noRot="1" noChangeAspect="1" noChangeArrowheads="1"/>
          </p:cNvSpPr>
          <p:nvPr>
            <p:ph type="sldImg"/>
          </p:nvPr>
        </p:nvSpPr>
        <p:spPr>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4930"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spcBef>
                <a:spcPts val="450"/>
              </a:spcBef>
              <a:defRPr/>
            </a:pPr>
            <a:r>
              <a:rPr lang="en-US" dirty="0" smtClean="0"/>
              <a:t>When using color to encode continuous data, it usually makes sense to use increasing intensity, or saturation of color to indicate larger values. These are called “sequential” color schemes:</a:t>
            </a:r>
            <a:endParaRPr lang="en-US" dirty="0" smtClean="0">
              <a:cs typeface="Arial Unicode MS" charset="0"/>
            </a:endParaRPr>
          </a:p>
        </p:txBody>
      </p:sp>
      <p:sp>
        <p:nvSpPr>
          <p:cNvPr id="12493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r">
              <a:defRPr/>
            </a:pPr>
            <a:fld id="{1B34262F-04BE-C94F-8D11-01C6D59E609D}" type="slidenum">
              <a:rPr lang="en-US" sz="1200" smtClean="0">
                <a:latin typeface="Arial" charset="0"/>
                <a:cs typeface="Arial" charset="0"/>
              </a:rPr>
              <a:pPr algn="r">
                <a:defRPr/>
              </a:pPr>
              <a:t>22</a:t>
            </a:fld>
            <a:endParaRPr lang="en-US" sz="1200" smtClean="0">
              <a:latin typeface="Arial" charset="0"/>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182F6CB-9114-4B4D-97AE-D6C69B8145A7}" type="slidenum">
              <a:rPr lang="en-US" sz="1800">
                <a:cs typeface="DejaVu Sans" charset="0"/>
              </a:rPr>
              <a:pPr eaLnBrk="1" hangingPunct="1"/>
              <a:t>23</a:t>
            </a:fld>
            <a:endParaRPr lang="en-US" sz="1800">
              <a:cs typeface="DejaVu Sans" charset="0"/>
            </a:endParaRPr>
          </a:p>
        </p:txBody>
      </p:sp>
      <p:sp>
        <p:nvSpPr>
          <p:cNvPr id="124929" name="Text Box 1"/>
          <p:cNvSpPr txBox="1">
            <a:spLocks noGrp="1" noRot="1" noChangeAspect="1" noChangeArrowheads="1"/>
          </p:cNvSpPr>
          <p:nvPr>
            <p:ph type="sldImg"/>
          </p:nvPr>
        </p:nvSpPr>
        <p:spPr>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4930"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spcBef>
                <a:spcPts val="450"/>
              </a:spcBef>
              <a:defRPr/>
            </a:pPr>
            <a:r>
              <a:rPr lang="en-US" dirty="0" smtClean="0"/>
              <a:t>In some circumstances, you may have data that has positive and negative values, or which highlights a division from a central value. Here, you should use a “diverging” color scheme, which will usually have two colors reasonably well separated on the color wheel as their end points, and cycle through a neutral color in the middle:</a:t>
            </a:r>
            <a:endParaRPr lang="en-US" dirty="0" smtClean="0">
              <a:cs typeface="Arial Unicode MS" charset="0"/>
            </a:endParaRPr>
          </a:p>
        </p:txBody>
      </p:sp>
      <p:sp>
        <p:nvSpPr>
          <p:cNvPr id="12493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r">
              <a:defRPr/>
            </a:pPr>
            <a:fld id="{C4A9B190-5F4A-2E4F-B5A3-E6E5F6985F79}" type="slidenum">
              <a:rPr lang="en-US" sz="1200" smtClean="0">
                <a:latin typeface="Arial" charset="0"/>
                <a:cs typeface="Arial" charset="0"/>
              </a:rPr>
              <a:pPr algn="r">
                <a:defRPr/>
              </a:pPr>
              <a:t>23</a:t>
            </a:fld>
            <a:endParaRPr lang="en-US" sz="1200" smtClean="0">
              <a:latin typeface="Arial" charset="0"/>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56E6987-D8B4-CA48-9935-639ACBB3DD05}" type="slidenum">
              <a:rPr lang="en-US" sz="1800">
                <a:cs typeface="DejaVu Sans" charset="0"/>
              </a:rPr>
              <a:pPr eaLnBrk="1" hangingPunct="1"/>
              <a:t>24</a:t>
            </a:fld>
            <a:endParaRPr lang="en-US" sz="1800">
              <a:cs typeface="DejaVu Sans" charset="0"/>
            </a:endParaRPr>
          </a:p>
        </p:txBody>
      </p:sp>
      <p:sp>
        <p:nvSpPr>
          <p:cNvPr id="125953" name="Text Box 1"/>
          <p:cNvSpPr txBox="1">
            <a:spLocks noGrp="1" noRot="1" noChangeAspect="1" noChangeArrowheads="1"/>
          </p:cNvSpPr>
          <p:nvPr>
            <p:ph type="sldImg"/>
          </p:nvPr>
        </p:nvSpPr>
        <p:spPr>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5954"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defRPr/>
            </a:pPr>
            <a:r>
              <a:rPr lang="en-US" dirty="0" smtClean="0"/>
              <a:t>Choosing color schemes is a complex science and art, but there is no need to “roll your own” for every graphic you make. Many visualization tools include suggested color palettes, and I often make use of the website from which the examples above were taken, called </a:t>
            </a:r>
            <a:r>
              <a:rPr lang="en-US" dirty="0" smtClean="0">
                <a:hlinkClick r:id="rId3"/>
              </a:rPr>
              <a:t>ColorBrewer</a:t>
            </a:r>
            <a:r>
              <a:rPr lang="en-US" dirty="0" smtClean="0"/>
              <a:t>. </a:t>
            </a:r>
            <a:r>
              <a:rPr lang="en-US" dirty="0" err="1" smtClean="0"/>
              <a:t>Orginally</a:t>
            </a:r>
            <a:r>
              <a:rPr lang="en-US" dirty="0" smtClean="0"/>
              <a:t> designed for maps, but useful for charts in general, these color schemes have been rigorously tested to be maximally informative.</a:t>
            </a:r>
          </a:p>
        </p:txBody>
      </p:sp>
      <p:sp>
        <p:nvSpPr>
          <p:cNvPr id="12595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r">
              <a:defRPr/>
            </a:pPr>
            <a:fld id="{7C62F450-DF83-CE48-8826-305B3FD330DE}" type="slidenum">
              <a:rPr lang="en-US" sz="1200" smtClean="0">
                <a:latin typeface="Arial" charset="0"/>
                <a:cs typeface="Arial" charset="0"/>
              </a:rPr>
              <a:pPr algn="r">
                <a:defRPr/>
              </a:pPr>
              <a:t>24</a:t>
            </a:fld>
            <a:endParaRPr lang="en-US" sz="1200"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32D6BC-045F-3246-9E7F-86E091BC8D34}" type="slidenum">
              <a:rPr lang="en-US" sz="1800">
                <a:cs typeface="DejaVu Sans" charset="0"/>
              </a:rPr>
              <a:pPr eaLnBrk="1" hangingPunct="1"/>
              <a:t>2</a:t>
            </a:fld>
            <a:endParaRPr lang="en-US" sz="1800">
              <a:cs typeface="DejaVu Sans" charset="0"/>
            </a:endParaRPr>
          </a:p>
        </p:txBody>
      </p:sp>
      <p:sp>
        <p:nvSpPr>
          <p:cNvPr id="87041" name="Text Box 1"/>
          <p:cNvSpPr txBox="1">
            <a:spLocks noGrp="1" noRot="1" noChangeAspect="1" noChangeArrowheads="1"/>
          </p:cNvSpPr>
          <p:nvPr>
            <p:ph type="sldImg"/>
          </p:nvPr>
        </p:nvSpPr>
        <p:spPr>
          <a:xfrm>
            <a:off x="1143000" y="685800"/>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7042" name="Text Box 2"/>
          <p:cNvSpPr txBox="1">
            <a:spLocks noGrp="1" noChangeArrowheads="1"/>
          </p:cNvSpPr>
          <p:nvPr>
            <p:ph type="body" idx="1"/>
          </p:nvPr>
        </p:nvSpPr>
        <p:spPr>
          <a:xfrm>
            <a:off x="685800" y="4343400"/>
            <a:ext cx="5484813"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defRPr/>
            </a:pPr>
            <a:r>
              <a:rPr lang="en-US" dirty="0" smtClean="0"/>
              <a:t>Whenever we visualize, we are encoding data using visual cues, or “mapping” data onto variation in size, shape or color, and so on. There are various ways of doing this, as this primer illustrates:</a:t>
            </a:r>
          </a:p>
          <a:p>
            <a:pPr>
              <a:defRPr/>
            </a:pPr>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56E6987-D8B4-CA48-9935-639ACBB3DD05}" type="slidenum">
              <a:rPr lang="en-US" sz="1800">
                <a:cs typeface="DejaVu Sans" charset="0"/>
              </a:rPr>
              <a:pPr eaLnBrk="1" hangingPunct="1"/>
              <a:t>25</a:t>
            </a:fld>
            <a:endParaRPr lang="en-US" sz="1800">
              <a:cs typeface="DejaVu Sans" charset="0"/>
            </a:endParaRPr>
          </a:p>
        </p:txBody>
      </p:sp>
      <p:sp>
        <p:nvSpPr>
          <p:cNvPr id="125953" name="Text Box 1"/>
          <p:cNvSpPr txBox="1">
            <a:spLocks noGrp="1" noRot="1" noChangeAspect="1" noChangeArrowheads="1"/>
          </p:cNvSpPr>
          <p:nvPr>
            <p:ph type="sldImg"/>
          </p:nvPr>
        </p:nvSpPr>
        <p:spPr>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5954"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defRPr/>
            </a:pPr>
            <a:r>
              <a:rPr lang="en-US" dirty="0" smtClean="0"/>
              <a:t>Avoid</a:t>
            </a:r>
            <a:r>
              <a:rPr lang="en-US" baseline="0" dirty="0" smtClean="0"/>
              <a:t> color schemes that exclude! (Red-green colorblindness affects more than 5% of men.)</a:t>
            </a:r>
            <a:endParaRPr lang="en-US" dirty="0" smtClean="0"/>
          </a:p>
        </p:txBody>
      </p:sp>
      <p:sp>
        <p:nvSpPr>
          <p:cNvPr id="12595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r">
              <a:defRPr/>
            </a:pPr>
            <a:fld id="{7C62F450-DF83-CE48-8826-305B3FD330DE}" type="slidenum">
              <a:rPr lang="en-US" sz="1200" smtClean="0">
                <a:latin typeface="Arial" charset="0"/>
                <a:cs typeface="Arial" charset="0"/>
              </a:rPr>
              <a:pPr algn="r">
                <a:defRPr/>
              </a:pPr>
              <a:t>25</a:t>
            </a:fld>
            <a:endParaRPr lang="en-US" sz="1200" smtClean="0">
              <a:latin typeface="Arial" charset="0"/>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Avoid</a:t>
            </a:r>
            <a:r>
              <a:rPr lang="en-US" baseline="0" dirty="0" smtClean="0"/>
              <a:t> color schemes that exclude! (Red-green colorblindness affects more than 5% of men.)</a:t>
            </a:r>
            <a:endParaRPr lang="en-US" dirty="0" smtClean="0"/>
          </a:p>
          <a:p>
            <a:endParaRPr lang="en-US" dirty="0"/>
          </a:p>
        </p:txBody>
      </p:sp>
      <p:sp>
        <p:nvSpPr>
          <p:cNvPr id="4" name="Slide Number Placeholder 3"/>
          <p:cNvSpPr>
            <a:spLocks noGrp="1"/>
          </p:cNvSpPr>
          <p:nvPr>
            <p:ph type="sldNum" sz="quarter" idx="10"/>
          </p:nvPr>
        </p:nvSpPr>
        <p:spPr/>
        <p:txBody>
          <a:bodyPr/>
          <a:lstStyle/>
          <a:p>
            <a:fld id="{B883C560-E04F-404B-BDED-00D429065910}" type="slidenum">
              <a:rPr lang="en-US" smtClean="0"/>
              <a:t>26</a:t>
            </a:fld>
            <a:endParaRPr lang="en-US"/>
          </a:p>
        </p:txBody>
      </p:sp>
    </p:spTree>
    <p:extLst>
      <p:ext uri="{BB962C8B-B14F-4D97-AF65-F5344CB8AC3E}">
        <p14:creationId xmlns:p14="http://schemas.microsoft.com/office/powerpoint/2010/main" val="1589496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anchor="t" anchorCtr="0" compatLnSpc="1">
            <a:prstTxWarp prst="textNoShape">
              <a:avLst/>
            </a:prstTxWarp>
          </a:bodyPr>
          <a:lstStyle/>
          <a:p>
            <a:endParaRPr lang="en-US" dirty="0">
              <a:latin typeface="Arial" charset="0"/>
            </a:endParaRPr>
          </a:p>
        </p:txBody>
      </p:sp>
      <p:sp>
        <p:nvSpPr>
          <p:cNvPr id="5123" name="Slide Number Placeholder 3"/>
          <p:cNvSpPr>
            <a:spLocks noGrp="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D81E7EB-02AB-D14D-9771-F69992AC5CC9}" type="slidenum">
              <a:rPr lang="en-GB" sz="1800"/>
              <a:pPr eaLnBrk="1" hangingPunct="1"/>
              <a:t>27</a:t>
            </a:fld>
            <a:endParaRPr lang="en-US" sz="18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75DA8F8-FB48-DF42-8852-3F512E7C116B}" type="slidenum">
              <a:rPr lang="en-US" sz="1800">
                <a:cs typeface="DejaVu Sans" charset="0"/>
              </a:rPr>
              <a:pPr eaLnBrk="1" hangingPunct="1"/>
              <a:t>3</a:t>
            </a:fld>
            <a:endParaRPr lang="en-US" sz="1800">
              <a:cs typeface="DejaVu Sans" charset="0"/>
            </a:endParaRPr>
          </a:p>
        </p:txBody>
      </p:sp>
      <p:sp>
        <p:nvSpPr>
          <p:cNvPr id="88065" name="Text Box 1"/>
          <p:cNvSpPr txBox="1">
            <a:spLocks noGrp="1" noRot="1" noChangeAspect="1" noChangeArrowheads="1"/>
          </p:cNvSpPr>
          <p:nvPr>
            <p:ph type="sldImg"/>
          </p:nvPr>
        </p:nvSpPr>
        <p:spPr>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8066"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defRPr/>
            </a:pPr>
            <a:r>
              <a:rPr lang="en-US" dirty="0" smtClean="0"/>
              <a:t>These cues are not created equal, however. In the mid-1980s, statisticians William Cleveland and Robert McGill </a:t>
            </a:r>
            <a:r>
              <a:rPr lang="en-US" dirty="0" smtClean="0">
                <a:hlinkClick r:id="rId3"/>
              </a:rPr>
              <a:t>ran some experiments</a:t>
            </a:r>
            <a:r>
              <a:rPr lang="en-US" dirty="0" smtClean="0"/>
              <a:t> with human volunteers, measuring how accurately they were able to perceive the quantitative information encoded by different cues. This is what they found:</a:t>
            </a:r>
          </a:p>
          <a:p>
            <a:pPr>
              <a:defRPr/>
            </a:pPr>
            <a:endParaRPr lang="en-US" dirty="0" smtClean="0"/>
          </a:p>
          <a:p>
            <a:pPr>
              <a:defRPr/>
            </a:pPr>
            <a:r>
              <a:rPr lang="en-US" dirty="0" smtClean="0"/>
              <a:t>This perceptual hierarchy of visual cues is very important. When making comparisons with continuous variables, aim to use cues near the top of the scale wherever possible.</a:t>
            </a:r>
          </a:p>
          <a:p>
            <a:pPr>
              <a:defRPr/>
            </a:pPr>
            <a:endParaRPr lang="en-US" dirty="0" smtClean="0"/>
          </a:p>
          <a:p>
            <a:pPr>
              <a:defRPr/>
            </a:pPr>
            <a:r>
              <a:rPr lang="en-US" dirty="0" smtClean="0"/>
              <a:t>That doesn’t mean the other possibilities are always to be avoided in visualization. Indeed, as we’ve already noted, color hue can a good way of encoding categorical data. The human brain is particularly good at recognizing patterns and differences. This means that variations in color, shape and orientation, while poor for accurately encoding the precise value of continuous variables, can be good choices for representing categorical data.</a:t>
            </a:r>
          </a:p>
          <a:p>
            <a:pPr>
              <a:defRPr/>
            </a:pPr>
            <a:endParaRPr lang="en-US" dirty="0" smtClean="0"/>
          </a:p>
          <a:p>
            <a:pPr>
              <a:defRPr/>
            </a:pPr>
            <a:r>
              <a:rPr lang="en-US" dirty="0" smtClean="0"/>
              <a:t>You can also combine different visual cues into the same graphic to encode different variables. But always think about the main messages you are trying to impart, and where you can use visual cues near the top of the visual hierarchy to communicate that message most effectively.</a:t>
            </a:r>
          </a:p>
          <a:p>
            <a:pPr>
              <a:defRPr/>
            </a:pPr>
            <a:endParaRPr lang="en-US" dirty="0" smtClean="0"/>
          </a:p>
          <a:p>
            <a:pPr>
              <a:spcBef>
                <a:spcPts val="450"/>
              </a:spcBef>
              <a:defRPr/>
            </a:pPr>
            <a:endParaRPr lang="en-US" dirty="0" smtClean="0">
              <a:cs typeface="Arial Unicode MS" charset="0"/>
            </a:endParaRPr>
          </a:p>
        </p:txBody>
      </p:sp>
      <p:sp>
        <p:nvSpPr>
          <p:cNvPr id="8806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r">
              <a:defRPr/>
            </a:pPr>
            <a:fld id="{DF97422D-7F54-6E4E-BC96-C6F7709896E9}" type="slidenum">
              <a:rPr lang="en-US" sz="1200" smtClean="0">
                <a:latin typeface="Arial" charset="0"/>
                <a:cs typeface="Arial" charset="0"/>
              </a:rPr>
              <a:pPr algn="r">
                <a:defRPr/>
              </a:pPr>
              <a:t>3</a:t>
            </a:fld>
            <a:endParaRPr lang="en-US" sz="1200" smtClean="0">
              <a:latin typeface="Arial"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4DC9A99-F08B-D54E-AE5B-FAD1B8F2A191}" type="slidenum">
              <a:rPr lang="en-US" sz="1800">
                <a:cs typeface="DejaVu Sans" charset="0"/>
              </a:rPr>
              <a:pPr eaLnBrk="1" hangingPunct="1"/>
              <a:t>4</a:t>
            </a:fld>
            <a:endParaRPr lang="en-US" sz="1800">
              <a:cs typeface="DejaVu Sans" charset="0"/>
            </a:endParaRPr>
          </a:p>
        </p:txBody>
      </p:sp>
      <p:sp>
        <p:nvSpPr>
          <p:cNvPr id="89089" name="Text Box 1"/>
          <p:cNvSpPr txBox="1">
            <a:spLocks noGrp="1" noRot="1" noChangeAspect="1" noChangeArrowheads="1"/>
          </p:cNvSpPr>
          <p:nvPr>
            <p:ph type="sldImg"/>
          </p:nvPr>
        </p:nvSpPr>
        <p:spPr>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9090"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spcBef>
                <a:spcPts val="450"/>
              </a:spcBef>
              <a:defRPr/>
            </a:pPr>
            <a:r>
              <a:rPr lang="en-US" dirty="0" smtClean="0"/>
              <a:t>To witness this perceptual hierarchy, look at these visual encodings of the same simple dataset. Do the bars, or the circles, make it easiest to “read” the numerical values that are encoded?</a:t>
            </a:r>
            <a:endParaRPr lang="en-US" dirty="0" smtClean="0">
              <a:cs typeface="Arial Unicode MS" charset="0"/>
            </a:endParaRPr>
          </a:p>
        </p:txBody>
      </p:sp>
      <p:sp>
        <p:nvSpPr>
          <p:cNvPr id="8909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r">
              <a:defRPr/>
            </a:pPr>
            <a:fld id="{EF9478B4-FED6-C747-8F70-124697A4A79B}" type="slidenum">
              <a:rPr lang="en-US" sz="1200" smtClean="0">
                <a:latin typeface="Arial" charset="0"/>
                <a:cs typeface="Arial" charset="0"/>
              </a:rPr>
              <a:pPr algn="r">
                <a:defRPr/>
              </a:pPr>
              <a:t>4</a:t>
            </a:fld>
            <a:endParaRPr lang="en-US" sz="1200" smtClean="0">
              <a:latin typeface="Arial"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AA01DEC-83C7-3A46-A542-4661765652CF}" type="slidenum">
              <a:rPr lang="en-US" sz="1800">
                <a:cs typeface="DejaVu Sans" charset="0"/>
              </a:rPr>
              <a:pPr eaLnBrk="1" hangingPunct="1"/>
              <a:t>5</a:t>
            </a:fld>
            <a:endParaRPr lang="en-US" sz="1800">
              <a:cs typeface="DejaVu Sans" charset="0"/>
            </a:endParaRPr>
          </a:p>
        </p:txBody>
      </p:sp>
      <p:sp>
        <p:nvSpPr>
          <p:cNvPr id="92161" name="Text Box 1"/>
          <p:cNvSpPr txBox="1">
            <a:spLocks noGrp="1" noRot="1" noChangeAspect="1" noChangeArrowheads="1"/>
          </p:cNvSpPr>
          <p:nvPr>
            <p:ph type="sldImg"/>
          </p:nvPr>
        </p:nvSpPr>
        <p:spPr>
          <a:xfrm>
            <a:off x="1143000" y="685800"/>
            <a:ext cx="4568825"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2162" name="Text Box 2"/>
          <p:cNvSpPr txBox="1">
            <a:spLocks noGrp="1" noChangeArrowheads="1"/>
          </p:cNvSpPr>
          <p:nvPr>
            <p:ph type="body" idx="1"/>
          </p:nvPr>
        </p:nvSpPr>
        <p:spPr>
          <a:xfrm>
            <a:off x="685800" y="4343400"/>
            <a:ext cx="5483225" cy="4111625"/>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defRPr/>
            </a:pP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xfrm>
            <a:off x="1144588" y="685800"/>
            <a:ext cx="4560887" cy="3421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931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anchor="t" anchorCtr="0" compatLnSpc="1">
            <a:prstTxWarp prst="textNoShape">
              <a:avLst/>
            </a:prstTxWarp>
          </a:bodyPr>
          <a:lstStyle/>
          <a:p>
            <a:r>
              <a:rPr lang="en-US" dirty="0" smtClean="0">
                <a:latin typeface="Arial" charset="0"/>
              </a:rPr>
              <a:t>Visualizing</a:t>
            </a:r>
            <a:r>
              <a:rPr lang="en-US" baseline="0" dirty="0" smtClean="0">
                <a:latin typeface="Arial" charset="0"/>
              </a:rPr>
              <a:t> change over time is a very common task in journalism.</a:t>
            </a:r>
            <a:endParaRPr lang="en-US" dirty="0" smtClean="0">
              <a:latin typeface="Arial" charset="0"/>
            </a:endParaRPr>
          </a:p>
          <a:p>
            <a:endParaRPr lang="en-US" dirty="0" smtClean="0">
              <a:latin typeface="Arial" charset="0"/>
            </a:endParaRPr>
          </a:p>
          <a:p>
            <a:r>
              <a:rPr lang="en-US" dirty="0" smtClean="0">
                <a:latin typeface="Arial" charset="0"/>
              </a:rPr>
              <a:t>Bar </a:t>
            </a:r>
            <a:r>
              <a:rPr lang="en-US" dirty="0">
                <a:latin typeface="Arial" charset="0"/>
              </a:rPr>
              <a:t>or column charts can </a:t>
            </a:r>
            <a:r>
              <a:rPr lang="en-US" dirty="0" smtClean="0">
                <a:latin typeface="Arial" charset="0"/>
              </a:rPr>
              <a:t>be </a:t>
            </a:r>
            <a:r>
              <a:rPr lang="en-US" dirty="0">
                <a:latin typeface="Arial" charset="0"/>
              </a:rPr>
              <a:t>used to illustrate change over time, but there are other possibilities, as shown in these charts showing participation in the federal government’s food stamps nutritional assistance program, from 1969 to 2014.</a:t>
            </a:r>
          </a:p>
          <a:p>
            <a:endParaRPr lang="en-US" dirty="0">
              <a:latin typeface="Arial" charset="0"/>
            </a:endParaRPr>
          </a:p>
          <a:p>
            <a:r>
              <a:rPr lang="en-US" dirty="0">
                <a:latin typeface="Arial" charset="0"/>
              </a:rPr>
              <a:t>Each of these charts communicates the same basic information with a subtly different emphasis. The column chart emphasizes each year as a discrete point in time, while the line chart focuses on the overall trend or trajectory. The dot-and-line chart is a compromise between these two approaches, showing the trend while also drawing attention to the value for each year. (The dot-column or lollipop chart is an unusual variant of a column chart, included here to show another possible design approach.)</a:t>
            </a:r>
          </a:p>
        </p:txBody>
      </p:sp>
      <p:sp>
        <p:nvSpPr>
          <p:cNvPr id="93187" name="Slide Number Placeholder 3"/>
          <p:cNvSpPr>
            <a:spLocks noGrp="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7331830-9A67-E644-A711-8339DB31D181}" type="slidenum">
              <a:rPr lang="en-US" sz="1800">
                <a:cs typeface="DejaVu Sans" charset="0"/>
              </a:rPr>
              <a:pPr eaLnBrk="1" hangingPunct="1"/>
              <a:t>6</a:t>
            </a:fld>
            <a:endParaRPr lang="en-US" sz="1800">
              <a:cs typeface="DejaVu Sans"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AA01DEC-83C7-3A46-A542-4661765652CF}" type="slidenum">
              <a:rPr lang="en-US" sz="1800">
                <a:cs typeface="DejaVu Sans" charset="0"/>
              </a:rPr>
              <a:pPr eaLnBrk="1" hangingPunct="1"/>
              <a:t>7</a:t>
            </a:fld>
            <a:endParaRPr lang="en-US" sz="1800">
              <a:cs typeface="DejaVu Sans" charset="0"/>
            </a:endParaRPr>
          </a:p>
        </p:txBody>
      </p:sp>
      <p:sp>
        <p:nvSpPr>
          <p:cNvPr id="92161" name="Text Box 1"/>
          <p:cNvSpPr txBox="1">
            <a:spLocks noGrp="1" noRot="1" noChangeAspect="1" noChangeArrowheads="1"/>
          </p:cNvSpPr>
          <p:nvPr>
            <p:ph type="sldImg"/>
          </p:nvPr>
        </p:nvSpPr>
        <p:spPr>
          <a:xfrm>
            <a:off x="1143000" y="685800"/>
            <a:ext cx="4568825"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2162" name="Text Box 2"/>
          <p:cNvSpPr txBox="1">
            <a:spLocks noGrp="1" noChangeArrowheads="1"/>
          </p:cNvSpPr>
          <p:nvPr>
            <p:ph type="body" idx="1"/>
          </p:nvPr>
        </p:nvSpPr>
        <p:spPr>
          <a:xfrm>
            <a:off x="685800" y="4343400"/>
            <a:ext cx="5483225" cy="4111625"/>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defRPr/>
            </a:pP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Position on an aligned scale and slope</a:t>
            </a:r>
            <a:endParaRPr lang="en-US" dirty="0"/>
          </a:p>
        </p:txBody>
      </p:sp>
      <p:sp>
        <p:nvSpPr>
          <p:cNvPr id="4" name="Slide Number Placeholder 3"/>
          <p:cNvSpPr>
            <a:spLocks noGrp="1"/>
          </p:cNvSpPr>
          <p:nvPr>
            <p:ph type="sldNum" sz="quarter" idx="10"/>
          </p:nvPr>
        </p:nvSpPr>
        <p:spPr/>
        <p:txBody>
          <a:bodyPr/>
          <a:lstStyle/>
          <a:p>
            <a:fld id="{B883C560-E04F-404B-BDED-00D429065910}" type="slidenum">
              <a:rPr lang="en-US" smtClean="0"/>
              <a:t>11</a:t>
            </a:fld>
            <a:endParaRPr lang="en-US"/>
          </a:p>
        </p:txBody>
      </p:sp>
    </p:spTree>
    <p:extLst>
      <p:ext uri="{BB962C8B-B14F-4D97-AF65-F5344CB8AC3E}">
        <p14:creationId xmlns:p14="http://schemas.microsoft.com/office/powerpoint/2010/main" val="3749747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 many lines, too few colors!</a:t>
            </a:r>
            <a:endParaRPr lang="en-US" dirty="0"/>
          </a:p>
        </p:txBody>
      </p:sp>
      <p:sp>
        <p:nvSpPr>
          <p:cNvPr id="4" name="Slide Number Placeholder 3"/>
          <p:cNvSpPr>
            <a:spLocks noGrp="1"/>
          </p:cNvSpPr>
          <p:nvPr>
            <p:ph type="sldNum" sz="quarter" idx="10"/>
          </p:nvPr>
        </p:nvSpPr>
        <p:spPr/>
        <p:txBody>
          <a:bodyPr/>
          <a:lstStyle/>
          <a:p>
            <a:fld id="{B883C560-E04F-404B-BDED-00D429065910}" type="slidenum">
              <a:rPr lang="en-US" smtClean="0"/>
              <a:t>12</a:t>
            </a:fld>
            <a:endParaRPr lang="en-US"/>
          </a:p>
        </p:txBody>
      </p:sp>
    </p:spTree>
    <p:extLst>
      <p:ext uri="{BB962C8B-B14F-4D97-AF65-F5344CB8AC3E}">
        <p14:creationId xmlns:p14="http://schemas.microsoft.com/office/powerpoint/2010/main" val="1831554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458200" cy="5943600"/>
            <a:chOff x="0" y="0"/>
            <a:chExt cx="5328" cy="3744"/>
          </a:xfrm>
        </p:grpSpPr>
        <p:sp>
          <p:nvSpPr>
            <p:cNvPr id="5" name="Freeform 3"/>
            <p:cNvSpPr>
              <a:spLocks/>
            </p:cNvSpPr>
            <p:nvPr/>
          </p:nvSpPr>
          <p:spPr bwMode="hidden">
            <a:xfrm>
              <a:off x="0" y="1440"/>
              <a:ext cx="5155" cy="2304"/>
            </a:xfrm>
            <a:custGeom>
              <a:avLst/>
              <a:gdLst/>
              <a:ahLst/>
              <a:cxnLst>
                <a:cxn ang="0">
                  <a:pos x="5154" y="1769"/>
                </a:cxn>
                <a:cxn ang="0">
                  <a:pos x="0" y="2304"/>
                </a:cxn>
                <a:cxn ang="0">
                  <a:pos x="0" y="1252"/>
                </a:cxn>
                <a:cxn ang="0">
                  <a:pos x="5155" y="0"/>
                </a:cxn>
                <a:cxn ang="0">
                  <a:pos x="5155" y="1416"/>
                </a:cxn>
                <a:cxn ang="0">
                  <a:pos x="5154" y="1769"/>
                </a:cxn>
              </a:cxnLst>
              <a:rect l="0" t="0" r="r" b="b"/>
              <a:pathLst>
                <a:path w="5155" h="2304">
                  <a:moveTo>
                    <a:pt x="5154" y="1769"/>
                  </a:moveTo>
                  <a:lnTo>
                    <a:pt x="0" y="2304"/>
                  </a:lnTo>
                  <a:lnTo>
                    <a:pt x="0" y="1252"/>
                  </a:lnTo>
                  <a:lnTo>
                    <a:pt x="5155" y="0"/>
                  </a:lnTo>
                  <a:lnTo>
                    <a:pt x="5155" y="1416"/>
                  </a:lnTo>
                  <a:lnTo>
                    <a:pt x="5154" y="1769"/>
                  </a:lnTo>
                  <a:close/>
                </a:path>
              </a:pathLst>
            </a:custGeom>
            <a:gradFill rotWithShape="1">
              <a:gsLst>
                <a:gs pos="0">
                  <a:schemeClr val="bg1">
                    <a:gamma/>
                    <a:shade val="84706"/>
                    <a:invGamma/>
                  </a:schemeClr>
                </a:gs>
                <a:gs pos="100000">
                  <a:schemeClr val="bg1"/>
                </a:gs>
              </a:gsLst>
              <a:lin ang="0" scaled="1"/>
            </a:gradFill>
            <a:ln w="9525">
              <a:noFill/>
              <a:round/>
              <a:headEnd/>
              <a:tailEnd/>
            </a:ln>
          </p:spPr>
          <p:txBody>
            <a:bodyPr/>
            <a:lstStyle/>
            <a:p>
              <a:pPr>
                <a:defRPr/>
              </a:pPr>
              <a:endParaRPr lang="en-US"/>
            </a:p>
          </p:txBody>
        </p:sp>
        <p:sp>
          <p:nvSpPr>
            <p:cNvPr id="6" name="Freeform 4"/>
            <p:cNvSpPr>
              <a:spLocks/>
            </p:cNvSpPr>
            <p:nvPr/>
          </p:nvSpPr>
          <p:spPr bwMode="hidden">
            <a:xfrm>
              <a:off x="0" y="0"/>
              <a:ext cx="5328" cy="3689"/>
            </a:xfrm>
            <a:custGeom>
              <a:avLst/>
              <a:gdLst/>
              <a:ahLst/>
              <a:cxnLst>
                <a:cxn ang="0">
                  <a:pos x="5311" y="3209"/>
                </a:cxn>
                <a:cxn ang="0">
                  <a:pos x="0" y="3689"/>
                </a:cxn>
                <a:cxn ang="0">
                  <a:pos x="0" y="9"/>
                </a:cxn>
                <a:cxn ang="0">
                  <a:pos x="5328" y="0"/>
                </a:cxn>
                <a:cxn ang="0">
                  <a:pos x="5311" y="3209"/>
                </a:cxn>
              </a:cxnLst>
              <a:rect l="0" t="0" r="r" b="b"/>
              <a:pathLst>
                <a:path w="5328" h="3689">
                  <a:moveTo>
                    <a:pt x="5311" y="3209"/>
                  </a:moveTo>
                  <a:lnTo>
                    <a:pt x="0" y="3689"/>
                  </a:lnTo>
                  <a:lnTo>
                    <a:pt x="0" y="9"/>
                  </a:lnTo>
                  <a:lnTo>
                    <a:pt x="5328" y="0"/>
                  </a:lnTo>
                  <a:lnTo>
                    <a:pt x="5311" y="3209"/>
                  </a:lnTo>
                  <a:close/>
                </a:path>
              </a:pathLst>
            </a:custGeom>
            <a:gradFill rotWithShape="1">
              <a:gsLst>
                <a:gs pos="0">
                  <a:schemeClr val="bg2"/>
                </a:gs>
                <a:gs pos="100000">
                  <a:schemeClr val="bg1"/>
                </a:gs>
              </a:gsLst>
              <a:lin ang="0" scaled="1"/>
            </a:gradFill>
            <a:ln w="9525">
              <a:noFill/>
              <a:round/>
              <a:headEnd/>
              <a:tailEnd/>
            </a:ln>
          </p:spPr>
          <p:txBody>
            <a:bodyPr/>
            <a:lstStyle/>
            <a:p>
              <a:pPr>
                <a:defRPr/>
              </a:pPr>
              <a:endParaRPr lang="en-US"/>
            </a:p>
          </p:txBody>
        </p:sp>
      </p:grpSp>
      <p:sp>
        <p:nvSpPr>
          <p:cNvPr id="44037" name="Rectangle 5"/>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44041" name="Rectangle 9"/>
          <p:cNvSpPr>
            <a:spLocks noGrp="1" noChangeArrowheads="1"/>
          </p:cNvSpPr>
          <p:nvPr>
            <p:ph type="ctrTitle" sz="quarter"/>
          </p:nvPr>
        </p:nvSpPr>
        <p:spPr>
          <a:xfrm>
            <a:off x="685800" y="1768475"/>
            <a:ext cx="7772400" cy="1736725"/>
          </a:xfrm>
        </p:spPr>
        <p:txBody>
          <a:bodyPr anchor="b" anchorCtr="1"/>
          <a:lstStyle>
            <a:lvl1pPr>
              <a:defRPr sz="5400"/>
            </a:lvl1pPr>
          </a:lstStyle>
          <a:p>
            <a:r>
              <a:rPr lang="en-US" smtClean="0"/>
              <a:t>Click to edit Master title style</a:t>
            </a:r>
            <a:endParaRPr lang="en-US"/>
          </a:p>
        </p:txBody>
      </p:sp>
      <p:sp>
        <p:nvSpPr>
          <p:cNvPr id="7" name="Rectangle 6"/>
          <p:cNvSpPr>
            <a:spLocks noGrp="1" noChangeArrowheads="1"/>
          </p:cNvSpPr>
          <p:nvPr>
            <p:ph type="dt" sz="quarter" idx="10"/>
          </p:nvPr>
        </p:nvSpPr>
        <p:spPr/>
        <p:txBody>
          <a:bodyPr/>
          <a:lstStyle>
            <a:lvl1pPr>
              <a:defRPr/>
            </a:lvl1pPr>
          </a:lstStyle>
          <a:p>
            <a:pPr>
              <a:defRPr/>
            </a:pPr>
            <a:endParaRPr lang="en-US"/>
          </a:p>
        </p:txBody>
      </p:sp>
      <p:sp>
        <p:nvSpPr>
          <p:cNvPr id="8" name="Rectangle 7"/>
          <p:cNvSpPr>
            <a:spLocks noGrp="1" noChangeArrowheads="1"/>
          </p:cNvSpPr>
          <p:nvPr>
            <p:ph type="ftr" sz="quarter" idx="11"/>
          </p:nvPr>
        </p:nvSpPr>
        <p:spPr/>
        <p:txBody>
          <a:bodyPr/>
          <a:lstStyle>
            <a:lvl1pPr>
              <a:defRPr/>
            </a:lvl1pPr>
          </a:lstStyle>
          <a:p>
            <a:pPr>
              <a:defRPr/>
            </a:pPr>
            <a:endParaRPr lang="en-US"/>
          </a:p>
        </p:txBody>
      </p:sp>
      <p:sp>
        <p:nvSpPr>
          <p:cNvPr id="9" name="Rectangle 8"/>
          <p:cNvSpPr>
            <a:spLocks noGrp="1" noChangeArrowheads="1"/>
          </p:cNvSpPr>
          <p:nvPr>
            <p:ph type="sldNum" sz="quarter" idx="12"/>
          </p:nvPr>
        </p:nvSpPr>
        <p:spPr/>
        <p:txBody>
          <a:bodyPr/>
          <a:lstStyle>
            <a:lvl1pPr>
              <a:defRPr/>
            </a:lvl1pPr>
          </a:lstStyle>
          <a:p>
            <a:pPr>
              <a:defRPr/>
            </a:pPr>
            <a:fld id="{64B25836-266B-4676-BBE1-0BA1950491C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F9D06B3A-78F4-49D2-A1F1-371143FC69B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21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21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2F008AE9-BB64-4330-8C7C-E45666D1E92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C6834A8F-5C97-4AFC-8E05-7B84AE260AB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864B3C77-2FD2-4BD7-B239-08EFD45410D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4152FD63-A76C-4689-B2EA-CD5BFAF6ED1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D3141DCC-E1BA-4A6A-89C1-EFC20A4A5B3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p>
        </p:txBody>
      </p:sp>
      <p:sp>
        <p:nvSpPr>
          <p:cNvPr id="9" name="Rectangle 9"/>
          <p:cNvSpPr>
            <a:spLocks noGrp="1" noChangeArrowheads="1"/>
          </p:cNvSpPr>
          <p:nvPr>
            <p:ph type="sldNum" sz="quarter" idx="12"/>
          </p:nvPr>
        </p:nvSpPr>
        <p:spPr>
          <a:ln/>
        </p:spPr>
        <p:txBody>
          <a:bodyPr/>
          <a:lstStyle>
            <a:lvl1pPr>
              <a:defRPr/>
            </a:lvl1pPr>
          </a:lstStyle>
          <a:p>
            <a:pPr>
              <a:defRPr/>
            </a:pPr>
            <a:fld id="{2DD5B57E-1DED-487F-ABFA-B211BA9C02C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a:p>
        </p:txBody>
      </p:sp>
      <p:sp>
        <p:nvSpPr>
          <p:cNvPr id="5" name="Rectangle 9"/>
          <p:cNvSpPr>
            <a:spLocks noGrp="1" noChangeArrowheads="1"/>
          </p:cNvSpPr>
          <p:nvPr>
            <p:ph type="sldNum" sz="quarter" idx="12"/>
          </p:nvPr>
        </p:nvSpPr>
        <p:spPr>
          <a:ln/>
        </p:spPr>
        <p:txBody>
          <a:bodyPr/>
          <a:lstStyle>
            <a:lvl1pPr>
              <a:defRPr/>
            </a:lvl1pPr>
          </a:lstStyle>
          <a:p>
            <a:pPr>
              <a:defRPr/>
            </a:pPr>
            <a:fld id="{D07A7441-B150-445F-866C-266D1798706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p>
        </p:txBody>
      </p:sp>
      <p:sp>
        <p:nvSpPr>
          <p:cNvPr id="4" name="Rectangle 9"/>
          <p:cNvSpPr>
            <a:spLocks noGrp="1" noChangeArrowheads="1"/>
          </p:cNvSpPr>
          <p:nvPr>
            <p:ph type="sldNum" sz="quarter" idx="12"/>
          </p:nvPr>
        </p:nvSpPr>
        <p:spPr>
          <a:ln/>
        </p:spPr>
        <p:txBody>
          <a:bodyPr/>
          <a:lstStyle>
            <a:lvl1pPr>
              <a:defRPr/>
            </a:lvl1pPr>
          </a:lstStyle>
          <a:p>
            <a:pPr>
              <a:defRPr/>
            </a:pPr>
            <a:fld id="{62B0978E-6BF3-4DD2-A063-ECB7394A6AB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741DE271-BEF5-4131-B34E-51B438EBC86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1643E6BD-5540-4DF4-B970-E4C88363270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242175" cy="1981200"/>
            <a:chOff x="0" y="0"/>
            <a:chExt cx="4562" cy="1248"/>
          </a:xfrm>
        </p:grpSpPr>
        <p:sp>
          <p:nvSpPr>
            <p:cNvPr id="43011" name="Freeform 3"/>
            <p:cNvSpPr>
              <a:spLocks/>
            </p:cNvSpPr>
            <p:nvPr/>
          </p:nvSpPr>
          <p:spPr bwMode="hidden">
            <a:xfrm>
              <a:off x="0" y="583"/>
              <a:ext cx="4487" cy="665"/>
            </a:xfrm>
            <a:custGeom>
              <a:avLst/>
              <a:gdLst/>
              <a:ahLst/>
              <a:cxnLst>
                <a:cxn ang="0">
                  <a:pos x="4800" y="299"/>
                </a:cxn>
                <a:cxn ang="0">
                  <a:pos x="0" y="665"/>
                </a:cxn>
                <a:cxn ang="0">
                  <a:pos x="0" y="0"/>
                </a:cxn>
                <a:cxn ang="0">
                  <a:pos x="4806" y="1"/>
                </a:cxn>
                <a:cxn ang="0">
                  <a:pos x="4800" y="153"/>
                </a:cxn>
                <a:cxn ang="0">
                  <a:pos x="4800" y="299"/>
                </a:cxn>
              </a:cxnLst>
              <a:rect l="0" t="0" r="r" b="b"/>
              <a:pathLst>
                <a:path w="4806" h="665">
                  <a:moveTo>
                    <a:pt x="4800" y="299"/>
                  </a:moveTo>
                  <a:lnTo>
                    <a:pt x="0" y="665"/>
                  </a:lnTo>
                  <a:lnTo>
                    <a:pt x="0" y="0"/>
                  </a:lnTo>
                  <a:lnTo>
                    <a:pt x="4806" y="1"/>
                  </a:lnTo>
                  <a:lnTo>
                    <a:pt x="4800" y="153"/>
                  </a:lnTo>
                  <a:lnTo>
                    <a:pt x="4800" y="299"/>
                  </a:lnTo>
                  <a:close/>
                </a:path>
              </a:pathLst>
            </a:custGeom>
            <a:gradFill rotWithShape="1">
              <a:gsLst>
                <a:gs pos="0">
                  <a:schemeClr val="bg1">
                    <a:gamma/>
                    <a:shade val="94118"/>
                    <a:invGamma/>
                  </a:schemeClr>
                </a:gs>
                <a:gs pos="100000">
                  <a:schemeClr val="bg1"/>
                </a:gs>
              </a:gsLst>
              <a:lin ang="0" scaled="1"/>
            </a:gradFill>
            <a:ln w="9525">
              <a:noFill/>
              <a:round/>
              <a:headEnd/>
              <a:tailEnd/>
            </a:ln>
          </p:spPr>
          <p:txBody>
            <a:bodyPr/>
            <a:lstStyle/>
            <a:p>
              <a:pPr>
                <a:defRPr/>
              </a:pPr>
              <a:endParaRPr lang="en-US"/>
            </a:p>
          </p:txBody>
        </p:sp>
        <p:sp>
          <p:nvSpPr>
            <p:cNvPr id="43012" name="Freeform 4"/>
            <p:cNvSpPr>
              <a:spLocks/>
            </p:cNvSpPr>
            <p:nvPr/>
          </p:nvSpPr>
          <p:spPr bwMode="hidden">
            <a:xfrm>
              <a:off x="0" y="0"/>
              <a:ext cx="4562" cy="1199"/>
            </a:xfrm>
            <a:custGeom>
              <a:avLst/>
              <a:gdLst/>
              <a:ahLst/>
              <a:cxnLst>
                <a:cxn ang="0">
                  <a:pos x="4560" y="932"/>
                </a:cxn>
                <a:cxn ang="0">
                  <a:pos x="0" y="1199"/>
                </a:cxn>
                <a:cxn ang="0">
                  <a:pos x="0" y="0"/>
                </a:cxn>
                <a:cxn ang="0">
                  <a:pos x="4562" y="0"/>
                </a:cxn>
                <a:cxn ang="0">
                  <a:pos x="4560" y="932"/>
                </a:cxn>
                <a:cxn ang="0">
                  <a:pos x="4560" y="932"/>
                </a:cxn>
              </a:cxnLst>
              <a:rect l="0" t="0" r="r" b="b"/>
              <a:pathLst>
                <a:path w="4562" h="1199">
                  <a:moveTo>
                    <a:pt x="4560" y="932"/>
                  </a:moveTo>
                  <a:lnTo>
                    <a:pt x="0" y="1199"/>
                  </a:lnTo>
                  <a:lnTo>
                    <a:pt x="0" y="0"/>
                  </a:lnTo>
                  <a:lnTo>
                    <a:pt x="4562" y="0"/>
                  </a:lnTo>
                  <a:lnTo>
                    <a:pt x="4560" y="932"/>
                  </a:lnTo>
                  <a:lnTo>
                    <a:pt x="4560" y="932"/>
                  </a:lnTo>
                  <a:close/>
                </a:path>
              </a:pathLst>
            </a:custGeom>
            <a:gradFill rotWithShape="0">
              <a:gsLst>
                <a:gs pos="0">
                  <a:schemeClr val="bg2"/>
                </a:gs>
                <a:gs pos="100000">
                  <a:schemeClr val="bg1"/>
                </a:gs>
              </a:gsLst>
              <a:lin ang="0" scaled="1"/>
            </a:gradFill>
            <a:ln w="9525">
              <a:noFill/>
              <a:round/>
              <a:headEnd/>
              <a:tailEnd/>
            </a:ln>
          </p:spPr>
          <p:txBody>
            <a:bodyPr/>
            <a:lstStyle/>
            <a:p>
              <a:pPr>
                <a:defRPr/>
              </a:pPr>
              <a:endParaRPr lang="en-US"/>
            </a:p>
          </p:txBody>
        </p:sp>
      </p:grpSp>
      <p:sp>
        <p:nvSpPr>
          <p:cNvPr id="43013" name="Rectangle 5"/>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3014" name="Rectangle 6"/>
          <p:cNvSpPr>
            <a:spLocks noGrp="1" noChangeArrowheads="1"/>
          </p:cNvSpPr>
          <p:nvPr>
            <p:ph type="body" idx="1"/>
          </p:nvPr>
        </p:nvSpPr>
        <p:spPr bwMode="auto">
          <a:xfrm>
            <a:off x="457200" y="1600200"/>
            <a:ext cx="82296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3015" name="Rectangle 7"/>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FFFFFF"/>
                  </a:outerShdw>
                </a:effectLst>
              </a:defRPr>
            </a:lvl1pPr>
          </a:lstStyle>
          <a:p>
            <a:pPr>
              <a:defRPr/>
            </a:pPr>
            <a:endParaRPr lang="en-US"/>
          </a:p>
        </p:txBody>
      </p:sp>
      <p:sp>
        <p:nvSpPr>
          <p:cNvPr id="43016" name="Rectangle 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effectLst>
                  <a:outerShdw blurRad="38100" dist="38100" dir="2700000" algn="tl">
                    <a:srgbClr val="FFFFFF"/>
                  </a:outerShdw>
                </a:effectLst>
              </a:defRPr>
            </a:lvl1pPr>
          </a:lstStyle>
          <a:p>
            <a:pPr>
              <a:defRPr/>
            </a:pPr>
            <a:endParaRPr lang="en-US"/>
          </a:p>
        </p:txBody>
      </p:sp>
      <p:sp>
        <p:nvSpPr>
          <p:cNvPr id="43017" name="Rectangle 9"/>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FFFFFF"/>
                  </a:outerShdw>
                </a:effectLst>
              </a:defRPr>
            </a:lvl1pPr>
          </a:lstStyle>
          <a:p>
            <a:pPr>
              <a:defRPr/>
            </a:pPr>
            <a:fld id="{4BAFDFB0-3E6F-46D0-8086-D9ADE433D56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2"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Lst>
  <p:timing>
    <p:tnLst>
      <p:par>
        <p:cTn xmlns:p14="http://schemas.microsoft.com/office/powerpoint/2010/main" id="1" dur="indefinite" restart="never" nodeType="tmRoot"/>
      </p:par>
    </p:tnLst>
  </p:timing>
  <p:txStyles>
    <p:titleStyle>
      <a:lvl1pPr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mj-lt"/>
          <a:ea typeface="+mj-ea"/>
          <a:cs typeface="+mj-cs"/>
        </a:defRPr>
      </a:lvl1pPr>
      <a:lvl2pPr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2pPr>
      <a:lvl3pPr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3pPr>
      <a:lvl4pPr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4pPr>
      <a:lvl5pPr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5pPr>
      <a:lvl6pPr marL="457200"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6pPr>
      <a:lvl7pPr marL="914400"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7pPr>
      <a:lvl8pPr marL="1371600"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8pPr>
      <a:lvl9pPr marL="1828800"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9pPr>
    </p:titleStyle>
    <p:bodyStyle>
      <a:lvl1pPr marL="342900" indent="-342900" algn="l" rtl="0" eaLnBrk="1" fontAlgn="base" hangingPunct="1">
        <a:spcBef>
          <a:spcPct val="20000"/>
        </a:spcBef>
        <a:spcAft>
          <a:spcPct val="0"/>
        </a:spcAft>
        <a:buClr>
          <a:schemeClr val="hlink"/>
        </a:buClr>
        <a:buSzPct val="80000"/>
        <a:buFont typeface="Wingdings" pitchFamily="2" charset="2"/>
        <a:buChar char="n"/>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1" fontAlgn="base" hangingPunct="1">
        <a:spcBef>
          <a:spcPct val="20000"/>
        </a:spcBef>
        <a:spcAft>
          <a:spcPct val="0"/>
        </a:spcAft>
        <a:buClr>
          <a:schemeClr val="tx1"/>
        </a:buClr>
        <a:buChar char="–"/>
        <a:defRPr sz="2800">
          <a:solidFill>
            <a:schemeClr val="tx1"/>
          </a:solidFill>
          <a:effectLst>
            <a:outerShdw blurRad="38100" dist="38100" dir="2700000" algn="tl">
              <a:srgbClr val="FFFFFF"/>
            </a:outerShdw>
          </a:effectLst>
          <a:latin typeface="+mn-lt"/>
          <a:cs typeface="+mn-cs"/>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effectLst>
            <a:outerShdw blurRad="38100" dist="38100" dir="2700000" algn="tl">
              <a:srgbClr val="FFFFFF"/>
            </a:outerShdw>
          </a:effectLst>
          <a:latin typeface="+mn-lt"/>
          <a:cs typeface="+mn-cs"/>
        </a:defRPr>
      </a:lvl3pPr>
      <a:lvl4pPr marL="1600200" indent="-228600" algn="l" rtl="0" eaLnBrk="1" fontAlgn="base" hangingPunct="1">
        <a:spcBef>
          <a:spcPct val="20000"/>
        </a:spcBef>
        <a:spcAft>
          <a:spcPct val="0"/>
        </a:spcAft>
        <a:buChar char="–"/>
        <a:defRPr sz="2000">
          <a:solidFill>
            <a:schemeClr val="tx1"/>
          </a:solidFill>
          <a:effectLst>
            <a:outerShdw blurRad="38100" dist="38100" dir="2700000" algn="tl">
              <a:srgbClr val="FFFFFF"/>
            </a:outerShdw>
          </a:effectLst>
          <a:latin typeface="+mn-lt"/>
          <a:cs typeface="+mn-cs"/>
        </a:defRPr>
      </a:lvl4pPr>
      <a:lvl5pPr marL="20574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FFFFFF"/>
            </a:outerShdw>
          </a:effectLst>
          <a:latin typeface="+mn-lt"/>
          <a:cs typeface="+mn-cs"/>
        </a:defRPr>
      </a:lvl5pPr>
      <a:lvl6pPr marL="25146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FFFFFF"/>
            </a:outerShdw>
          </a:effectLst>
          <a:latin typeface="+mn-lt"/>
          <a:cs typeface="+mn-cs"/>
        </a:defRPr>
      </a:lvl6pPr>
      <a:lvl7pPr marL="29718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FFFFFF"/>
            </a:outerShdw>
          </a:effectLst>
          <a:latin typeface="+mn-lt"/>
          <a:cs typeface="+mn-cs"/>
        </a:defRPr>
      </a:lvl7pPr>
      <a:lvl8pPr marL="34290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FFFFFF"/>
            </a:outerShdw>
          </a:effectLst>
          <a:latin typeface="+mn-lt"/>
          <a:cs typeface="+mn-cs"/>
        </a:defRPr>
      </a:lvl8pPr>
      <a:lvl9pPr marL="38862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FFFFFF"/>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twitter.com/paldho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hyperlink" Target="http://extremepresentation.com/design/charts/" TargetMode="External"/><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hyperlink" Target="http://colorbrewer2.org/" TargetMode="External"/><Relationship Id="rId4"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0.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1.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twitter.com/paldhou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CustomShape 1"/>
          <p:cNvSpPr>
            <a:spLocks noChangeArrowheads="1"/>
          </p:cNvSpPr>
          <p:nvPr/>
        </p:nvSpPr>
        <p:spPr bwMode="auto">
          <a:xfrm>
            <a:off x="457200" y="595313"/>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algn="ctr"/>
            <a:r>
              <a:rPr lang="en-US" sz="4000" b="1" dirty="0" smtClean="0">
                <a:solidFill>
                  <a:srgbClr val="000000"/>
                </a:solidFill>
                <a:latin typeface="Tahoma" charset="0"/>
              </a:rPr>
              <a:t>Information design for the human brain</a:t>
            </a:r>
            <a:endParaRPr lang="en-US" sz="4000" b="1" dirty="0">
              <a:solidFill>
                <a:srgbClr val="000000"/>
              </a:solidFill>
              <a:latin typeface="Tahoma" charset="0"/>
            </a:endParaRPr>
          </a:p>
          <a:p>
            <a:pPr algn="ctr"/>
            <a:endParaRPr lang="en-US" sz="4000" b="1" dirty="0">
              <a:solidFill>
                <a:srgbClr val="000000"/>
              </a:solidFill>
              <a:latin typeface="Tahoma" charset="0"/>
            </a:endParaRPr>
          </a:p>
          <a:p>
            <a:pPr algn="ctr"/>
            <a:endParaRPr lang="en-US" sz="4000" dirty="0"/>
          </a:p>
        </p:txBody>
      </p:sp>
      <p:sp>
        <p:nvSpPr>
          <p:cNvPr id="4098" name="Rectangle 4"/>
          <p:cNvSpPr>
            <a:spLocks noChangeArrowheads="1"/>
          </p:cNvSpPr>
          <p:nvPr/>
        </p:nvSpPr>
        <p:spPr bwMode="auto">
          <a:xfrm>
            <a:off x="573088" y="2424113"/>
            <a:ext cx="811371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en-US" sz="2400" dirty="0">
              <a:latin typeface="Tahoma" charset="0"/>
              <a:cs typeface="Tahoma" charset="0"/>
            </a:endParaRPr>
          </a:p>
          <a:p>
            <a:pPr algn="ctr"/>
            <a:r>
              <a:rPr lang="en-US" sz="2400" b="1" dirty="0" smtClean="0">
                <a:latin typeface="Tahoma" charset="0"/>
                <a:cs typeface="Tahoma" charset="0"/>
              </a:rPr>
              <a:t>NICAR 2016, Denver,</a:t>
            </a:r>
          </a:p>
          <a:p>
            <a:pPr algn="ctr"/>
            <a:r>
              <a:rPr lang="en-US" sz="2400" b="1" dirty="0"/>
              <a:t>Friday, March 11</a:t>
            </a:r>
            <a:endParaRPr lang="en-US" sz="2400" b="1" dirty="0" smtClean="0">
              <a:latin typeface="Tahoma" charset="0"/>
              <a:cs typeface="Tahoma" charset="0"/>
            </a:endParaRPr>
          </a:p>
          <a:p>
            <a:pPr algn="ctr"/>
            <a:endParaRPr lang="en-US" sz="2400" b="1" dirty="0">
              <a:latin typeface="Tahoma" charset="0"/>
              <a:cs typeface="Tahoma" charset="0"/>
            </a:endParaRPr>
          </a:p>
          <a:p>
            <a:pPr algn="ctr"/>
            <a:r>
              <a:rPr lang="en-US" sz="2400" b="1" dirty="0">
                <a:latin typeface="Tahoma" charset="0"/>
                <a:cs typeface="Tahoma" charset="0"/>
              </a:rPr>
              <a:t>Peter Aldhous</a:t>
            </a:r>
          </a:p>
          <a:p>
            <a:pPr algn="ctr"/>
            <a:endParaRPr lang="en-US" sz="2400" dirty="0">
              <a:latin typeface="Tahoma" charset="0"/>
              <a:cs typeface="Tahoma" charset="0"/>
            </a:endParaRPr>
          </a:p>
          <a:p>
            <a:pPr algn="ctr"/>
            <a:r>
              <a:rPr lang="en-US" sz="2400" dirty="0">
                <a:latin typeface="Tahoma" charset="0"/>
                <a:cs typeface="Tahoma" charset="0"/>
                <a:hlinkClick r:id="rId3"/>
              </a:rPr>
              <a:t>@paldhous</a:t>
            </a:r>
            <a:endParaRPr lang="en-US" sz="2400" dirty="0">
              <a:latin typeface="Tahoma" charset="0"/>
              <a:cs typeface="Tahoma" charset="0"/>
            </a:endParaRPr>
          </a:p>
        </p:txBody>
      </p:sp>
    </p:spTree>
    <p:extLst>
      <p:ext uri="{BB962C8B-B14F-4D97-AF65-F5344CB8AC3E}">
        <p14:creationId xmlns:p14="http://schemas.microsoft.com/office/powerpoint/2010/main" val="224264640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i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700"/>
            <a:ext cx="9144000" cy="5044966"/>
          </a:xfrm>
          <a:prstGeom prst="rect">
            <a:avLst/>
          </a:prstGeom>
        </p:spPr>
      </p:pic>
      <p:sp>
        <p:nvSpPr>
          <p:cNvPr id="3" name="Text Box 1"/>
          <p:cNvSpPr txBox="1">
            <a:spLocks noChangeArrowheads="1"/>
          </p:cNvSpPr>
          <p:nvPr/>
        </p:nvSpPr>
        <p:spPr bwMode="auto">
          <a:xfrm>
            <a:off x="0" y="188913"/>
            <a:ext cx="91440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Slope, note the y axis scale</a:t>
            </a:r>
          </a:p>
          <a:p>
            <a:pPr algn="ctr">
              <a:defRPr/>
            </a:pPr>
            <a:endParaRPr lang="en-US" sz="2800" b="1" dirty="0" smtClean="0"/>
          </a:p>
        </p:txBody>
      </p:sp>
    </p:spTree>
    <p:extLst>
      <p:ext uri="{BB962C8B-B14F-4D97-AF65-F5344CB8AC3E}">
        <p14:creationId xmlns:p14="http://schemas.microsoft.com/office/powerpoint/2010/main" val="352295122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t_line_counti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01700"/>
            <a:ext cx="9144000" cy="5044966"/>
          </a:xfrm>
          <a:prstGeom prst="rect">
            <a:avLst/>
          </a:prstGeom>
        </p:spPr>
      </p:pic>
      <p:sp>
        <p:nvSpPr>
          <p:cNvPr id="3" name="Text Box 1"/>
          <p:cNvSpPr txBox="1">
            <a:spLocks noChangeArrowheads="1"/>
          </p:cNvSpPr>
          <p:nvPr/>
        </p:nvSpPr>
        <p:spPr bwMode="auto">
          <a:xfrm>
            <a:off x="0" y="188913"/>
            <a:ext cx="91440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Several counties</a:t>
            </a:r>
          </a:p>
        </p:txBody>
      </p:sp>
    </p:spTree>
    <p:extLst>
      <p:ext uri="{BB962C8B-B14F-4D97-AF65-F5344CB8AC3E}">
        <p14:creationId xmlns:p14="http://schemas.microsoft.com/office/powerpoint/2010/main" val="161922655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t_line_all_counti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2075"/>
            <a:ext cx="9144000" cy="5044966"/>
          </a:xfrm>
          <a:prstGeom prst="rect">
            <a:avLst/>
          </a:prstGeom>
        </p:spPr>
      </p:pic>
      <p:sp>
        <p:nvSpPr>
          <p:cNvPr id="3" name="Text Box 1"/>
          <p:cNvSpPr txBox="1">
            <a:spLocks noChangeArrowheads="1"/>
          </p:cNvSpPr>
          <p:nvPr/>
        </p:nvSpPr>
        <p:spPr bwMode="auto">
          <a:xfrm>
            <a:off x="0" y="188913"/>
            <a:ext cx="91440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All the counties: Too many lines, too few colors</a:t>
            </a:r>
          </a:p>
          <a:p>
            <a:pPr algn="ctr">
              <a:defRPr/>
            </a:pPr>
            <a:endParaRPr lang="en-US" sz="2800" b="1" dirty="0" smtClean="0"/>
          </a:p>
        </p:txBody>
      </p:sp>
    </p:spTree>
    <p:extLst>
      <p:ext uri="{BB962C8B-B14F-4D97-AF65-F5344CB8AC3E}">
        <p14:creationId xmlns:p14="http://schemas.microsoft.com/office/powerpoint/2010/main" val="210355079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eatma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621" y="16075"/>
            <a:ext cx="6858000" cy="6858000"/>
          </a:xfrm>
          <a:prstGeom prst="rect">
            <a:avLst/>
          </a:prstGeom>
        </p:spPr>
      </p:pic>
      <p:sp>
        <p:nvSpPr>
          <p:cNvPr id="3" name="Text Box 1"/>
          <p:cNvSpPr txBox="1">
            <a:spLocks noChangeArrowheads="1"/>
          </p:cNvSpPr>
          <p:nvPr/>
        </p:nvSpPr>
        <p:spPr bwMode="auto">
          <a:xfrm>
            <a:off x="0" y="2310814"/>
            <a:ext cx="2316621" cy="181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A solution:</a:t>
            </a:r>
          </a:p>
          <a:p>
            <a:pPr algn="ctr">
              <a:defRPr/>
            </a:pPr>
            <a:r>
              <a:rPr lang="en-US" sz="2800" b="1" dirty="0"/>
              <a:t>c</a:t>
            </a:r>
            <a:r>
              <a:rPr lang="en-US" sz="2800" b="1" dirty="0" smtClean="0"/>
              <a:t>olor intensity</a:t>
            </a:r>
          </a:p>
          <a:p>
            <a:pPr algn="ctr">
              <a:defRPr/>
            </a:pPr>
            <a:endParaRPr lang="en-US" sz="2800" b="1" dirty="0" smtClean="0"/>
          </a:p>
        </p:txBody>
      </p:sp>
    </p:spTree>
    <p:extLst>
      <p:ext uri="{BB962C8B-B14F-4D97-AF65-F5344CB8AC3E}">
        <p14:creationId xmlns:p14="http://schemas.microsoft.com/office/powerpoint/2010/main" val="179368050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it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33850"/>
            <a:ext cx="9144000" cy="5044966"/>
          </a:xfrm>
          <a:prstGeom prst="rect">
            <a:avLst/>
          </a:prstGeom>
        </p:spPr>
      </p:pic>
      <p:sp>
        <p:nvSpPr>
          <p:cNvPr id="4" name="Text Box 1"/>
          <p:cNvSpPr txBox="1">
            <a:spLocks noChangeArrowheads="1"/>
          </p:cNvSpPr>
          <p:nvPr/>
        </p:nvSpPr>
        <p:spPr bwMode="auto">
          <a:xfrm>
            <a:off x="0" y="188913"/>
            <a:ext cx="9144000" cy="95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All the schools: </a:t>
            </a:r>
            <a:r>
              <a:rPr lang="en-US" sz="2800" b="1" dirty="0"/>
              <a:t>P</a:t>
            </a:r>
            <a:r>
              <a:rPr lang="en-US" sz="2800" b="1" dirty="0" smtClean="0"/>
              <a:t>osition on aligned scale + area</a:t>
            </a:r>
          </a:p>
          <a:p>
            <a:pPr algn="ctr">
              <a:defRPr/>
            </a:pPr>
            <a:endParaRPr lang="en-US" sz="2800" b="1" dirty="0" smtClean="0"/>
          </a:p>
        </p:txBody>
      </p:sp>
    </p:spTree>
    <p:extLst>
      <p:ext uri="{BB962C8B-B14F-4D97-AF65-F5344CB8AC3E}">
        <p14:creationId xmlns:p14="http://schemas.microsoft.com/office/powerpoint/2010/main" val="339949072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387350" y="188913"/>
            <a:ext cx="3475038" cy="3972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endParaRPr lang="en-US" sz="2800" b="1" dirty="0" smtClean="0"/>
          </a:p>
          <a:p>
            <a:pPr algn="ctr">
              <a:defRPr/>
            </a:pPr>
            <a:endParaRPr lang="en-US" sz="2800" b="1" dirty="0" smtClean="0"/>
          </a:p>
          <a:p>
            <a:pPr algn="ctr">
              <a:defRPr/>
            </a:pPr>
            <a:endParaRPr lang="en-US" sz="2800" b="1" dirty="0" smtClean="0"/>
          </a:p>
          <a:p>
            <a:pPr algn="ctr">
              <a:defRPr/>
            </a:pPr>
            <a:endParaRPr lang="en-US" sz="2800" b="1" dirty="0" smtClean="0"/>
          </a:p>
          <a:p>
            <a:pPr algn="ctr">
              <a:defRPr/>
            </a:pPr>
            <a:endParaRPr lang="en-US" sz="2800" b="1" dirty="0" smtClean="0"/>
          </a:p>
          <a:p>
            <a:pPr algn="ctr">
              <a:defRPr/>
            </a:pPr>
            <a:endParaRPr lang="en-US" sz="2800" b="1" dirty="0" smtClean="0"/>
          </a:p>
          <a:p>
            <a:pPr algn="ctr">
              <a:defRPr/>
            </a:pPr>
            <a:r>
              <a:rPr lang="en-US" sz="2800" b="1" dirty="0" smtClean="0"/>
              <a:t>Moving up and down the hierarchy</a:t>
            </a:r>
          </a:p>
        </p:txBody>
      </p:sp>
      <p:pic>
        <p:nvPicPr>
          <p:cNvPr id="61442" name="Picture 1" descr="perceptual_heirarch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4825" y="0"/>
            <a:ext cx="4851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456348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0" y="3055938"/>
            <a:ext cx="9144000" cy="525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What type of chart should I use?</a:t>
            </a:r>
          </a:p>
        </p:txBody>
      </p:sp>
    </p:spTree>
    <p:extLst>
      <p:ext uri="{BB962C8B-B14F-4D97-AF65-F5344CB8AC3E}">
        <p14:creationId xmlns:p14="http://schemas.microsoft.com/office/powerpoint/2010/main" val="407560387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 y="100013"/>
            <a:ext cx="9144000" cy="66452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58571014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lass2_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0500"/>
            <a:ext cx="9144000" cy="6461760"/>
          </a:xfrm>
          <a:prstGeom prst="rect">
            <a:avLst/>
          </a:prstGeom>
        </p:spPr>
      </p:pic>
    </p:spTree>
    <p:extLst>
      <p:ext uri="{BB962C8B-B14F-4D97-AF65-F5344CB8AC3E}">
        <p14:creationId xmlns:p14="http://schemas.microsoft.com/office/powerpoint/2010/main" val="366518596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0" y="76388"/>
            <a:ext cx="91440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Connection</a:t>
            </a:r>
          </a:p>
        </p:txBody>
      </p:sp>
      <p:pic>
        <p:nvPicPr>
          <p:cNvPr id="2" name="Picture 1" descr="gephi_2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243" y="914400"/>
            <a:ext cx="6599515" cy="5943600"/>
          </a:xfrm>
          <a:prstGeom prst="rect">
            <a:avLst/>
          </a:prstGeom>
        </p:spPr>
      </p:pic>
    </p:spTree>
    <p:extLst>
      <p:ext uri="{BB962C8B-B14F-4D97-AF65-F5344CB8AC3E}">
        <p14:creationId xmlns:p14="http://schemas.microsoft.com/office/powerpoint/2010/main" val="275665037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604838" y="2460625"/>
            <a:ext cx="301942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Visualization: encoding data by visual cues</a:t>
            </a:r>
          </a:p>
        </p:txBody>
      </p:sp>
      <p:pic>
        <p:nvPicPr>
          <p:cNvPr id="59394" name="Picture 1" descr="visual_cue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92600" y="0"/>
            <a:ext cx="4851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903522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188913"/>
            <a:ext cx="9144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The color wheel</a:t>
            </a:r>
          </a:p>
        </p:txBody>
      </p:sp>
      <p:pic>
        <p:nvPicPr>
          <p:cNvPr id="135170" name="Picture 2" descr="class2_1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6300" y="1003300"/>
            <a:ext cx="4851400"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480448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0" y="188913"/>
            <a:ext cx="9144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Using color: fit to your data</a:t>
            </a:r>
          </a:p>
        </p:txBody>
      </p:sp>
      <p:pic>
        <p:nvPicPr>
          <p:cNvPr id="137218" name="Picture 1" descr="colorbrewer_1.tif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68400"/>
            <a:ext cx="8077200" cy="45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066627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0" y="188913"/>
            <a:ext cx="9144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Using color: fit to your data</a:t>
            </a:r>
          </a:p>
        </p:txBody>
      </p:sp>
      <p:pic>
        <p:nvPicPr>
          <p:cNvPr id="139266" name="Picture 1" descr="colorbrewer2.tif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57313" y="914400"/>
            <a:ext cx="6429375"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266467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0" y="188913"/>
            <a:ext cx="9144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Using color: fit to your data</a:t>
            </a:r>
          </a:p>
        </p:txBody>
      </p:sp>
      <p:pic>
        <p:nvPicPr>
          <p:cNvPr id="141314" name="Picture 1" descr="color_brewer3.tif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206500"/>
            <a:ext cx="8077200"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597512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0" y="188913"/>
            <a:ext cx="91440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err="1" smtClean="0"/>
              <a:t>ColorBrewer</a:t>
            </a:r>
            <a:r>
              <a:rPr lang="en-US" sz="2800" b="1" dirty="0" smtClean="0"/>
              <a:t> is your friend</a:t>
            </a:r>
          </a:p>
          <a:p>
            <a:pPr algn="ctr">
              <a:defRPr/>
            </a:pPr>
            <a:endParaRPr lang="en-US" sz="2800" b="1" dirty="0" smtClean="0"/>
          </a:p>
        </p:txBody>
      </p:sp>
      <p:pic>
        <p:nvPicPr>
          <p:cNvPr id="46082" name="Picture 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025" y="930275"/>
            <a:ext cx="8483600" cy="5781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93178615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0" y="188913"/>
            <a:ext cx="91440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is-IS" sz="2800" b="1" dirty="0" smtClean="0"/>
              <a:t>… and will help you avoid this</a:t>
            </a:r>
            <a:endParaRPr lang="en-US" sz="2800" b="1" dirty="0" smtClean="0"/>
          </a:p>
          <a:p>
            <a:pPr algn="ctr">
              <a:defRPr/>
            </a:pPr>
            <a:endParaRPr lang="en-US" sz="2800" b="1" dirty="0" smtClean="0"/>
          </a:p>
        </p:txBody>
      </p:sp>
      <p:pic>
        <p:nvPicPr>
          <p:cNvPr id="4" name="Picture 1" descr="class2_1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7063" y="914400"/>
            <a:ext cx="7889875"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139994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lass2_2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2300" y="914400"/>
            <a:ext cx="78994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1"/>
          <p:cNvSpPr txBox="1">
            <a:spLocks noChangeArrowheads="1"/>
          </p:cNvSpPr>
          <p:nvPr/>
        </p:nvSpPr>
        <p:spPr bwMode="auto">
          <a:xfrm>
            <a:off x="0" y="188913"/>
            <a:ext cx="91440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is-IS" sz="2800" b="1" dirty="0" smtClean="0"/>
              <a:t>… and will help you avoid this</a:t>
            </a:r>
            <a:endParaRPr lang="en-US" sz="2800" b="1" dirty="0" smtClean="0"/>
          </a:p>
          <a:p>
            <a:pPr algn="ctr">
              <a:defRPr/>
            </a:pPr>
            <a:endParaRPr lang="en-US" sz="2800" b="1" dirty="0" smtClean="0"/>
          </a:p>
        </p:txBody>
      </p:sp>
    </p:spTree>
    <p:extLst>
      <p:ext uri="{BB962C8B-B14F-4D97-AF65-F5344CB8AC3E}">
        <p14:creationId xmlns:p14="http://schemas.microsoft.com/office/powerpoint/2010/main" val="320724687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CustomShape 1"/>
          <p:cNvSpPr>
            <a:spLocks noChangeArrowheads="1"/>
          </p:cNvSpPr>
          <p:nvPr/>
        </p:nvSpPr>
        <p:spPr bwMode="auto">
          <a:xfrm>
            <a:off x="457200" y="595313"/>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algn="ctr"/>
            <a:r>
              <a:rPr lang="en-US" sz="4000" b="1" dirty="0" smtClean="0">
                <a:solidFill>
                  <a:srgbClr val="000000"/>
                </a:solidFill>
                <a:latin typeface="Tahoma" charset="0"/>
              </a:rPr>
              <a:t>Information design for the human brain</a:t>
            </a:r>
            <a:endParaRPr lang="en-US" sz="4000" b="1" dirty="0">
              <a:solidFill>
                <a:srgbClr val="000000"/>
              </a:solidFill>
              <a:latin typeface="Tahoma" charset="0"/>
            </a:endParaRPr>
          </a:p>
          <a:p>
            <a:pPr algn="ctr"/>
            <a:endParaRPr lang="en-US" sz="4000" b="1" dirty="0">
              <a:solidFill>
                <a:srgbClr val="000000"/>
              </a:solidFill>
              <a:latin typeface="Tahoma" charset="0"/>
            </a:endParaRPr>
          </a:p>
          <a:p>
            <a:pPr algn="ctr"/>
            <a:endParaRPr lang="en-US" sz="4000" dirty="0"/>
          </a:p>
        </p:txBody>
      </p:sp>
      <p:sp>
        <p:nvSpPr>
          <p:cNvPr id="4098" name="Rectangle 4"/>
          <p:cNvSpPr>
            <a:spLocks noChangeArrowheads="1"/>
          </p:cNvSpPr>
          <p:nvPr/>
        </p:nvSpPr>
        <p:spPr bwMode="auto">
          <a:xfrm>
            <a:off x="573088" y="2424113"/>
            <a:ext cx="811371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en-US" sz="2400" dirty="0">
              <a:latin typeface="Tahoma" charset="0"/>
              <a:cs typeface="Tahoma" charset="0"/>
            </a:endParaRPr>
          </a:p>
          <a:p>
            <a:pPr algn="ctr"/>
            <a:r>
              <a:rPr lang="en-US" sz="2400" b="1" dirty="0" smtClean="0">
                <a:latin typeface="Tahoma" charset="0"/>
                <a:cs typeface="Tahoma" charset="0"/>
              </a:rPr>
              <a:t>NICAR 2016, Denver,</a:t>
            </a:r>
          </a:p>
          <a:p>
            <a:pPr algn="ctr"/>
            <a:r>
              <a:rPr lang="en-US" sz="2400" b="1" dirty="0"/>
              <a:t>Friday, March 11</a:t>
            </a:r>
            <a:endParaRPr lang="en-US" sz="2400" b="1" dirty="0" smtClean="0">
              <a:latin typeface="Tahoma" charset="0"/>
              <a:cs typeface="Tahoma" charset="0"/>
            </a:endParaRPr>
          </a:p>
          <a:p>
            <a:pPr algn="ctr"/>
            <a:endParaRPr lang="en-US" sz="2400" b="1" dirty="0">
              <a:latin typeface="Tahoma" charset="0"/>
              <a:cs typeface="Tahoma" charset="0"/>
            </a:endParaRPr>
          </a:p>
          <a:p>
            <a:pPr algn="ctr"/>
            <a:r>
              <a:rPr lang="en-US" sz="2400" b="1" dirty="0">
                <a:latin typeface="Tahoma" charset="0"/>
                <a:cs typeface="Tahoma" charset="0"/>
              </a:rPr>
              <a:t>Peter Aldhous</a:t>
            </a:r>
          </a:p>
          <a:p>
            <a:pPr algn="ctr"/>
            <a:endParaRPr lang="en-US" sz="2400" dirty="0">
              <a:latin typeface="Tahoma" charset="0"/>
              <a:cs typeface="Tahoma" charset="0"/>
            </a:endParaRPr>
          </a:p>
          <a:p>
            <a:pPr algn="ctr"/>
            <a:r>
              <a:rPr lang="en-US" sz="2400" dirty="0">
                <a:latin typeface="Tahoma" charset="0"/>
                <a:cs typeface="Tahoma" charset="0"/>
                <a:hlinkClick r:id="rId3"/>
              </a:rPr>
              <a:t>@paldhous</a:t>
            </a:r>
            <a:endParaRPr lang="en-US" sz="2400" dirty="0">
              <a:latin typeface="Tahoma" charset="0"/>
              <a:cs typeface="Tahoma" charset="0"/>
            </a:endParaRPr>
          </a:p>
        </p:txBody>
      </p:sp>
    </p:spTree>
    <p:extLst>
      <p:ext uri="{BB962C8B-B14F-4D97-AF65-F5344CB8AC3E}">
        <p14:creationId xmlns:p14="http://schemas.microsoft.com/office/powerpoint/2010/main" val="41058467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387350" y="188913"/>
            <a:ext cx="3475038" cy="3933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endParaRPr lang="en-US" sz="2800" b="1" dirty="0" smtClean="0"/>
          </a:p>
          <a:p>
            <a:pPr algn="ctr">
              <a:defRPr/>
            </a:pPr>
            <a:endParaRPr lang="en-US" sz="2800" b="1" dirty="0" smtClean="0"/>
          </a:p>
          <a:p>
            <a:pPr algn="ctr">
              <a:defRPr/>
            </a:pPr>
            <a:endParaRPr lang="en-US" sz="2800" b="1" dirty="0" smtClean="0"/>
          </a:p>
          <a:p>
            <a:pPr algn="ctr">
              <a:defRPr/>
            </a:pPr>
            <a:endParaRPr lang="en-US" sz="2800" b="1" dirty="0" smtClean="0"/>
          </a:p>
          <a:p>
            <a:pPr algn="ctr">
              <a:defRPr/>
            </a:pPr>
            <a:endParaRPr lang="en-US" sz="2800" b="1" dirty="0" smtClean="0"/>
          </a:p>
          <a:p>
            <a:pPr algn="ctr">
              <a:defRPr/>
            </a:pPr>
            <a:endParaRPr lang="en-US" sz="2800" b="1" dirty="0" smtClean="0"/>
          </a:p>
          <a:p>
            <a:pPr algn="ctr">
              <a:defRPr/>
            </a:pPr>
            <a:r>
              <a:rPr lang="en-US" sz="2800" b="1" dirty="0" smtClean="0"/>
              <a:t>Our brains do not treat those cues equally!</a:t>
            </a:r>
          </a:p>
        </p:txBody>
      </p:sp>
      <p:pic>
        <p:nvPicPr>
          <p:cNvPr id="61442" name="Picture 1" descr="perceptual_heirarch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4825" y="0"/>
            <a:ext cx="4851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628011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0" y="188913"/>
            <a:ext cx="9144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smtClean="0"/>
              <a:t>Design for the human brain!</a:t>
            </a:r>
          </a:p>
        </p:txBody>
      </p:sp>
      <p:pic>
        <p:nvPicPr>
          <p:cNvPr id="63490" name="Picture 2" descr="perceptual_heirarchy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1475" y="914400"/>
            <a:ext cx="840105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87106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0" y="2637988"/>
            <a:ext cx="9144000" cy="95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But it doesn’t mean </a:t>
            </a:r>
          </a:p>
          <a:p>
            <a:pPr algn="ctr">
              <a:defRPr/>
            </a:pPr>
            <a:r>
              <a:rPr lang="en-US" sz="2800" b="1" dirty="0" smtClean="0"/>
              <a:t>everything is a bar chart</a:t>
            </a:r>
          </a:p>
        </p:txBody>
      </p:sp>
    </p:spTree>
    <p:extLst>
      <p:ext uri="{BB962C8B-B14F-4D97-AF65-F5344CB8AC3E}">
        <p14:creationId xmlns:p14="http://schemas.microsoft.com/office/powerpoint/2010/main" val="162393320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006475" y="184150"/>
            <a:ext cx="68580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b="1" dirty="0" smtClean="0"/>
              <a:t>Comparisons: change over time</a:t>
            </a:r>
          </a:p>
        </p:txBody>
      </p:sp>
      <p:pic>
        <p:nvPicPr>
          <p:cNvPr id="92162" name="Picture 2" descr="class2_9.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3738" y="921500"/>
            <a:ext cx="77565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58360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0" y="2637988"/>
            <a:ext cx="9144000" cy="95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Case study: Immunization in </a:t>
            </a:r>
          </a:p>
          <a:p>
            <a:pPr algn="ctr">
              <a:defRPr/>
            </a:pPr>
            <a:r>
              <a:rPr lang="en-US" sz="2800" b="1" dirty="0" smtClean="0"/>
              <a:t>California kindergartens</a:t>
            </a:r>
          </a:p>
        </p:txBody>
      </p:sp>
    </p:spTree>
    <p:extLst>
      <p:ext uri="{BB962C8B-B14F-4D97-AF65-F5344CB8AC3E}">
        <p14:creationId xmlns:p14="http://schemas.microsoft.com/office/powerpoint/2010/main" val="322779416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700"/>
            <a:ext cx="9144000" cy="5044966"/>
          </a:xfrm>
          <a:prstGeom prst="rect">
            <a:avLst/>
          </a:prstGeom>
        </p:spPr>
      </p:pic>
      <p:sp>
        <p:nvSpPr>
          <p:cNvPr id="3" name="Text Box 1"/>
          <p:cNvSpPr txBox="1">
            <a:spLocks noChangeArrowheads="1"/>
          </p:cNvSpPr>
          <p:nvPr/>
        </p:nvSpPr>
        <p:spPr bwMode="auto">
          <a:xfrm>
            <a:off x="0" y="188913"/>
            <a:ext cx="91440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Length on aligned scale</a:t>
            </a:r>
          </a:p>
          <a:p>
            <a:pPr algn="ctr">
              <a:defRPr/>
            </a:pPr>
            <a:endParaRPr lang="en-US" sz="2800" b="1" dirty="0" smtClean="0"/>
          </a:p>
        </p:txBody>
      </p:sp>
    </p:spTree>
    <p:extLst>
      <p:ext uri="{BB962C8B-B14F-4D97-AF65-F5344CB8AC3E}">
        <p14:creationId xmlns:p14="http://schemas.microsoft.com/office/powerpoint/2010/main" val="267046494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t_li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700"/>
            <a:ext cx="9144000" cy="5044966"/>
          </a:xfrm>
          <a:prstGeom prst="rect">
            <a:avLst/>
          </a:prstGeom>
        </p:spPr>
      </p:pic>
      <p:sp>
        <p:nvSpPr>
          <p:cNvPr id="3" name="Text Box 1"/>
          <p:cNvSpPr txBox="1">
            <a:spLocks noChangeArrowheads="1"/>
          </p:cNvSpPr>
          <p:nvPr/>
        </p:nvSpPr>
        <p:spPr bwMode="auto">
          <a:xfrm>
            <a:off x="0" y="188913"/>
            <a:ext cx="91440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Position on aligned scale + slope</a:t>
            </a:r>
          </a:p>
          <a:p>
            <a:pPr algn="ctr">
              <a:defRPr/>
            </a:pPr>
            <a:endParaRPr lang="en-US" sz="2800" b="1" dirty="0" smtClean="0"/>
          </a:p>
        </p:txBody>
      </p:sp>
    </p:spTree>
    <p:extLst>
      <p:ext uri="{BB962C8B-B14F-4D97-AF65-F5344CB8AC3E}">
        <p14:creationId xmlns:p14="http://schemas.microsoft.com/office/powerpoint/2010/main" val="209927480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Slit 8">
      <a:dk1>
        <a:srgbClr val="000000"/>
      </a:dk1>
      <a:lt1>
        <a:srgbClr val="D0DAE2"/>
      </a:lt1>
      <a:dk2>
        <a:srgbClr val="000000"/>
      </a:dk2>
      <a:lt2>
        <a:srgbClr val="E7EDF1"/>
      </a:lt2>
      <a:accent1>
        <a:srgbClr val="33CCCC"/>
      </a:accent1>
      <a:accent2>
        <a:srgbClr val="0099CC"/>
      </a:accent2>
      <a:accent3>
        <a:srgbClr val="E4EAEE"/>
      </a:accent3>
      <a:accent4>
        <a:srgbClr val="000000"/>
      </a:accent4>
      <a:accent5>
        <a:srgbClr val="ADE2E2"/>
      </a:accent5>
      <a:accent6>
        <a:srgbClr val="008AB9"/>
      </a:accent6>
      <a:hlink>
        <a:srgbClr val="3333CC"/>
      </a:hlink>
      <a:folHlink>
        <a:srgbClr val="008080"/>
      </a:folHlink>
    </a:clrScheme>
    <a:fontScheme name="Slit">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lit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clrMap bg1="dk2" tx1="lt1" bg2="dk1" tx2="lt2" accent1="accent1" accent2="accent2" accent3="accent3" accent4="accent4" accent5="accent5" accent6="accent6" hlink="hlink" folHlink="folHlink"/>
    </a:extraClrScheme>
    <a:extraClrScheme>
      <a:clrScheme name="Slit 2">
        <a:dk1>
          <a:srgbClr val="674E2F"/>
        </a:dk1>
        <a:lt1>
          <a:srgbClr val="FFFFFF"/>
        </a:lt1>
        <a:dk2>
          <a:srgbClr val="533F27"/>
        </a:dk2>
        <a:lt2>
          <a:srgbClr val="D8B274"/>
        </a:lt2>
        <a:accent1>
          <a:srgbClr val="CC9900"/>
        </a:accent1>
        <a:accent2>
          <a:srgbClr val="8F5F2F"/>
        </a:accent2>
        <a:accent3>
          <a:srgbClr val="B3AFAC"/>
        </a:accent3>
        <a:accent4>
          <a:srgbClr val="DADADA"/>
        </a:accent4>
        <a:accent5>
          <a:srgbClr val="E2CAAA"/>
        </a:accent5>
        <a:accent6>
          <a:srgbClr val="81552A"/>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lit 3">
        <a:dk1>
          <a:srgbClr val="646464"/>
        </a:dk1>
        <a:lt1>
          <a:srgbClr val="FFFFFF"/>
        </a:lt1>
        <a:dk2>
          <a:srgbClr val="545454"/>
        </a:dk2>
        <a:lt2>
          <a:srgbClr val="D4D4CE"/>
        </a:lt2>
        <a:accent1>
          <a:srgbClr val="49747D"/>
        </a:accent1>
        <a:accent2>
          <a:srgbClr val="8F9699"/>
        </a:accent2>
        <a:accent3>
          <a:srgbClr val="B3B3B3"/>
        </a:accent3>
        <a:accent4>
          <a:srgbClr val="DADADA"/>
        </a:accent4>
        <a:accent5>
          <a:srgbClr val="B1BCBF"/>
        </a:accent5>
        <a:accent6>
          <a:srgbClr val="81878A"/>
        </a:accent6>
        <a:hlink>
          <a:srgbClr val="8DC4D7"/>
        </a:hlink>
        <a:folHlink>
          <a:srgbClr val="7FB97F"/>
        </a:folHlink>
      </a:clrScheme>
      <a:clrMap bg1="dk2" tx1="lt1" bg2="dk1" tx2="lt2" accent1="accent1" accent2="accent2" accent3="accent3" accent4="accent4" accent5="accent5" accent6="accent6" hlink="hlink" folHlink="folHlink"/>
    </a:extraClrScheme>
    <a:extraClrScheme>
      <a:clrScheme name="Slit 4">
        <a:dk1>
          <a:srgbClr val="3A7400"/>
        </a:dk1>
        <a:lt1>
          <a:srgbClr val="FFFFFF"/>
        </a:lt1>
        <a:dk2>
          <a:srgbClr val="2E5C00"/>
        </a:dk2>
        <a:lt2>
          <a:srgbClr val="FFFFFF"/>
        </a:lt2>
        <a:accent1>
          <a:srgbClr val="79CA02"/>
        </a:accent1>
        <a:accent2>
          <a:srgbClr val="008080"/>
        </a:accent2>
        <a:accent3>
          <a:srgbClr val="ADB5AA"/>
        </a:accent3>
        <a:accent4>
          <a:srgbClr val="DADADA"/>
        </a:accent4>
        <a:accent5>
          <a:srgbClr val="BEE1AA"/>
        </a:accent5>
        <a:accent6>
          <a:srgbClr val="007373"/>
        </a:accent6>
        <a:hlink>
          <a:srgbClr val="A8DE0E"/>
        </a:hlink>
        <a:folHlink>
          <a:srgbClr val="00CC66"/>
        </a:folHlink>
      </a:clrScheme>
      <a:clrMap bg1="dk2" tx1="lt1" bg2="dk1" tx2="lt2" accent1="accent1" accent2="accent2" accent3="accent3" accent4="accent4" accent5="accent5" accent6="accent6" hlink="hlink" folHlink="folHlink"/>
    </a:extraClrScheme>
    <a:extraClrScheme>
      <a:clrScheme name="Slit 5">
        <a:dk1>
          <a:srgbClr val="008885"/>
        </a:dk1>
        <a:lt1>
          <a:srgbClr val="FFFFFF"/>
        </a:lt1>
        <a:dk2>
          <a:srgbClr val="007572"/>
        </a:dk2>
        <a:lt2>
          <a:srgbClr val="FFFF99"/>
        </a:lt2>
        <a:accent1>
          <a:srgbClr val="33CCCC"/>
        </a:accent1>
        <a:accent2>
          <a:srgbClr val="6D6FC7"/>
        </a:accent2>
        <a:accent3>
          <a:srgbClr val="AABDBC"/>
        </a:accent3>
        <a:accent4>
          <a:srgbClr val="DADADA"/>
        </a:accent4>
        <a:accent5>
          <a:srgbClr val="ADE2E2"/>
        </a:accent5>
        <a:accent6>
          <a:srgbClr val="6264B4"/>
        </a:accent6>
        <a:hlink>
          <a:srgbClr val="FFFFCC"/>
        </a:hlink>
        <a:folHlink>
          <a:srgbClr val="00FF00"/>
        </a:folHlink>
      </a:clrScheme>
      <a:clrMap bg1="dk2" tx1="lt1" bg2="dk1" tx2="lt2" accent1="accent1" accent2="accent2" accent3="accent3" accent4="accent4" accent5="accent5" accent6="accent6" hlink="hlink" folHlink="folHlink"/>
    </a:extraClrScheme>
    <a:extraClrScheme>
      <a:clrScheme name="Slit 6">
        <a:dk1>
          <a:srgbClr val="0000AC"/>
        </a:dk1>
        <a:lt1>
          <a:srgbClr val="FFFFFF"/>
        </a:lt1>
        <a:dk2>
          <a:srgbClr val="000086"/>
        </a:dk2>
        <a:lt2>
          <a:srgbClr val="CCFFFF"/>
        </a:lt2>
        <a:accent1>
          <a:srgbClr val="0099FF"/>
        </a:accent1>
        <a:accent2>
          <a:srgbClr val="00B000"/>
        </a:accent2>
        <a:accent3>
          <a:srgbClr val="AAAAC3"/>
        </a:accent3>
        <a:accent4>
          <a:srgbClr val="DADADA"/>
        </a:accent4>
        <a:accent5>
          <a:srgbClr val="AACAFF"/>
        </a:accent5>
        <a:accent6>
          <a:srgbClr val="009F00"/>
        </a:accent6>
        <a:hlink>
          <a:srgbClr val="FFE701"/>
        </a:hlink>
        <a:folHlink>
          <a:srgbClr val="FF9900"/>
        </a:folHlink>
      </a:clrScheme>
      <a:clrMap bg1="dk2" tx1="lt1" bg2="dk1" tx2="lt2" accent1="accent1" accent2="accent2" accent3="accent3" accent4="accent4" accent5="accent5" accent6="accent6" hlink="hlink" folHlink="folHlink"/>
    </a:extraClrScheme>
    <a:extraClrScheme>
      <a:clrScheme name="Slit 7">
        <a:dk1>
          <a:srgbClr val="7474A2"/>
        </a:dk1>
        <a:lt1>
          <a:srgbClr val="FFFFFF"/>
        </a:lt1>
        <a:dk2>
          <a:srgbClr val="5E5E8E"/>
        </a:dk2>
        <a:lt2>
          <a:srgbClr val="D1D1DF"/>
        </a:lt2>
        <a:accent1>
          <a:srgbClr val="CC66FF"/>
        </a:accent1>
        <a:accent2>
          <a:srgbClr val="6666FF"/>
        </a:accent2>
        <a:accent3>
          <a:srgbClr val="B6B6C6"/>
        </a:accent3>
        <a:accent4>
          <a:srgbClr val="DADADA"/>
        </a:accent4>
        <a:accent5>
          <a:srgbClr val="E2B8FF"/>
        </a:accent5>
        <a:accent6>
          <a:srgbClr val="5C5CE7"/>
        </a:accent6>
        <a:hlink>
          <a:srgbClr val="FFCC99"/>
        </a:hlink>
        <a:folHlink>
          <a:srgbClr val="CCCCFF"/>
        </a:folHlink>
      </a:clrScheme>
      <a:clrMap bg1="dk2" tx1="lt1" bg2="dk1" tx2="lt2" accent1="accent1" accent2="accent2" accent3="accent3" accent4="accent4" accent5="accent5" accent6="accent6" hlink="hlink" folHlink="folHlink"/>
    </a:extraClrScheme>
    <a:extraClrScheme>
      <a:clrScheme name="Slit 8">
        <a:dk1>
          <a:srgbClr val="000000"/>
        </a:dk1>
        <a:lt1>
          <a:srgbClr val="D0DAE2"/>
        </a:lt1>
        <a:dk2>
          <a:srgbClr val="000000"/>
        </a:dk2>
        <a:lt2>
          <a:srgbClr val="E7EDF1"/>
        </a:lt2>
        <a:accent1>
          <a:srgbClr val="33CCCC"/>
        </a:accent1>
        <a:accent2>
          <a:srgbClr val="0099CC"/>
        </a:accent2>
        <a:accent3>
          <a:srgbClr val="E4EAEE"/>
        </a:accent3>
        <a:accent4>
          <a:srgbClr val="000000"/>
        </a:accent4>
        <a:accent5>
          <a:srgbClr val="ADE2E2"/>
        </a:accent5>
        <a:accent6>
          <a:srgbClr val="008AB9"/>
        </a:accent6>
        <a:hlink>
          <a:srgbClr val="3333CC"/>
        </a:hlink>
        <a:folHlink>
          <a:srgbClr val="008080"/>
        </a:folHlink>
      </a:clrScheme>
      <a:clrMap bg1="lt1" tx1="dk1" bg2="lt2" tx2="dk2" accent1="accent1" accent2="accent2" accent3="accent3" accent4="accent4" accent5="accent5" accent6="accent6" hlink="hlink" folHlink="folHlink"/>
    </a:extraClrScheme>
    <a:extraClrScheme>
      <a:clrScheme name="Slit 9">
        <a:dk1>
          <a:srgbClr val="000000"/>
        </a:dk1>
        <a:lt1>
          <a:srgbClr val="FFFFFF"/>
        </a:lt1>
        <a:dk2>
          <a:srgbClr val="000000"/>
        </a:dk2>
        <a:lt2>
          <a:srgbClr val="E6E6E6"/>
        </a:lt2>
        <a:accent1>
          <a:srgbClr val="66CCFF"/>
        </a:accent1>
        <a:accent2>
          <a:srgbClr val="9999FF"/>
        </a:accent2>
        <a:accent3>
          <a:srgbClr val="FFFFFF"/>
        </a:accent3>
        <a:accent4>
          <a:srgbClr val="000000"/>
        </a:accent4>
        <a:accent5>
          <a:srgbClr val="B8E2FF"/>
        </a:accent5>
        <a:accent6>
          <a:srgbClr val="8A8AE7"/>
        </a:accent6>
        <a:hlink>
          <a:srgbClr val="3333CC"/>
        </a:hlink>
        <a:folHlink>
          <a:srgbClr val="0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136</TotalTime>
  <Words>1317</Words>
  <Application>Microsoft Macintosh PowerPoint</Application>
  <PresentationFormat>On-screen Show (4:3)</PresentationFormat>
  <Paragraphs>118</Paragraphs>
  <Slides>27</Slides>
  <Notes>22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 Santa Cruz</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Aldhous</dc:creator>
  <cp:lastModifiedBy>Peter Aldhous</cp:lastModifiedBy>
  <cp:revision>8</cp:revision>
  <dcterms:created xsi:type="dcterms:W3CDTF">2016-02-09T16:02:58Z</dcterms:created>
  <dcterms:modified xsi:type="dcterms:W3CDTF">2016-02-17T05:45:41Z</dcterms:modified>
</cp:coreProperties>
</file>