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8" r:id="rId2"/>
    <p:sldId id="259" r:id="rId3"/>
    <p:sldId id="260" r:id="rId4"/>
    <p:sldId id="261" r:id="rId5"/>
    <p:sldId id="262" r:id="rId6"/>
    <p:sldId id="263" r:id="rId7"/>
    <p:sldId id="264" r:id="rId8"/>
    <p:sldId id="265" r:id="rId9"/>
    <p:sldId id="266" r:id="rId10"/>
    <p:sldId id="267" r:id="rId11"/>
    <p:sldId id="268" r:id="rId12"/>
    <p:sldId id="274" r:id="rId13"/>
    <p:sldId id="269" r:id="rId14"/>
    <p:sldId id="270" r:id="rId15"/>
    <p:sldId id="276" r:id="rId16"/>
    <p:sldId id="271" r:id="rId17"/>
  </p:sldIdLst>
  <p:sldSz cx="14728825" cy="8285163"/>
  <p:notesSz cx="7010400" cy="9296400"/>
  <p:defaultTextStyle>
    <a:defPPr>
      <a:defRPr lang="en-US"/>
    </a:defPPr>
    <a:lvl1pPr marL="0" algn="l" defTabSz="648172" rtl="0" eaLnBrk="1" latinLnBrk="0" hangingPunct="1">
      <a:defRPr sz="2600" kern="1200">
        <a:solidFill>
          <a:schemeClr val="tx1"/>
        </a:solidFill>
        <a:latin typeface="+mn-lt"/>
        <a:ea typeface="+mn-ea"/>
        <a:cs typeface="+mn-cs"/>
      </a:defRPr>
    </a:lvl1pPr>
    <a:lvl2pPr marL="648172" algn="l" defTabSz="648172" rtl="0" eaLnBrk="1" latinLnBrk="0" hangingPunct="1">
      <a:defRPr sz="2600" kern="1200">
        <a:solidFill>
          <a:schemeClr val="tx1"/>
        </a:solidFill>
        <a:latin typeface="+mn-lt"/>
        <a:ea typeface="+mn-ea"/>
        <a:cs typeface="+mn-cs"/>
      </a:defRPr>
    </a:lvl2pPr>
    <a:lvl3pPr marL="1296345" algn="l" defTabSz="648172" rtl="0" eaLnBrk="1" latinLnBrk="0" hangingPunct="1">
      <a:defRPr sz="2600" kern="1200">
        <a:solidFill>
          <a:schemeClr val="tx1"/>
        </a:solidFill>
        <a:latin typeface="+mn-lt"/>
        <a:ea typeface="+mn-ea"/>
        <a:cs typeface="+mn-cs"/>
      </a:defRPr>
    </a:lvl3pPr>
    <a:lvl4pPr marL="1944517" algn="l" defTabSz="648172" rtl="0" eaLnBrk="1" latinLnBrk="0" hangingPunct="1">
      <a:defRPr sz="2600" kern="1200">
        <a:solidFill>
          <a:schemeClr val="tx1"/>
        </a:solidFill>
        <a:latin typeface="+mn-lt"/>
        <a:ea typeface="+mn-ea"/>
        <a:cs typeface="+mn-cs"/>
      </a:defRPr>
    </a:lvl4pPr>
    <a:lvl5pPr marL="2592690" algn="l" defTabSz="648172" rtl="0" eaLnBrk="1" latinLnBrk="0" hangingPunct="1">
      <a:defRPr sz="2600" kern="1200">
        <a:solidFill>
          <a:schemeClr val="tx1"/>
        </a:solidFill>
        <a:latin typeface="+mn-lt"/>
        <a:ea typeface="+mn-ea"/>
        <a:cs typeface="+mn-cs"/>
      </a:defRPr>
    </a:lvl5pPr>
    <a:lvl6pPr marL="3240862" algn="l" defTabSz="648172" rtl="0" eaLnBrk="1" latinLnBrk="0" hangingPunct="1">
      <a:defRPr sz="2600" kern="1200">
        <a:solidFill>
          <a:schemeClr val="tx1"/>
        </a:solidFill>
        <a:latin typeface="+mn-lt"/>
        <a:ea typeface="+mn-ea"/>
        <a:cs typeface="+mn-cs"/>
      </a:defRPr>
    </a:lvl6pPr>
    <a:lvl7pPr marL="3889035" algn="l" defTabSz="648172" rtl="0" eaLnBrk="1" latinLnBrk="0" hangingPunct="1">
      <a:defRPr sz="2600" kern="1200">
        <a:solidFill>
          <a:schemeClr val="tx1"/>
        </a:solidFill>
        <a:latin typeface="+mn-lt"/>
        <a:ea typeface="+mn-ea"/>
        <a:cs typeface="+mn-cs"/>
      </a:defRPr>
    </a:lvl7pPr>
    <a:lvl8pPr marL="4537207" algn="l" defTabSz="648172" rtl="0" eaLnBrk="1" latinLnBrk="0" hangingPunct="1">
      <a:defRPr sz="2600" kern="1200">
        <a:solidFill>
          <a:schemeClr val="tx1"/>
        </a:solidFill>
        <a:latin typeface="+mn-lt"/>
        <a:ea typeface="+mn-ea"/>
        <a:cs typeface="+mn-cs"/>
      </a:defRPr>
    </a:lvl8pPr>
    <a:lvl9pPr marL="5185380" algn="l" defTabSz="648172" rtl="0" eaLnBrk="1" latinLnBrk="0" hangingPunct="1">
      <a:defRPr sz="2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10" userDrawn="1">
          <p15:clr>
            <a:srgbClr val="A4A3A4"/>
          </p15:clr>
        </p15:guide>
        <p15:guide id="2" pos="4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jo Prakash Nagaraja" initials="TPN"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990000"/>
    <a:srgbClr val="0000FF"/>
    <a:srgbClr val="9933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22"/>
    <p:restoredTop sz="94556"/>
  </p:normalViewPr>
  <p:slideViewPr>
    <p:cSldViewPr snapToGrid="0" snapToObjects="1">
      <p:cViewPr>
        <p:scale>
          <a:sx n="91" d="100"/>
          <a:sy n="91" d="100"/>
        </p:scale>
        <p:origin x="688" y="288"/>
      </p:cViewPr>
      <p:guideLst>
        <p:guide orient="horz" pos="2610"/>
        <p:guide pos="464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IN"/>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0D58FE30-05F7-4E8F-8EC3-E8981FBADB4B}" type="datetimeFigureOut">
              <a:rPr lang="en-IN" smtClean="0"/>
              <a:pPr/>
              <a:t>16/12/22</a:t>
            </a:fld>
            <a:endParaRPr lang="en-IN"/>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IN"/>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IN"/>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58C0DA60-E0D8-4772-871E-59AD68C8DC91}" type="slidenum">
              <a:rPr lang="en-IN" smtClean="0"/>
              <a:pPr/>
              <a:t>‹#›</a:t>
            </a:fld>
            <a:endParaRPr lang="en-IN"/>
          </a:p>
        </p:txBody>
      </p:sp>
    </p:spTree>
    <p:extLst>
      <p:ext uri="{BB962C8B-B14F-4D97-AF65-F5344CB8AC3E}">
        <p14:creationId xmlns:p14="http://schemas.microsoft.com/office/powerpoint/2010/main" val="1695843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EB71F5-1F81-490C-9A76-EDDFFBC3E31D}" type="slidenum">
              <a:rPr lang="en-US" smtClean="0"/>
              <a:t>4</a:t>
            </a:fld>
            <a:endParaRPr lang="en-US"/>
          </a:p>
        </p:txBody>
      </p:sp>
    </p:spTree>
    <p:extLst>
      <p:ext uri="{BB962C8B-B14F-4D97-AF65-F5344CB8AC3E}">
        <p14:creationId xmlns:p14="http://schemas.microsoft.com/office/powerpoint/2010/main" val="3026402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04663" y="2573771"/>
            <a:ext cx="12519501" cy="1775940"/>
          </a:xfrm>
        </p:spPr>
        <p:txBody>
          <a:bodyPr/>
          <a:lstStyle/>
          <a:p>
            <a:r>
              <a:rPr lang="en-US"/>
              <a:t>Click to edit Master title style</a:t>
            </a:r>
          </a:p>
        </p:txBody>
      </p:sp>
      <p:sp>
        <p:nvSpPr>
          <p:cNvPr id="3" name="Subtitle 2"/>
          <p:cNvSpPr>
            <a:spLocks noGrp="1"/>
          </p:cNvSpPr>
          <p:nvPr>
            <p:ph type="subTitle" idx="1"/>
          </p:nvPr>
        </p:nvSpPr>
        <p:spPr>
          <a:xfrm>
            <a:off x="2209325" y="4694928"/>
            <a:ext cx="10310177" cy="2117319"/>
          </a:xfrm>
        </p:spPr>
        <p:txBody>
          <a:bodyPr/>
          <a:lstStyle>
            <a:lvl1pPr marL="0" indent="0" algn="ctr">
              <a:buNone/>
              <a:defRPr>
                <a:solidFill>
                  <a:schemeClr val="tx1">
                    <a:tint val="75000"/>
                  </a:schemeClr>
                </a:solidFill>
              </a:defRPr>
            </a:lvl1pPr>
            <a:lvl2pPr marL="864143" indent="0" algn="ctr">
              <a:buNone/>
              <a:defRPr>
                <a:solidFill>
                  <a:schemeClr val="tx1">
                    <a:tint val="75000"/>
                  </a:schemeClr>
                </a:solidFill>
              </a:defRPr>
            </a:lvl2pPr>
            <a:lvl3pPr marL="1728287" indent="0" algn="ctr">
              <a:buNone/>
              <a:defRPr>
                <a:solidFill>
                  <a:schemeClr val="tx1">
                    <a:tint val="75000"/>
                  </a:schemeClr>
                </a:solidFill>
              </a:defRPr>
            </a:lvl3pPr>
            <a:lvl4pPr marL="2592430" indent="0" algn="ctr">
              <a:buNone/>
              <a:defRPr>
                <a:solidFill>
                  <a:schemeClr val="tx1">
                    <a:tint val="75000"/>
                  </a:schemeClr>
                </a:solidFill>
              </a:defRPr>
            </a:lvl4pPr>
            <a:lvl5pPr marL="3456574" indent="0" algn="ctr">
              <a:buNone/>
              <a:defRPr>
                <a:solidFill>
                  <a:schemeClr val="tx1">
                    <a:tint val="75000"/>
                  </a:schemeClr>
                </a:solidFill>
              </a:defRPr>
            </a:lvl5pPr>
            <a:lvl6pPr marL="4320717" indent="0" algn="ctr">
              <a:buNone/>
              <a:defRPr>
                <a:solidFill>
                  <a:schemeClr val="tx1">
                    <a:tint val="75000"/>
                  </a:schemeClr>
                </a:solidFill>
              </a:defRPr>
            </a:lvl6pPr>
            <a:lvl7pPr marL="5184861" indent="0" algn="ctr">
              <a:buNone/>
              <a:defRPr>
                <a:solidFill>
                  <a:schemeClr val="tx1">
                    <a:tint val="75000"/>
                  </a:schemeClr>
                </a:solidFill>
              </a:defRPr>
            </a:lvl7pPr>
            <a:lvl8pPr marL="6049004" indent="0" algn="ctr">
              <a:buNone/>
              <a:defRPr>
                <a:solidFill>
                  <a:schemeClr val="tx1">
                    <a:tint val="75000"/>
                  </a:schemeClr>
                </a:solidFill>
              </a:defRPr>
            </a:lvl8pPr>
            <a:lvl9pPr marL="691314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A08E9F3-B9D6-EB4D-8C35-2763E7F1C1C4}" type="datetimeFigureOut">
              <a:rPr lang="en-US" smtClean="0"/>
              <a:pPr/>
              <a:t>12/16/22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20CF4-349B-4D4F-9D5C-59B9A2C38D59}" type="slidenum">
              <a:rPr lang="en-US" smtClean="0"/>
              <a:pPr/>
              <a:t>‹#›</a:t>
            </a:fld>
            <a:endParaRPr lang="en-US"/>
          </a:p>
        </p:txBody>
      </p:sp>
    </p:spTree>
    <p:extLst>
      <p:ext uri="{BB962C8B-B14F-4D97-AF65-F5344CB8AC3E}">
        <p14:creationId xmlns:p14="http://schemas.microsoft.com/office/powerpoint/2010/main" val="3413974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08E9F3-B9D6-EB4D-8C35-2763E7F1C1C4}" type="datetimeFigureOut">
              <a:rPr lang="en-US" smtClean="0"/>
              <a:pPr/>
              <a:t>12/16/22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20CF4-349B-4D4F-9D5C-59B9A2C38D59}" type="slidenum">
              <a:rPr lang="en-US" smtClean="0"/>
              <a:pPr/>
              <a:t>‹#›</a:t>
            </a:fld>
            <a:endParaRPr lang="en-US"/>
          </a:p>
        </p:txBody>
      </p:sp>
    </p:spTree>
    <p:extLst>
      <p:ext uri="{BB962C8B-B14F-4D97-AF65-F5344CB8AC3E}">
        <p14:creationId xmlns:p14="http://schemas.microsoft.com/office/powerpoint/2010/main" val="4080923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78399" y="331793"/>
            <a:ext cx="3313986" cy="706923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36442" y="331793"/>
            <a:ext cx="9696476" cy="70692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08E9F3-B9D6-EB4D-8C35-2763E7F1C1C4}" type="datetimeFigureOut">
              <a:rPr lang="en-US" smtClean="0"/>
              <a:pPr/>
              <a:t>12/16/22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20CF4-349B-4D4F-9D5C-59B9A2C38D59}" type="slidenum">
              <a:rPr lang="en-US" smtClean="0"/>
              <a:pPr/>
              <a:t>‹#›</a:t>
            </a:fld>
            <a:endParaRPr lang="en-US"/>
          </a:p>
        </p:txBody>
      </p:sp>
    </p:spTree>
    <p:extLst>
      <p:ext uri="{BB962C8B-B14F-4D97-AF65-F5344CB8AC3E}">
        <p14:creationId xmlns:p14="http://schemas.microsoft.com/office/powerpoint/2010/main" val="4061253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08E9F3-B9D6-EB4D-8C35-2763E7F1C1C4}" type="datetimeFigureOut">
              <a:rPr lang="en-US" smtClean="0"/>
              <a:pPr/>
              <a:t>12/16/22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20CF4-349B-4D4F-9D5C-59B9A2C38D59}" type="slidenum">
              <a:rPr lang="en-US" smtClean="0"/>
              <a:pPr/>
              <a:t>‹#›</a:t>
            </a:fld>
            <a:endParaRPr lang="en-US"/>
          </a:p>
        </p:txBody>
      </p:sp>
    </p:spTree>
    <p:extLst>
      <p:ext uri="{BB962C8B-B14F-4D97-AF65-F5344CB8AC3E}">
        <p14:creationId xmlns:p14="http://schemas.microsoft.com/office/powerpoint/2010/main" val="3470702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63477" y="5323987"/>
            <a:ext cx="12519501" cy="1645525"/>
          </a:xfrm>
        </p:spPr>
        <p:txBody>
          <a:bodyPr anchor="t"/>
          <a:lstStyle>
            <a:lvl1pPr algn="l">
              <a:defRPr sz="7599" b="1" cap="all"/>
            </a:lvl1pPr>
          </a:lstStyle>
          <a:p>
            <a:r>
              <a:rPr lang="en-US"/>
              <a:t>Click to edit Master title style</a:t>
            </a:r>
          </a:p>
        </p:txBody>
      </p:sp>
      <p:sp>
        <p:nvSpPr>
          <p:cNvPr id="3" name="Text Placeholder 2"/>
          <p:cNvSpPr>
            <a:spLocks noGrp="1"/>
          </p:cNvSpPr>
          <p:nvPr>
            <p:ph type="body" idx="1"/>
          </p:nvPr>
        </p:nvSpPr>
        <p:spPr>
          <a:xfrm>
            <a:off x="1163477" y="3511608"/>
            <a:ext cx="12519501" cy="1812379"/>
          </a:xfrm>
        </p:spPr>
        <p:txBody>
          <a:bodyPr anchor="b"/>
          <a:lstStyle>
            <a:lvl1pPr marL="0" indent="0">
              <a:buNone/>
              <a:defRPr sz="3733">
                <a:solidFill>
                  <a:schemeClr val="tx1">
                    <a:tint val="75000"/>
                  </a:schemeClr>
                </a:solidFill>
              </a:defRPr>
            </a:lvl1pPr>
            <a:lvl2pPr marL="864143" indent="0">
              <a:buNone/>
              <a:defRPr sz="3466">
                <a:solidFill>
                  <a:schemeClr val="tx1">
                    <a:tint val="75000"/>
                  </a:schemeClr>
                </a:solidFill>
              </a:defRPr>
            </a:lvl2pPr>
            <a:lvl3pPr marL="1728287" indent="0">
              <a:buNone/>
              <a:defRPr sz="3066">
                <a:solidFill>
                  <a:schemeClr val="tx1">
                    <a:tint val="75000"/>
                  </a:schemeClr>
                </a:solidFill>
              </a:defRPr>
            </a:lvl3pPr>
            <a:lvl4pPr marL="2592430" indent="0">
              <a:buNone/>
              <a:defRPr sz="2666">
                <a:solidFill>
                  <a:schemeClr val="tx1">
                    <a:tint val="75000"/>
                  </a:schemeClr>
                </a:solidFill>
              </a:defRPr>
            </a:lvl4pPr>
            <a:lvl5pPr marL="3456574" indent="0">
              <a:buNone/>
              <a:defRPr sz="2666">
                <a:solidFill>
                  <a:schemeClr val="tx1">
                    <a:tint val="75000"/>
                  </a:schemeClr>
                </a:solidFill>
              </a:defRPr>
            </a:lvl5pPr>
            <a:lvl6pPr marL="4320717" indent="0">
              <a:buNone/>
              <a:defRPr sz="2666">
                <a:solidFill>
                  <a:schemeClr val="tx1">
                    <a:tint val="75000"/>
                  </a:schemeClr>
                </a:solidFill>
              </a:defRPr>
            </a:lvl6pPr>
            <a:lvl7pPr marL="5184861" indent="0">
              <a:buNone/>
              <a:defRPr sz="2666">
                <a:solidFill>
                  <a:schemeClr val="tx1">
                    <a:tint val="75000"/>
                  </a:schemeClr>
                </a:solidFill>
              </a:defRPr>
            </a:lvl7pPr>
            <a:lvl8pPr marL="6049004" indent="0">
              <a:buNone/>
              <a:defRPr sz="2666">
                <a:solidFill>
                  <a:schemeClr val="tx1">
                    <a:tint val="75000"/>
                  </a:schemeClr>
                </a:solidFill>
              </a:defRPr>
            </a:lvl8pPr>
            <a:lvl9pPr marL="6913149" indent="0">
              <a:buNone/>
              <a:defRPr sz="266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08E9F3-B9D6-EB4D-8C35-2763E7F1C1C4}" type="datetimeFigureOut">
              <a:rPr lang="en-US" smtClean="0"/>
              <a:pPr/>
              <a:t>12/16/22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20CF4-349B-4D4F-9D5C-59B9A2C38D59}" type="slidenum">
              <a:rPr lang="en-US" smtClean="0"/>
              <a:pPr/>
              <a:t>‹#›</a:t>
            </a:fld>
            <a:endParaRPr lang="en-US"/>
          </a:p>
        </p:txBody>
      </p:sp>
    </p:spTree>
    <p:extLst>
      <p:ext uri="{BB962C8B-B14F-4D97-AF65-F5344CB8AC3E}">
        <p14:creationId xmlns:p14="http://schemas.microsoft.com/office/powerpoint/2010/main" val="943689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36442" y="1933207"/>
            <a:ext cx="6505231" cy="5467825"/>
          </a:xfrm>
        </p:spPr>
        <p:txBody>
          <a:bodyPr/>
          <a:lstStyle>
            <a:lvl1pPr>
              <a:defRPr sz="5333"/>
            </a:lvl1pPr>
            <a:lvl2pPr>
              <a:defRPr sz="4533"/>
            </a:lvl2pPr>
            <a:lvl3pPr>
              <a:defRPr sz="3733"/>
            </a:lvl3pPr>
            <a:lvl4pPr>
              <a:defRPr sz="3466"/>
            </a:lvl4pPr>
            <a:lvl5pPr>
              <a:defRPr sz="3466"/>
            </a:lvl5pPr>
            <a:lvl6pPr>
              <a:defRPr sz="3466"/>
            </a:lvl6pPr>
            <a:lvl7pPr>
              <a:defRPr sz="3466"/>
            </a:lvl7pPr>
            <a:lvl8pPr>
              <a:defRPr sz="3466"/>
            </a:lvl8pPr>
            <a:lvl9pPr>
              <a:defRPr sz="34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487154" y="1933207"/>
            <a:ext cx="6505231" cy="5467825"/>
          </a:xfrm>
        </p:spPr>
        <p:txBody>
          <a:bodyPr/>
          <a:lstStyle>
            <a:lvl1pPr>
              <a:defRPr sz="5333"/>
            </a:lvl1pPr>
            <a:lvl2pPr>
              <a:defRPr sz="4533"/>
            </a:lvl2pPr>
            <a:lvl3pPr>
              <a:defRPr sz="3733"/>
            </a:lvl3pPr>
            <a:lvl4pPr>
              <a:defRPr sz="3466"/>
            </a:lvl4pPr>
            <a:lvl5pPr>
              <a:defRPr sz="3466"/>
            </a:lvl5pPr>
            <a:lvl6pPr>
              <a:defRPr sz="3466"/>
            </a:lvl6pPr>
            <a:lvl7pPr>
              <a:defRPr sz="3466"/>
            </a:lvl7pPr>
            <a:lvl8pPr>
              <a:defRPr sz="3466"/>
            </a:lvl8pPr>
            <a:lvl9pPr>
              <a:defRPr sz="34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A08E9F3-B9D6-EB4D-8C35-2763E7F1C1C4}" type="datetimeFigureOut">
              <a:rPr lang="en-US" smtClean="0"/>
              <a:pPr/>
              <a:t>12/16/22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20CF4-349B-4D4F-9D5C-59B9A2C38D59}" type="slidenum">
              <a:rPr lang="en-US" smtClean="0"/>
              <a:pPr/>
              <a:t>‹#›</a:t>
            </a:fld>
            <a:endParaRPr lang="en-US"/>
          </a:p>
        </p:txBody>
      </p:sp>
    </p:spTree>
    <p:extLst>
      <p:ext uri="{BB962C8B-B14F-4D97-AF65-F5344CB8AC3E}">
        <p14:creationId xmlns:p14="http://schemas.microsoft.com/office/powerpoint/2010/main" val="1223153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36441" y="1854573"/>
            <a:ext cx="6507789" cy="772898"/>
          </a:xfrm>
        </p:spPr>
        <p:txBody>
          <a:bodyPr anchor="b"/>
          <a:lstStyle>
            <a:lvl1pPr marL="0" indent="0">
              <a:buNone/>
              <a:defRPr sz="4533" b="1"/>
            </a:lvl1pPr>
            <a:lvl2pPr marL="864143" indent="0">
              <a:buNone/>
              <a:defRPr sz="3733" b="1"/>
            </a:lvl2pPr>
            <a:lvl3pPr marL="1728287" indent="0">
              <a:buNone/>
              <a:defRPr sz="3466" b="1"/>
            </a:lvl3pPr>
            <a:lvl4pPr marL="2592430" indent="0">
              <a:buNone/>
              <a:defRPr sz="3066" b="1"/>
            </a:lvl4pPr>
            <a:lvl5pPr marL="3456574" indent="0">
              <a:buNone/>
              <a:defRPr sz="3066" b="1"/>
            </a:lvl5pPr>
            <a:lvl6pPr marL="4320717" indent="0">
              <a:buNone/>
              <a:defRPr sz="3066" b="1"/>
            </a:lvl6pPr>
            <a:lvl7pPr marL="5184861" indent="0">
              <a:buNone/>
              <a:defRPr sz="3066" b="1"/>
            </a:lvl7pPr>
            <a:lvl8pPr marL="6049004" indent="0">
              <a:buNone/>
              <a:defRPr sz="3066" b="1"/>
            </a:lvl8pPr>
            <a:lvl9pPr marL="6913149" indent="0">
              <a:buNone/>
              <a:defRPr sz="3066" b="1"/>
            </a:lvl9pPr>
          </a:lstStyle>
          <a:p>
            <a:pPr lvl="0"/>
            <a:r>
              <a:rPr lang="en-US"/>
              <a:t>Click to edit Master text styles</a:t>
            </a:r>
          </a:p>
        </p:txBody>
      </p:sp>
      <p:sp>
        <p:nvSpPr>
          <p:cNvPr id="4" name="Content Placeholder 3"/>
          <p:cNvSpPr>
            <a:spLocks noGrp="1"/>
          </p:cNvSpPr>
          <p:nvPr>
            <p:ph sz="half" idx="2"/>
          </p:nvPr>
        </p:nvSpPr>
        <p:spPr>
          <a:xfrm>
            <a:off x="736441" y="2627472"/>
            <a:ext cx="6507789" cy="4773559"/>
          </a:xfrm>
        </p:spPr>
        <p:txBody>
          <a:bodyPr/>
          <a:lstStyle>
            <a:lvl1pPr>
              <a:defRPr sz="4533"/>
            </a:lvl1pPr>
            <a:lvl2pPr>
              <a:defRPr sz="3733"/>
            </a:lvl2pPr>
            <a:lvl3pPr>
              <a:defRPr sz="3466"/>
            </a:lvl3pPr>
            <a:lvl4pPr>
              <a:defRPr sz="3066"/>
            </a:lvl4pPr>
            <a:lvl5pPr>
              <a:defRPr sz="3066"/>
            </a:lvl5pPr>
            <a:lvl6pPr>
              <a:defRPr sz="3066"/>
            </a:lvl6pPr>
            <a:lvl7pPr>
              <a:defRPr sz="3066"/>
            </a:lvl7pPr>
            <a:lvl8pPr>
              <a:defRPr sz="3066"/>
            </a:lvl8pPr>
            <a:lvl9pPr>
              <a:defRPr sz="30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482039" y="1854573"/>
            <a:ext cx="6510345" cy="772898"/>
          </a:xfrm>
        </p:spPr>
        <p:txBody>
          <a:bodyPr anchor="b"/>
          <a:lstStyle>
            <a:lvl1pPr marL="0" indent="0">
              <a:buNone/>
              <a:defRPr sz="4533" b="1"/>
            </a:lvl1pPr>
            <a:lvl2pPr marL="864143" indent="0">
              <a:buNone/>
              <a:defRPr sz="3733" b="1"/>
            </a:lvl2pPr>
            <a:lvl3pPr marL="1728287" indent="0">
              <a:buNone/>
              <a:defRPr sz="3466" b="1"/>
            </a:lvl3pPr>
            <a:lvl4pPr marL="2592430" indent="0">
              <a:buNone/>
              <a:defRPr sz="3066" b="1"/>
            </a:lvl4pPr>
            <a:lvl5pPr marL="3456574" indent="0">
              <a:buNone/>
              <a:defRPr sz="3066" b="1"/>
            </a:lvl5pPr>
            <a:lvl6pPr marL="4320717" indent="0">
              <a:buNone/>
              <a:defRPr sz="3066" b="1"/>
            </a:lvl6pPr>
            <a:lvl7pPr marL="5184861" indent="0">
              <a:buNone/>
              <a:defRPr sz="3066" b="1"/>
            </a:lvl7pPr>
            <a:lvl8pPr marL="6049004" indent="0">
              <a:buNone/>
              <a:defRPr sz="3066" b="1"/>
            </a:lvl8pPr>
            <a:lvl9pPr marL="6913149" indent="0">
              <a:buNone/>
              <a:defRPr sz="3066" b="1"/>
            </a:lvl9pPr>
          </a:lstStyle>
          <a:p>
            <a:pPr lvl="0"/>
            <a:r>
              <a:rPr lang="en-US"/>
              <a:t>Click to edit Master text styles</a:t>
            </a:r>
          </a:p>
        </p:txBody>
      </p:sp>
      <p:sp>
        <p:nvSpPr>
          <p:cNvPr id="6" name="Content Placeholder 5"/>
          <p:cNvSpPr>
            <a:spLocks noGrp="1"/>
          </p:cNvSpPr>
          <p:nvPr>
            <p:ph sz="quarter" idx="4"/>
          </p:nvPr>
        </p:nvSpPr>
        <p:spPr>
          <a:xfrm>
            <a:off x="7482039" y="2627472"/>
            <a:ext cx="6510345" cy="4773559"/>
          </a:xfrm>
        </p:spPr>
        <p:txBody>
          <a:bodyPr/>
          <a:lstStyle>
            <a:lvl1pPr>
              <a:defRPr sz="4533"/>
            </a:lvl1pPr>
            <a:lvl2pPr>
              <a:defRPr sz="3733"/>
            </a:lvl2pPr>
            <a:lvl3pPr>
              <a:defRPr sz="3466"/>
            </a:lvl3pPr>
            <a:lvl4pPr>
              <a:defRPr sz="3066"/>
            </a:lvl4pPr>
            <a:lvl5pPr>
              <a:defRPr sz="3066"/>
            </a:lvl5pPr>
            <a:lvl6pPr>
              <a:defRPr sz="3066"/>
            </a:lvl6pPr>
            <a:lvl7pPr>
              <a:defRPr sz="3066"/>
            </a:lvl7pPr>
            <a:lvl8pPr>
              <a:defRPr sz="3066"/>
            </a:lvl8pPr>
            <a:lvl9pPr>
              <a:defRPr sz="30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A08E9F3-B9D6-EB4D-8C35-2763E7F1C1C4}" type="datetimeFigureOut">
              <a:rPr lang="en-US" smtClean="0"/>
              <a:pPr/>
              <a:t>12/16/22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820CF4-349B-4D4F-9D5C-59B9A2C38D59}" type="slidenum">
              <a:rPr lang="en-US" smtClean="0"/>
              <a:pPr/>
              <a:t>‹#›</a:t>
            </a:fld>
            <a:endParaRPr lang="en-US"/>
          </a:p>
        </p:txBody>
      </p:sp>
    </p:spTree>
    <p:extLst>
      <p:ext uri="{BB962C8B-B14F-4D97-AF65-F5344CB8AC3E}">
        <p14:creationId xmlns:p14="http://schemas.microsoft.com/office/powerpoint/2010/main" val="3963166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A08E9F3-B9D6-EB4D-8C35-2763E7F1C1C4}" type="datetimeFigureOut">
              <a:rPr lang="en-US" smtClean="0"/>
              <a:pPr/>
              <a:t>12/16/22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820CF4-349B-4D4F-9D5C-59B9A2C38D59}" type="slidenum">
              <a:rPr lang="en-US" smtClean="0"/>
              <a:pPr/>
              <a:t>‹#›</a:t>
            </a:fld>
            <a:endParaRPr lang="en-US"/>
          </a:p>
        </p:txBody>
      </p:sp>
    </p:spTree>
    <p:extLst>
      <p:ext uri="{BB962C8B-B14F-4D97-AF65-F5344CB8AC3E}">
        <p14:creationId xmlns:p14="http://schemas.microsoft.com/office/powerpoint/2010/main" val="3237843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08E9F3-B9D6-EB4D-8C35-2763E7F1C1C4}" type="datetimeFigureOut">
              <a:rPr lang="en-US" smtClean="0"/>
              <a:pPr/>
              <a:t>12/16/22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820CF4-349B-4D4F-9D5C-59B9A2C38D59}" type="slidenum">
              <a:rPr lang="en-US" smtClean="0"/>
              <a:pPr/>
              <a:t>‹#›</a:t>
            </a:fld>
            <a:endParaRPr lang="en-US"/>
          </a:p>
        </p:txBody>
      </p:sp>
    </p:spTree>
    <p:extLst>
      <p:ext uri="{BB962C8B-B14F-4D97-AF65-F5344CB8AC3E}">
        <p14:creationId xmlns:p14="http://schemas.microsoft.com/office/powerpoint/2010/main" val="1691545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6444" y="329874"/>
            <a:ext cx="4845682" cy="1403875"/>
          </a:xfrm>
        </p:spPr>
        <p:txBody>
          <a:bodyPr anchor="b"/>
          <a:lstStyle>
            <a:lvl1pPr algn="l">
              <a:defRPr sz="3733" b="1"/>
            </a:lvl1pPr>
          </a:lstStyle>
          <a:p>
            <a:r>
              <a:rPr lang="en-US"/>
              <a:t>Click to edit Master title style</a:t>
            </a:r>
          </a:p>
        </p:txBody>
      </p:sp>
      <p:sp>
        <p:nvSpPr>
          <p:cNvPr id="3" name="Content Placeholder 2"/>
          <p:cNvSpPr>
            <a:spLocks noGrp="1"/>
          </p:cNvSpPr>
          <p:nvPr>
            <p:ph idx="1"/>
          </p:nvPr>
        </p:nvSpPr>
        <p:spPr>
          <a:xfrm>
            <a:off x="5758562" y="329875"/>
            <a:ext cx="8233823" cy="7071157"/>
          </a:xfrm>
        </p:spPr>
        <p:txBody>
          <a:bodyPr/>
          <a:lstStyle>
            <a:lvl1pPr>
              <a:defRPr sz="5999"/>
            </a:lvl1pPr>
            <a:lvl2pPr>
              <a:defRPr sz="5333"/>
            </a:lvl2pPr>
            <a:lvl3pPr>
              <a:defRPr sz="4533"/>
            </a:lvl3pPr>
            <a:lvl4pPr>
              <a:defRPr sz="3733"/>
            </a:lvl4pPr>
            <a:lvl5pPr>
              <a:defRPr sz="3733"/>
            </a:lvl5pPr>
            <a:lvl6pPr>
              <a:defRPr sz="3733"/>
            </a:lvl6pPr>
            <a:lvl7pPr>
              <a:defRPr sz="3733"/>
            </a:lvl7pPr>
            <a:lvl8pPr>
              <a:defRPr sz="3733"/>
            </a:lvl8pPr>
            <a:lvl9pPr>
              <a:defRPr sz="37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36444" y="1733748"/>
            <a:ext cx="4845682" cy="5667282"/>
          </a:xfrm>
        </p:spPr>
        <p:txBody>
          <a:bodyPr/>
          <a:lstStyle>
            <a:lvl1pPr marL="0" indent="0">
              <a:buNone/>
              <a:defRPr sz="2666"/>
            </a:lvl1pPr>
            <a:lvl2pPr marL="864143" indent="0">
              <a:buNone/>
              <a:defRPr sz="2266"/>
            </a:lvl2pPr>
            <a:lvl3pPr marL="1728287" indent="0">
              <a:buNone/>
              <a:defRPr sz="1866"/>
            </a:lvl3pPr>
            <a:lvl4pPr marL="2592430" indent="0">
              <a:buNone/>
              <a:defRPr sz="1733"/>
            </a:lvl4pPr>
            <a:lvl5pPr marL="3456574" indent="0">
              <a:buNone/>
              <a:defRPr sz="1733"/>
            </a:lvl5pPr>
            <a:lvl6pPr marL="4320717" indent="0">
              <a:buNone/>
              <a:defRPr sz="1733"/>
            </a:lvl6pPr>
            <a:lvl7pPr marL="5184861" indent="0">
              <a:buNone/>
              <a:defRPr sz="1733"/>
            </a:lvl7pPr>
            <a:lvl8pPr marL="6049004" indent="0">
              <a:buNone/>
              <a:defRPr sz="1733"/>
            </a:lvl8pPr>
            <a:lvl9pPr marL="6913149" indent="0">
              <a:buNone/>
              <a:defRPr sz="1733"/>
            </a:lvl9pPr>
          </a:lstStyle>
          <a:p>
            <a:pPr lvl="0"/>
            <a:r>
              <a:rPr lang="en-US"/>
              <a:t>Click to edit Master text styles</a:t>
            </a:r>
          </a:p>
        </p:txBody>
      </p:sp>
      <p:sp>
        <p:nvSpPr>
          <p:cNvPr id="5" name="Date Placeholder 4"/>
          <p:cNvSpPr>
            <a:spLocks noGrp="1"/>
          </p:cNvSpPr>
          <p:nvPr>
            <p:ph type="dt" sz="half" idx="10"/>
          </p:nvPr>
        </p:nvSpPr>
        <p:spPr/>
        <p:txBody>
          <a:bodyPr/>
          <a:lstStyle/>
          <a:p>
            <a:fld id="{BA08E9F3-B9D6-EB4D-8C35-2763E7F1C1C4}" type="datetimeFigureOut">
              <a:rPr lang="en-US" smtClean="0"/>
              <a:pPr/>
              <a:t>12/16/22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20CF4-349B-4D4F-9D5C-59B9A2C38D59}" type="slidenum">
              <a:rPr lang="en-US" smtClean="0"/>
              <a:pPr/>
              <a:t>‹#›</a:t>
            </a:fld>
            <a:endParaRPr lang="en-US"/>
          </a:p>
        </p:txBody>
      </p:sp>
    </p:spTree>
    <p:extLst>
      <p:ext uri="{BB962C8B-B14F-4D97-AF65-F5344CB8AC3E}">
        <p14:creationId xmlns:p14="http://schemas.microsoft.com/office/powerpoint/2010/main" val="3623664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86953" y="5799616"/>
            <a:ext cx="8837295" cy="684677"/>
          </a:xfrm>
        </p:spPr>
        <p:txBody>
          <a:bodyPr anchor="b"/>
          <a:lstStyle>
            <a:lvl1pPr algn="l">
              <a:defRPr sz="3733" b="1"/>
            </a:lvl1pPr>
          </a:lstStyle>
          <a:p>
            <a:r>
              <a:rPr lang="en-US"/>
              <a:t>Click to edit Master title style</a:t>
            </a:r>
          </a:p>
        </p:txBody>
      </p:sp>
      <p:sp>
        <p:nvSpPr>
          <p:cNvPr id="3" name="Picture Placeholder 2"/>
          <p:cNvSpPr>
            <a:spLocks noGrp="1"/>
          </p:cNvSpPr>
          <p:nvPr>
            <p:ph type="pic" idx="1"/>
          </p:nvPr>
        </p:nvSpPr>
        <p:spPr>
          <a:xfrm>
            <a:off x="2886953" y="740295"/>
            <a:ext cx="8837295" cy="4971098"/>
          </a:xfrm>
        </p:spPr>
        <p:txBody>
          <a:bodyPr/>
          <a:lstStyle>
            <a:lvl1pPr marL="0" indent="0">
              <a:buNone/>
              <a:defRPr sz="5999"/>
            </a:lvl1pPr>
            <a:lvl2pPr marL="864143" indent="0">
              <a:buNone/>
              <a:defRPr sz="5333"/>
            </a:lvl2pPr>
            <a:lvl3pPr marL="1728287" indent="0">
              <a:buNone/>
              <a:defRPr sz="4533"/>
            </a:lvl3pPr>
            <a:lvl4pPr marL="2592430" indent="0">
              <a:buNone/>
              <a:defRPr sz="3733"/>
            </a:lvl4pPr>
            <a:lvl5pPr marL="3456574" indent="0">
              <a:buNone/>
              <a:defRPr sz="3733"/>
            </a:lvl5pPr>
            <a:lvl6pPr marL="4320717" indent="0">
              <a:buNone/>
              <a:defRPr sz="3733"/>
            </a:lvl6pPr>
            <a:lvl7pPr marL="5184861" indent="0">
              <a:buNone/>
              <a:defRPr sz="3733"/>
            </a:lvl7pPr>
            <a:lvl8pPr marL="6049004" indent="0">
              <a:buNone/>
              <a:defRPr sz="3733"/>
            </a:lvl8pPr>
            <a:lvl9pPr marL="6913149" indent="0">
              <a:buNone/>
              <a:defRPr sz="3733"/>
            </a:lvl9pPr>
          </a:lstStyle>
          <a:p>
            <a:endParaRPr lang="en-US"/>
          </a:p>
        </p:txBody>
      </p:sp>
      <p:sp>
        <p:nvSpPr>
          <p:cNvPr id="4" name="Text Placeholder 3"/>
          <p:cNvSpPr>
            <a:spLocks noGrp="1"/>
          </p:cNvSpPr>
          <p:nvPr>
            <p:ph type="body" sz="half" idx="2"/>
          </p:nvPr>
        </p:nvSpPr>
        <p:spPr>
          <a:xfrm>
            <a:off x="2886953" y="6484294"/>
            <a:ext cx="8837295" cy="972355"/>
          </a:xfrm>
        </p:spPr>
        <p:txBody>
          <a:bodyPr/>
          <a:lstStyle>
            <a:lvl1pPr marL="0" indent="0">
              <a:buNone/>
              <a:defRPr sz="2666"/>
            </a:lvl1pPr>
            <a:lvl2pPr marL="864143" indent="0">
              <a:buNone/>
              <a:defRPr sz="2266"/>
            </a:lvl2pPr>
            <a:lvl3pPr marL="1728287" indent="0">
              <a:buNone/>
              <a:defRPr sz="1866"/>
            </a:lvl3pPr>
            <a:lvl4pPr marL="2592430" indent="0">
              <a:buNone/>
              <a:defRPr sz="1733"/>
            </a:lvl4pPr>
            <a:lvl5pPr marL="3456574" indent="0">
              <a:buNone/>
              <a:defRPr sz="1733"/>
            </a:lvl5pPr>
            <a:lvl6pPr marL="4320717" indent="0">
              <a:buNone/>
              <a:defRPr sz="1733"/>
            </a:lvl6pPr>
            <a:lvl7pPr marL="5184861" indent="0">
              <a:buNone/>
              <a:defRPr sz="1733"/>
            </a:lvl7pPr>
            <a:lvl8pPr marL="6049004" indent="0">
              <a:buNone/>
              <a:defRPr sz="1733"/>
            </a:lvl8pPr>
            <a:lvl9pPr marL="6913149" indent="0">
              <a:buNone/>
              <a:defRPr sz="1733"/>
            </a:lvl9pPr>
          </a:lstStyle>
          <a:p>
            <a:pPr lvl="0"/>
            <a:r>
              <a:rPr lang="en-US"/>
              <a:t>Click to edit Master text styles</a:t>
            </a:r>
          </a:p>
        </p:txBody>
      </p:sp>
      <p:sp>
        <p:nvSpPr>
          <p:cNvPr id="5" name="Date Placeholder 4"/>
          <p:cNvSpPr>
            <a:spLocks noGrp="1"/>
          </p:cNvSpPr>
          <p:nvPr>
            <p:ph type="dt" sz="half" idx="10"/>
          </p:nvPr>
        </p:nvSpPr>
        <p:spPr/>
        <p:txBody>
          <a:bodyPr/>
          <a:lstStyle/>
          <a:p>
            <a:fld id="{BA08E9F3-B9D6-EB4D-8C35-2763E7F1C1C4}" type="datetimeFigureOut">
              <a:rPr lang="en-US" smtClean="0"/>
              <a:pPr/>
              <a:t>12/16/22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20CF4-349B-4D4F-9D5C-59B9A2C38D59}" type="slidenum">
              <a:rPr lang="en-US" smtClean="0"/>
              <a:pPr/>
              <a:t>‹#›</a:t>
            </a:fld>
            <a:endParaRPr lang="en-US"/>
          </a:p>
        </p:txBody>
      </p:sp>
    </p:spTree>
    <p:extLst>
      <p:ext uri="{BB962C8B-B14F-4D97-AF65-F5344CB8AC3E}">
        <p14:creationId xmlns:p14="http://schemas.microsoft.com/office/powerpoint/2010/main" val="2477403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6442" y="331792"/>
            <a:ext cx="13255943" cy="1380861"/>
          </a:xfrm>
          <a:prstGeom prst="rect">
            <a:avLst/>
          </a:prstGeom>
        </p:spPr>
        <p:txBody>
          <a:bodyPr vert="horz" lIns="129634" tIns="64817" rIns="129634" bIns="64817" rtlCol="0" anchor="ctr">
            <a:normAutofit/>
          </a:bodyPr>
          <a:lstStyle/>
          <a:p>
            <a:r>
              <a:rPr lang="en-US"/>
              <a:t>Click to edit Master title style</a:t>
            </a:r>
          </a:p>
        </p:txBody>
      </p:sp>
      <p:sp>
        <p:nvSpPr>
          <p:cNvPr id="3" name="Text Placeholder 2"/>
          <p:cNvSpPr>
            <a:spLocks noGrp="1"/>
          </p:cNvSpPr>
          <p:nvPr>
            <p:ph type="body" idx="1"/>
          </p:nvPr>
        </p:nvSpPr>
        <p:spPr>
          <a:xfrm>
            <a:off x="736442" y="1933207"/>
            <a:ext cx="13255943" cy="5467825"/>
          </a:xfrm>
          <a:prstGeom prst="rect">
            <a:avLst/>
          </a:prstGeom>
        </p:spPr>
        <p:txBody>
          <a:bodyPr vert="horz" lIns="129634" tIns="64817" rIns="129634" bIns="6481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36442" y="7679119"/>
            <a:ext cx="3436726" cy="441108"/>
          </a:xfrm>
          <a:prstGeom prst="rect">
            <a:avLst/>
          </a:prstGeom>
        </p:spPr>
        <p:txBody>
          <a:bodyPr vert="horz" lIns="129634" tIns="64817" rIns="129634" bIns="64817" rtlCol="0" anchor="ctr"/>
          <a:lstStyle>
            <a:lvl1pPr algn="l">
              <a:defRPr sz="2266">
                <a:solidFill>
                  <a:schemeClr val="tx1">
                    <a:tint val="75000"/>
                  </a:schemeClr>
                </a:solidFill>
              </a:defRPr>
            </a:lvl1pPr>
          </a:lstStyle>
          <a:p>
            <a:fld id="{BA08E9F3-B9D6-EB4D-8C35-2763E7F1C1C4}" type="datetimeFigureOut">
              <a:rPr lang="en-US" smtClean="0"/>
              <a:pPr/>
              <a:t>12/16/22</a:t>
            </a:fld>
            <a:endParaRPr lang="en-US"/>
          </a:p>
        </p:txBody>
      </p:sp>
      <p:sp>
        <p:nvSpPr>
          <p:cNvPr id="5" name="Footer Placeholder 4"/>
          <p:cNvSpPr>
            <a:spLocks noGrp="1"/>
          </p:cNvSpPr>
          <p:nvPr>
            <p:ph type="ftr" sz="quarter" idx="3"/>
          </p:nvPr>
        </p:nvSpPr>
        <p:spPr>
          <a:xfrm>
            <a:off x="5032350" y="7679119"/>
            <a:ext cx="4664127" cy="441108"/>
          </a:xfrm>
          <a:prstGeom prst="rect">
            <a:avLst/>
          </a:prstGeom>
        </p:spPr>
        <p:txBody>
          <a:bodyPr vert="horz" lIns="129634" tIns="64817" rIns="129634" bIns="64817" rtlCol="0" anchor="ctr"/>
          <a:lstStyle>
            <a:lvl1pPr algn="ctr">
              <a:defRPr sz="2266">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55658" y="7679119"/>
            <a:ext cx="3436726" cy="441108"/>
          </a:xfrm>
          <a:prstGeom prst="rect">
            <a:avLst/>
          </a:prstGeom>
        </p:spPr>
        <p:txBody>
          <a:bodyPr vert="horz" lIns="129634" tIns="64817" rIns="129634" bIns="64817" rtlCol="0" anchor="ctr"/>
          <a:lstStyle>
            <a:lvl1pPr algn="r">
              <a:defRPr sz="2266">
                <a:solidFill>
                  <a:schemeClr val="tx1">
                    <a:tint val="75000"/>
                  </a:schemeClr>
                </a:solidFill>
              </a:defRPr>
            </a:lvl1pPr>
          </a:lstStyle>
          <a:p>
            <a:fld id="{E2820CF4-349B-4D4F-9D5C-59B9A2C38D59}" type="slidenum">
              <a:rPr lang="en-US" smtClean="0"/>
              <a:pPr/>
              <a:t>‹#›</a:t>
            </a:fld>
            <a:endParaRPr lang="en-US"/>
          </a:p>
        </p:txBody>
      </p:sp>
    </p:spTree>
    <p:extLst>
      <p:ext uri="{BB962C8B-B14F-4D97-AF65-F5344CB8AC3E}">
        <p14:creationId xmlns:p14="http://schemas.microsoft.com/office/powerpoint/2010/main" val="1309603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864143" rtl="0" eaLnBrk="1" latinLnBrk="0" hangingPunct="1">
        <a:spcBef>
          <a:spcPct val="0"/>
        </a:spcBef>
        <a:buNone/>
        <a:defRPr sz="8266" kern="1200">
          <a:solidFill>
            <a:schemeClr val="tx1"/>
          </a:solidFill>
          <a:latin typeface="+mj-lt"/>
          <a:ea typeface="+mj-ea"/>
          <a:cs typeface="+mj-cs"/>
        </a:defRPr>
      </a:lvl1pPr>
    </p:titleStyle>
    <p:bodyStyle>
      <a:lvl1pPr marL="648107" indent="-648107" algn="l" defTabSz="864143" rtl="0" eaLnBrk="1" latinLnBrk="0" hangingPunct="1">
        <a:spcBef>
          <a:spcPct val="20000"/>
        </a:spcBef>
        <a:buFont typeface="Arial"/>
        <a:buChar char="•"/>
        <a:defRPr sz="5999" kern="1200">
          <a:solidFill>
            <a:schemeClr val="tx1"/>
          </a:solidFill>
          <a:latin typeface="+mn-lt"/>
          <a:ea typeface="+mn-ea"/>
          <a:cs typeface="+mn-cs"/>
        </a:defRPr>
      </a:lvl1pPr>
      <a:lvl2pPr marL="1404233" indent="-540090" algn="l" defTabSz="864143" rtl="0" eaLnBrk="1" latinLnBrk="0" hangingPunct="1">
        <a:spcBef>
          <a:spcPct val="20000"/>
        </a:spcBef>
        <a:buFont typeface="Arial"/>
        <a:buChar char="–"/>
        <a:defRPr sz="5333" kern="1200">
          <a:solidFill>
            <a:schemeClr val="tx1"/>
          </a:solidFill>
          <a:latin typeface="+mn-lt"/>
          <a:ea typeface="+mn-ea"/>
          <a:cs typeface="+mn-cs"/>
        </a:defRPr>
      </a:lvl2pPr>
      <a:lvl3pPr marL="2160359" indent="-432071" algn="l" defTabSz="864143" rtl="0" eaLnBrk="1" latinLnBrk="0" hangingPunct="1">
        <a:spcBef>
          <a:spcPct val="20000"/>
        </a:spcBef>
        <a:buFont typeface="Arial"/>
        <a:buChar char="•"/>
        <a:defRPr sz="4533" kern="1200">
          <a:solidFill>
            <a:schemeClr val="tx1"/>
          </a:solidFill>
          <a:latin typeface="+mn-lt"/>
          <a:ea typeface="+mn-ea"/>
          <a:cs typeface="+mn-cs"/>
        </a:defRPr>
      </a:lvl3pPr>
      <a:lvl4pPr marL="3024503" indent="-432071" algn="l" defTabSz="864143" rtl="0" eaLnBrk="1" latinLnBrk="0" hangingPunct="1">
        <a:spcBef>
          <a:spcPct val="20000"/>
        </a:spcBef>
        <a:buFont typeface="Arial"/>
        <a:buChar char="–"/>
        <a:defRPr sz="3733" kern="1200">
          <a:solidFill>
            <a:schemeClr val="tx1"/>
          </a:solidFill>
          <a:latin typeface="+mn-lt"/>
          <a:ea typeface="+mn-ea"/>
          <a:cs typeface="+mn-cs"/>
        </a:defRPr>
      </a:lvl4pPr>
      <a:lvl5pPr marL="3888646" indent="-432071" algn="l" defTabSz="864143" rtl="0" eaLnBrk="1" latinLnBrk="0" hangingPunct="1">
        <a:spcBef>
          <a:spcPct val="20000"/>
        </a:spcBef>
        <a:buFont typeface="Arial"/>
        <a:buChar char="»"/>
        <a:defRPr sz="3733" kern="1200">
          <a:solidFill>
            <a:schemeClr val="tx1"/>
          </a:solidFill>
          <a:latin typeface="+mn-lt"/>
          <a:ea typeface="+mn-ea"/>
          <a:cs typeface="+mn-cs"/>
        </a:defRPr>
      </a:lvl5pPr>
      <a:lvl6pPr marL="4752789" indent="-432071" algn="l" defTabSz="864143" rtl="0" eaLnBrk="1" latinLnBrk="0" hangingPunct="1">
        <a:spcBef>
          <a:spcPct val="20000"/>
        </a:spcBef>
        <a:buFont typeface="Arial"/>
        <a:buChar char="•"/>
        <a:defRPr sz="3733" kern="1200">
          <a:solidFill>
            <a:schemeClr val="tx1"/>
          </a:solidFill>
          <a:latin typeface="+mn-lt"/>
          <a:ea typeface="+mn-ea"/>
          <a:cs typeface="+mn-cs"/>
        </a:defRPr>
      </a:lvl6pPr>
      <a:lvl7pPr marL="5616933" indent="-432071" algn="l" defTabSz="864143" rtl="0" eaLnBrk="1" latinLnBrk="0" hangingPunct="1">
        <a:spcBef>
          <a:spcPct val="20000"/>
        </a:spcBef>
        <a:buFont typeface="Arial"/>
        <a:buChar char="•"/>
        <a:defRPr sz="3733" kern="1200">
          <a:solidFill>
            <a:schemeClr val="tx1"/>
          </a:solidFill>
          <a:latin typeface="+mn-lt"/>
          <a:ea typeface="+mn-ea"/>
          <a:cs typeface="+mn-cs"/>
        </a:defRPr>
      </a:lvl7pPr>
      <a:lvl8pPr marL="6481076" indent="-432071" algn="l" defTabSz="864143" rtl="0" eaLnBrk="1" latinLnBrk="0" hangingPunct="1">
        <a:spcBef>
          <a:spcPct val="20000"/>
        </a:spcBef>
        <a:buFont typeface="Arial"/>
        <a:buChar char="•"/>
        <a:defRPr sz="3733" kern="1200">
          <a:solidFill>
            <a:schemeClr val="tx1"/>
          </a:solidFill>
          <a:latin typeface="+mn-lt"/>
          <a:ea typeface="+mn-ea"/>
          <a:cs typeface="+mn-cs"/>
        </a:defRPr>
      </a:lvl8pPr>
      <a:lvl9pPr marL="7345220" indent="-432071" algn="l" defTabSz="864143" rtl="0" eaLnBrk="1" latinLnBrk="0" hangingPunct="1">
        <a:spcBef>
          <a:spcPct val="20000"/>
        </a:spcBef>
        <a:buFont typeface="Arial"/>
        <a:buChar char="•"/>
        <a:defRPr sz="3733" kern="1200">
          <a:solidFill>
            <a:schemeClr val="tx1"/>
          </a:solidFill>
          <a:latin typeface="+mn-lt"/>
          <a:ea typeface="+mn-ea"/>
          <a:cs typeface="+mn-cs"/>
        </a:defRPr>
      </a:lvl9pPr>
    </p:bodyStyle>
    <p:otherStyle>
      <a:defPPr>
        <a:defRPr lang="en-US"/>
      </a:defPPr>
      <a:lvl1pPr marL="0" algn="l" defTabSz="864143" rtl="0" eaLnBrk="1" latinLnBrk="0" hangingPunct="1">
        <a:defRPr sz="3466" kern="1200">
          <a:solidFill>
            <a:schemeClr val="tx1"/>
          </a:solidFill>
          <a:latin typeface="+mn-lt"/>
          <a:ea typeface="+mn-ea"/>
          <a:cs typeface="+mn-cs"/>
        </a:defRPr>
      </a:lvl1pPr>
      <a:lvl2pPr marL="864143" algn="l" defTabSz="864143" rtl="0" eaLnBrk="1" latinLnBrk="0" hangingPunct="1">
        <a:defRPr sz="3466" kern="1200">
          <a:solidFill>
            <a:schemeClr val="tx1"/>
          </a:solidFill>
          <a:latin typeface="+mn-lt"/>
          <a:ea typeface="+mn-ea"/>
          <a:cs typeface="+mn-cs"/>
        </a:defRPr>
      </a:lvl2pPr>
      <a:lvl3pPr marL="1728287" algn="l" defTabSz="864143" rtl="0" eaLnBrk="1" latinLnBrk="0" hangingPunct="1">
        <a:defRPr sz="3466" kern="1200">
          <a:solidFill>
            <a:schemeClr val="tx1"/>
          </a:solidFill>
          <a:latin typeface="+mn-lt"/>
          <a:ea typeface="+mn-ea"/>
          <a:cs typeface="+mn-cs"/>
        </a:defRPr>
      </a:lvl3pPr>
      <a:lvl4pPr marL="2592430" algn="l" defTabSz="864143" rtl="0" eaLnBrk="1" latinLnBrk="0" hangingPunct="1">
        <a:defRPr sz="3466" kern="1200">
          <a:solidFill>
            <a:schemeClr val="tx1"/>
          </a:solidFill>
          <a:latin typeface="+mn-lt"/>
          <a:ea typeface="+mn-ea"/>
          <a:cs typeface="+mn-cs"/>
        </a:defRPr>
      </a:lvl4pPr>
      <a:lvl5pPr marL="3456574" algn="l" defTabSz="864143" rtl="0" eaLnBrk="1" latinLnBrk="0" hangingPunct="1">
        <a:defRPr sz="3466" kern="1200">
          <a:solidFill>
            <a:schemeClr val="tx1"/>
          </a:solidFill>
          <a:latin typeface="+mn-lt"/>
          <a:ea typeface="+mn-ea"/>
          <a:cs typeface="+mn-cs"/>
        </a:defRPr>
      </a:lvl5pPr>
      <a:lvl6pPr marL="4320717" algn="l" defTabSz="864143" rtl="0" eaLnBrk="1" latinLnBrk="0" hangingPunct="1">
        <a:defRPr sz="3466" kern="1200">
          <a:solidFill>
            <a:schemeClr val="tx1"/>
          </a:solidFill>
          <a:latin typeface="+mn-lt"/>
          <a:ea typeface="+mn-ea"/>
          <a:cs typeface="+mn-cs"/>
        </a:defRPr>
      </a:lvl6pPr>
      <a:lvl7pPr marL="5184861" algn="l" defTabSz="864143" rtl="0" eaLnBrk="1" latinLnBrk="0" hangingPunct="1">
        <a:defRPr sz="3466" kern="1200">
          <a:solidFill>
            <a:schemeClr val="tx1"/>
          </a:solidFill>
          <a:latin typeface="+mn-lt"/>
          <a:ea typeface="+mn-ea"/>
          <a:cs typeface="+mn-cs"/>
        </a:defRPr>
      </a:lvl7pPr>
      <a:lvl8pPr marL="6049004" algn="l" defTabSz="864143" rtl="0" eaLnBrk="1" latinLnBrk="0" hangingPunct="1">
        <a:defRPr sz="3466" kern="1200">
          <a:solidFill>
            <a:schemeClr val="tx1"/>
          </a:solidFill>
          <a:latin typeface="+mn-lt"/>
          <a:ea typeface="+mn-ea"/>
          <a:cs typeface="+mn-cs"/>
        </a:defRPr>
      </a:lvl8pPr>
      <a:lvl9pPr marL="6913149" algn="l" defTabSz="864143" rtl="0" eaLnBrk="1" latinLnBrk="0" hangingPunct="1">
        <a:defRPr sz="34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or PPT-01.jpg"/>
          <p:cNvPicPr>
            <a:picLocks noChangeAspect="1"/>
          </p:cNvPicPr>
          <p:nvPr/>
        </p:nvPicPr>
        <p:blipFill>
          <a:blip r:embed="rId2"/>
          <a:stretch>
            <a:fillRect/>
          </a:stretch>
        </p:blipFill>
        <p:spPr>
          <a:xfrm>
            <a:off x="-58915" y="33337"/>
            <a:ext cx="14877681" cy="8586261"/>
          </a:xfrm>
          <a:prstGeom prst="rect">
            <a:avLst/>
          </a:prstGeom>
        </p:spPr>
      </p:pic>
      <p:sp>
        <p:nvSpPr>
          <p:cNvPr id="3" name="Rectangle 2"/>
          <p:cNvSpPr txBox="1">
            <a:spLocks noChangeArrowheads="1"/>
          </p:cNvSpPr>
          <p:nvPr/>
        </p:nvSpPr>
        <p:spPr>
          <a:xfrm>
            <a:off x="2879242" y="281516"/>
            <a:ext cx="10252142" cy="3309249"/>
          </a:xfrm>
          <a:prstGeom prst="rect">
            <a:avLst/>
          </a:prstGeom>
        </p:spPr>
        <p:txBody>
          <a:bodyPr/>
          <a:lstStyle>
            <a:lvl1pPr algn="ctr" defTabSz="648172" rtl="0" eaLnBrk="1" latinLnBrk="0" hangingPunct="1">
              <a:spcBef>
                <a:spcPct val="0"/>
              </a:spcBef>
              <a:buNone/>
              <a:defRPr sz="6200" kern="1200">
                <a:solidFill>
                  <a:schemeClr val="tx1"/>
                </a:solidFill>
                <a:latin typeface="+mj-lt"/>
                <a:ea typeface="+mj-ea"/>
                <a:cs typeface="+mj-cs"/>
              </a:defRPr>
            </a:lvl1pPr>
          </a:lstStyle>
          <a:p>
            <a:r>
              <a:rPr lang="en-IN" sz="2400" b="1" dirty="0">
                <a:solidFill>
                  <a:srgbClr val="C00000"/>
                </a:solidFill>
                <a:effectLst/>
                <a:latin typeface="TimesNewRomanPS"/>
              </a:rPr>
              <a:t>AUTONOMOUS VEHICLE CONTROL</a:t>
            </a:r>
          </a:p>
          <a:p>
            <a:r>
              <a:rPr lang="en-IN" sz="2400" b="1" dirty="0">
                <a:solidFill>
                  <a:srgbClr val="C00000"/>
                </a:solidFill>
                <a:effectLst/>
                <a:latin typeface="TimesNewRomanPS"/>
              </a:rPr>
              <a:t> THROUGH TRAFFIC SIGNS </a:t>
            </a:r>
            <a:endParaRPr lang="en-IN" sz="2400" dirty="0">
              <a:solidFill>
                <a:srgbClr val="C00000"/>
              </a:solidFill>
            </a:endParaRPr>
          </a:p>
          <a:p>
            <a:endParaRPr lang="en-US" altLang="en-US" sz="2400" dirty="0">
              <a:solidFill>
                <a:srgbClr val="FF0000"/>
              </a:solidFill>
              <a:latin typeface="Times New Roman" panose="02020603050405020304" pitchFamily="18" charset="0"/>
              <a:ea typeface="Vijaya" pitchFamily="34" charset="0"/>
              <a:cs typeface="Times New Roman" panose="02020603050405020304" pitchFamily="18" charset="0"/>
            </a:endParaRPr>
          </a:p>
        </p:txBody>
      </p:sp>
      <p:sp>
        <p:nvSpPr>
          <p:cNvPr id="4" name="Rectangle 2"/>
          <p:cNvSpPr txBox="1">
            <a:spLocks noChangeArrowheads="1"/>
          </p:cNvSpPr>
          <p:nvPr/>
        </p:nvSpPr>
        <p:spPr>
          <a:xfrm>
            <a:off x="4196077" y="4558652"/>
            <a:ext cx="7673102" cy="3059722"/>
          </a:xfrm>
          <a:prstGeom prst="rect">
            <a:avLst/>
          </a:prstGeom>
          <a:solidFill>
            <a:schemeClr val="bg1">
              <a:lumMod val="85000"/>
              <a:alpha val="82000"/>
            </a:schemeClr>
          </a:solidFill>
        </p:spPr>
        <p:txBody>
          <a:bodyPr/>
          <a:lstStyle>
            <a:lvl1pPr algn="ctr" defTabSz="648172" rtl="0" eaLnBrk="1" latinLnBrk="0" hangingPunct="1">
              <a:spcBef>
                <a:spcPct val="0"/>
              </a:spcBef>
              <a:buNone/>
              <a:defRPr sz="6200" kern="1200">
                <a:solidFill>
                  <a:schemeClr val="tx1"/>
                </a:solidFill>
                <a:latin typeface="+mj-lt"/>
                <a:ea typeface="+mj-ea"/>
                <a:cs typeface="+mj-cs"/>
              </a:defRPr>
            </a:lvl1pPr>
          </a:lstStyle>
          <a:p>
            <a:r>
              <a:rPr lang="en-US" altLang="en-US" sz="4000" dirty="0">
                <a:latin typeface="Times New Roman" panose="02020603050405020304" pitchFamily="18" charset="0"/>
                <a:ea typeface="Vijaya" pitchFamily="34" charset="0"/>
                <a:cs typeface="Times New Roman" panose="02020603050405020304" pitchFamily="18" charset="0"/>
              </a:rPr>
              <a:t>Group No: 1</a:t>
            </a:r>
          </a:p>
          <a:p>
            <a:pPr fontAlgn="t">
              <a:spcBef>
                <a:spcPts val="0"/>
              </a:spcBef>
            </a:pPr>
            <a:r>
              <a:rPr lang="en-US" sz="2000" dirty="0">
                <a:solidFill>
                  <a:srgbClr val="000000"/>
                </a:solidFill>
                <a:latin typeface="Times New Roman" panose="02020603050405020304" pitchFamily="18" charset="0"/>
                <a:cs typeface="Times New Roman" panose="02020603050405020304" pitchFamily="18" charset="0"/>
              </a:rPr>
              <a:t>AKANKSHA SINGH</a:t>
            </a:r>
            <a:r>
              <a:rPr lang="en-US" sz="2000" b="0" i="0" u="none" strike="noStrike" kern="1200" dirty="0">
                <a:solidFill>
                  <a:srgbClr val="000000"/>
                </a:solidFill>
                <a:effectLst/>
                <a:latin typeface="Times New Roman" panose="02020603050405020304" pitchFamily="18" charset="0"/>
                <a:cs typeface="Times New Roman" panose="02020603050405020304" pitchFamily="18" charset="0"/>
              </a:rPr>
              <a:t>              101904104</a:t>
            </a:r>
            <a:endParaRPr lang="en-IN" sz="2000" b="0" i="0" u="none" strike="noStrike" dirty="0">
              <a:effectLst/>
              <a:latin typeface="Times New Roman" panose="02020603050405020304" pitchFamily="18" charset="0"/>
              <a:cs typeface="Times New Roman" panose="02020603050405020304" pitchFamily="18" charset="0"/>
            </a:endParaRPr>
          </a:p>
          <a:p>
            <a:pPr fontAlgn="t">
              <a:spcBef>
                <a:spcPts val="0"/>
              </a:spcBef>
            </a:pPr>
            <a:r>
              <a:rPr lang="en-US" sz="2000" dirty="0">
                <a:solidFill>
                  <a:srgbClr val="000000"/>
                </a:solidFill>
                <a:latin typeface="Times New Roman" panose="02020603050405020304" pitchFamily="18" charset="0"/>
                <a:cs typeface="Times New Roman" panose="02020603050405020304" pitchFamily="18" charset="0"/>
              </a:rPr>
              <a:t>AYUSH VASHISTH</a:t>
            </a:r>
            <a:r>
              <a:rPr lang="en-IN" sz="2000" dirty="0">
                <a:latin typeface="Times New Roman" panose="02020603050405020304" pitchFamily="18" charset="0"/>
                <a:cs typeface="Times New Roman" panose="02020603050405020304" pitchFamily="18" charset="0"/>
              </a:rPr>
              <a:t>                  </a:t>
            </a:r>
            <a:r>
              <a:rPr lang="en-US" sz="2000" b="0" i="0" u="none" strike="noStrike" kern="1200" dirty="0">
                <a:solidFill>
                  <a:srgbClr val="000000"/>
                </a:solidFill>
                <a:effectLst/>
                <a:latin typeface="Times New Roman" panose="02020603050405020304" pitchFamily="18" charset="0"/>
                <a:cs typeface="Times New Roman" panose="02020603050405020304" pitchFamily="18" charset="0"/>
              </a:rPr>
              <a:t>101904020</a:t>
            </a:r>
            <a:endParaRPr lang="en-IN" sz="2000" dirty="0">
              <a:latin typeface="Times New Roman" panose="02020603050405020304" pitchFamily="18" charset="0"/>
              <a:cs typeface="Times New Roman" panose="02020603050405020304" pitchFamily="18" charset="0"/>
            </a:endParaRPr>
          </a:p>
          <a:p>
            <a:pPr fontAlgn="t">
              <a:spcBef>
                <a:spcPts val="0"/>
              </a:spcBef>
            </a:pPr>
            <a:r>
              <a:rPr lang="en-US" sz="2000" dirty="0">
                <a:solidFill>
                  <a:srgbClr val="000000"/>
                </a:solidFill>
                <a:latin typeface="Times New Roman" panose="02020603050405020304" pitchFamily="18" charset="0"/>
                <a:cs typeface="Times New Roman" panose="02020603050405020304" pitchFamily="18" charset="0"/>
              </a:rPr>
              <a:t>GURSIMAR SINGH NAGPAL</a:t>
            </a:r>
            <a:r>
              <a:rPr lang="en-US" sz="2000" b="0" i="0" u="none" strike="noStrike" kern="1200" dirty="0">
                <a:solidFill>
                  <a:srgbClr val="000000"/>
                </a:solidFill>
                <a:effectLst/>
                <a:latin typeface="Times New Roman" panose="02020603050405020304" pitchFamily="18" charset="0"/>
                <a:cs typeface="Times New Roman" panose="02020603050405020304" pitchFamily="18" charset="0"/>
              </a:rPr>
              <a:t>  101904114</a:t>
            </a:r>
            <a:endParaRPr lang="en-IN" sz="2000" b="0" i="0" u="none" strike="noStrike" dirty="0">
              <a:effectLst/>
              <a:latin typeface="Times New Roman" panose="02020603050405020304" pitchFamily="18" charset="0"/>
              <a:cs typeface="Times New Roman" panose="02020603050405020304" pitchFamily="18" charset="0"/>
            </a:endParaRPr>
          </a:p>
          <a:p>
            <a:pPr fontAlgn="t">
              <a:spcBef>
                <a:spcPts val="0"/>
              </a:spcBef>
            </a:pPr>
            <a:r>
              <a:rPr lang="en-US" sz="2000" dirty="0">
                <a:solidFill>
                  <a:srgbClr val="000000"/>
                </a:solidFill>
                <a:latin typeface="Times New Roman" panose="02020603050405020304" pitchFamily="18" charset="0"/>
                <a:cs typeface="Times New Roman" panose="02020603050405020304" pitchFamily="18" charset="0"/>
              </a:rPr>
              <a:t>VINAY KUMAR JAIN              </a:t>
            </a:r>
            <a:r>
              <a:rPr lang="en-IN" sz="2000" dirty="0">
                <a:latin typeface="Times New Roman" panose="02020603050405020304" pitchFamily="18" charset="0"/>
                <a:cs typeface="Times New Roman" panose="02020603050405020304" pitchFamily="18" charset="0"/>
              </a:rPr>
              <a:t>  </a:t>
            </a:r>
            <a:r>
              <a:rPr lang="en-US" sz="2000" b="0" i="0" u="none" strike="noStrike" kern="1200" dirty="0">
                <a:solidFill>
                  <a:srgbClr val="000000"/>
                </a:solidFill>
                <a:effectLst/>
                <a:latin typeface="Times New Roman" panose="02020603050405020304" pitchFamily="18" charset="0"/>
                <a:cs typeface="Times New Roman" panose="02020603050405020304" pitchFamily="18" charset="0"/>
              </a:rPr>
              <a:t>101904017</a:t>
            </a:r>
            <a:endParaRPr lang="en-IN" sz="2000" b="0" i="0" u="none" strike="noStrike" dirty="0">
              <a:effectLst/>
              <a:latin typeface="Times New Roman" panose="02020603050405020304" pitchFamily="18" charset="0"/>
              <a:cs typeface="Times New Roman" panose="02020603050405020304" pitchFamily="18" charset="0"/>
            </a:endParaRPr>
          </a:p>
          <a:p>
            <a:pPr fontAlgn="t">
              <a:spcBef>
                <a:spcPts val="0"/>
              </a:spcBef>
            </a:pPr>
            <a:r>
              <a:rPr lang="en-US" sz="2000" dirty="0">
                <a:solidFill>
                  <a:srgbClr val="000000"/>
                </a:solidFill>
                <a:latin typeface="Times New Roman" panose="02020603050405020304" pitchFamily="18" charset="0"/>
                <a:cs typeface="Times New Roman" panose="02020603050405020304" pitchFamily="18" charset="0"/>
              </a:rPr>
              <a:t>YASHVARDHAN PACHAURI    </a:t>
            </a:r>
            <a:r>
              <a:rPr lang="en-US" sz="2000" b="0" i="0" u="none" strike="noStrike" kern="1200" dirty="0">
                <a:solidFill>
                  <a:srgbClr val="000000"/>
                </a:solidFill>
                <a:effectLst/>
                <a:latin typeface="Times New Roman" panose="02020603050405020304" pitchFamily="18" charset="0"/>
                <a:cs typeface="Times New Roman" panose="02020603050405020304" pitchFamily="18" charset="0"/>
              </a:rPr>
              <a:t>101954095</a:t>
            </a:r>
            <a:endParaRPr lang="en-IN" sz="2000" b="0" i="0" u="none" strike="noStrike" dirty="0">
              <a:effectLst/>
              <a:latin typeface="Times New Roman" panose="02020603050405020304" pitchFamily="18" charset="0"/>
              <a:cs typeface="Times New Roman" panose="02020603050405020304" pitchFamily="18" charset="0"/>
            </a:endParaRPr>
          </a:p>
          <a:p>
            <a:r>
              <a:rPr lang="en-US" altLang="en-US" sz="4000" dirty="0">
                <a:latin typeface="Times New Roman" panose="02020603050405020304" pitchFamily="18" charset="0"/>
                <a:ea typeface="Vijaya" pitchFamily="34" charset="0"/>
                <a:cs typeface="Times New Roman" panose="02020603050405020304" pitchFamily="18" charset="0"/>
              </a:rPr>
              <a:t>Supervisor: Dr. SANJAY K. JAIN</a:t>
            </a:r>
          </a:p>
          <a:p>
            <a:r>
              <a:rPr lang="en-US" altLang="en-US" sz="4000" dirty="0">
                <a:latin typeface="Times New Roman" panose="02020603050405020304" pitchFamily="18" charset="0"/>
                <a:ea typeface="Vijaya" pitchFamily="34" charset="0"/>
                <a:cs typeface="Times New Roman" panose="02020603050405020304" pitchFamily="18" charset="0"/>
              </a:rPr>
              <a:t>             Dr. VISHAL SRIVASTAVA</a:t>
            </a:r>
          </a:p>
        </p:txBody>
      </p:sp>
      <p:sp>
        <p:nvSpPr>
          <p:cNvPr id="5" name="TextBox 4"/>
          <p:cNvSpPr txBox="1"/>
          <p:nvPr/>
        </p:nvSpPr>
        <p:spPr>
          <a:xfrm>
            <a:off x="97760" y="7882494"/>
            <a:ext cx="2551814" cy="369332"/>
          </a:xfrm>
          <a:prstGeom prst="rect">
            <a:avLst/>
          </a:prstGeom>
          <a:solidFill>
            <a:schemeClr val="bg1">
              <a:lumMod val="95000"/>
            </a:schemeClr>
          </a:solidFill>
        </p:spPr>
        <p:txBody>
          <a:bodyPr wrap="square" rtlCol="0">
            <a:spAutoFit/>
          </a:bodyPr>
          <a:lstStyle/>
          <a:p>
            <a:r>
              <a:rPr lang="en-IN" sz="1800" dirty="0">
                <a:solidFill>
                  <a:schemeClr val="bg1">
                    <a:lumMod val="50000"/>
                  </a:schemeClr>
                </a:solidFill>
                <a:latin typeface="Times New Roman" panose="02020603050405020304" pitchFamily="18" charset="0"/>
                <a:cs typeface="Times New Roman" panose="02020603050405020304" pitchFamily="18" charset="0"/>
              </a:rPr>
              <a:t>www.thapar.edu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3315" y="331790"/>
            <a:ext cx="10286365" cy="1135355"/>
          </a:xfrm>
        </p:spPr>
        <p:txBody>
          <a:bodyPr>
            <a:noAutofit/>
          </a:bodyPr>
          <a:lstStyle/>
          <a:p>
            <a:r>
              <a:rPr lang="en-US" sz="7200" dirty="0">
                <a:cs typeface="Times New Roman" panose="02020603050405020304" pitchFamily="18" charset="0"/>
              </a:rPr>
              <a:t>Functional Block Diagram</a:t>
            </a:r>
          </a:p>
        </p:txBody>
      </p:sp>
      <p:sp>
        <p:nvSpPr>
          <p:cNvPr id="5" name="Rectangle 1"/>
          <p:cNvSpPr>
            <a:spLocks noChangeArrowheads="1"/>
          </p:cNvSpPr>
          <p:nvPr/>
        </p:nvSpPr>
        <p:spPr bwMode="auto">
          <a:xfrm>
            <a:off x="5034194" y="6696619"/>
            <a:ext cx="5437176" cy="542434"/>
          </a:xfrm>
          <a:prstGeom prst="rect">
            <a:avLst/>
          </a:prstGeom>
          <a:noFill/>
          <a:ln w="9525">
            <a:noFill/>
            <a:miter lim="800000"/>
            <a:headEnd/>
            <a:tailEnd/>
          </a:ln>
          <a:effectLst/>
        </p:spPr>
        <p:txBody>
          <a:bodyPr vert="horz" wrap="square" lIns="110469" tIns="55234" rIns="110469" bIns="55234" numCol="1" anchor="ctr" anchorCtr="0" compatLnSpc="1">
            <a:prstTxWarp prst="textNoShape">
              <a:avLst/>
            </a:prstTxWarp>
            <a:spAutoFit/>
          </a:bodyPr>
          <a:lstStyle/>
          <a:p>
            <a:pPr algn="ctr" defTabSz="1104687" fontAlgn="base">
              <a:spcBef>
                <a:spcPct val="0"/>
              </a:spcBef>
              <a:spcAft>
                <a:spcPct val="0"/>
              </a:spcAft>
            </a:pPr>
            <a:r>
              <a:rPr lang="en-US" sz="2800" dirty="0">
                <a:effectLst/>
                <a:latin typeface="Times New Roman" panose="02020603050405020304" pitchFamily="18" charset="0"/>
                <a:ea typeface="Calibri" panose="020F0502020204030204" pitchFamily="34" charset="0"/>
              </a:rPr>
              <a:t>Concept Map of our project</a:t>
            </a:r>
            <a:endParaRPr lang="en-US" sz="4000" dirty="0">
              <a:latin typeface="Arial" pitchFamily="34" charset="0"/>
              <a:cs typeface="Arial" pitchFamily="34" charset="0"/>
            </a:endParaRPr>
          </a:p>
        </p:txBody>
      </p:sp>
      <p:pic>
        <p:nvPicPr>
          <p:cNvPr id="6" name="Picture 5" descr="29790259_1872610862758572_5227630052780236864_n.png">
            <a:extLst>
              <a:ext uri="{FF2B5EF4-FFF2-40B4-BE49-F238E27FC236}">
                <a16:creationId xmlns:a16="http://schemas.microsoft.com/office/drawing/2014/main" id="{50B45AF7-C2A8-864F-A185-459CEE74E1D4}"/>
              </a:ext>
            </a:extLst>
          </p:cNvPr>
          <p:cNvPicPr>
            <a:picLocks noChangeAspect="1"/>
          </p:cNvPicPr>
          <p:nvPr/>
        </p:nvPicPr>
        <p:blipFill>
          <a:blip r:embed="rId2"/>
          <a:srcRect l="19111" r="19259" b="29046"/>
          <a:stretch>
            <a:fillRect/>
          </a:stretch>
        </p:blipFill>
        <p:spPr>
          <a:xfrm>
            <a:off x="13516016" y="6967836"/>
            <a:ext cx="1058907" cy="1219111"/>
          </a:xfrm>
          <a:prstGeom prst="rect">
            <a:avLst/>
          </a:prstGeom>
        </p:spPr>
      </p:pic>
      <p:pic>
        <p:nvPicPr>
          <p:cNvPr id="1025" name="Picture 1" descr="page36image13322272">
            <a:extLst>
              <a:ext uri="{FF2B5EF4-FFF2-40B4-BE49-F238E27FC236}">
                <a16:creationId xmlns:a16="http://schemas.microsoft.com/office/drawing/2014/main" id="{CCA8D613-82F5-206D-07F1-FC94ADB627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3315" y="1547417"/>
            <a:ext cx="8811938" cy="5190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6344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45188"/>
            <a:ext cx="13071675" cy="557637"/>
          </a:xfrm>
        </p:spPr>
        <p:txBody>
          <a:bodyPr>
            <a:noAutofit/>
          </a:bodyPr>
          <a:lstStyle/>
          <a:p>
            <a:r>
              <a:rPr lang="en-US" sz="7200" dirty="0">
                <a:cs typeface="Times New Roman" panose="02020603050405020304" pitchFamily="18" charset="0"/>
              </a:rPr>
              <a:t>Simulation Results</a:t>
            </a:r>
          </a:p>
        </p:txBody>
      </p:sp>
      <p:pic>
        <p:nvPicPr>
          <p:cNvPr id="11" name="Picture 10" descr="29790259_1872610862758572_5227630052780236864_n.png">
            <a:extLst>
              <a:ext uri="{FF2B5EF4-FFF2-40B4-BE49-F238E27FC236}">
                <a16:creationId xmlns:a16="http://schemas.microsoft.com/office/drawing/2014/main" id="{6FD6959D-A44D-6E48-B9E0-23882B1ADC66}"/>
              </a:ext>
            </a:extLst>
          </p:cNvPr>
          <p:cNvPicPr>
            <a:picLocks noChangeAspect="1"/>
          </p:cNvPicPr>
          <p:nvPr/>
        </p:nvPicPr>
        <p:blipFill>
          <a:blip r:embed="rId2"/>
          <a:srcRect l="19111" r="19259" b="29046"/>
          <a:stretch>
            <a:fillRect/>
          </a:stretch>
        </p:blipFill>
        <p:spPr>
          <a:xfrm>
            <a:off x="13516016" y="6967836"/>
            <a:ext cx="1058907" cy="1219111"/>
          </a:xfrm>
          <a:prstGeom prst="rect">
            <a:avLst/>
          </a:prstGeom>
        </p:spPr>
      </p:pic>
      <p:sp>
        <p:nvSpPr>
          <p:cNvPr id="15" name="TextBox 14">
            <a:extLst>
              <a:ext uri="{FF2B5EF4-FFF2-40B4-BE49-F238E27FC236}">
                <a16:creationId xmlns:a16="http://schemas.microsoft.com/office/drawing/2014/main" id="{CE7D8DC8-4584-F33B-CF29-D9C997866F0C}"/>
              </a:ext>
            </a:extLst>
          </p:cNvPr>
          <p:cNvSpPr txBox="1"/>
          <p:nvPr/>
        </p:nvSpPr>
        <p:spPr>
          <a:xfrm flipH="1">
            <a:off x="5185971" y="6654919"/>
            <a:ext cx="3704492" cy="492443"/>
          </a:xfrm>
          <a:prstGeom prst="rect">
            <a:avLst/>
          </a:prstGeom>
          <a:noFill/>
        </p:spPr>
        <p:txBody>
          <a:bodyPr wrap="square" rtlCol="0">
            <a:spAutoFit/>
          </a:bodyPr>
          <a:lstStyle/>
          <a:p>
            <a:r>
              <a:rPr lang="en-IN" dirty="0"/>
              <a:t>    Fig. Simulation results</a:t>
            </a:r>
          </a:p>
        </p:txBody>
      </p:sp>
      <p:pic>
        <p:nvPicPr>
          <p:cNvPr id="2056" name="Picture 8" descr="page46image13405648">
            <a:extLst>
              <a:ext uri="{FF2B5EF4-FFF2-40B4-BE49-F238E27FC236}">
                <a16:creationId xmlns:a16="http://schemas.microsoft.com/office/drawing/2014/main" id="{C031C417-F4EB-4BE9-E912-EDF89D8646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808" y="1630244"/>
            <a:ext cx="6798476" cy="4721164"/>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page46image13413968">
            <a:extLst>
              <a:ext uri="{FF2B5EF4-FFF2-40B4-BE49-F238E27FC236}">
                <a16:creationId xmlns:a16="http://schemas.microsoft.com/office/drawing/2014/main" id="{3D9CA16F-CC3F-59B3-E2B8-03D84CB284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808" y="1652056"/>
            <a:ext cx="7058140" cy="4673952"/>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page45image13127120">
            <a:extLst>
              <a:ext uri="{FF2B5EF4-FFF2-40B4-BE49-F238E27FC236}">
                <a16:creationId xmlns:a16="http://schemas.microsoft.com/office/drawing/2014/main" id="{BB199944-D67D-3B78-5889-8A537D98A4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8217" y="1441312"/>
            <a:ext cx="7162800"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0602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447D0-1846-86B9-7830-0E65BDEE43A4}"/>
              </a:ext>
            </a:extLst>
          </p:cNvPr>
          <p:cNvSpPr>
            <a:spLocks noGrp="1"/>
          </p:cNvSpPr>
          <p:nvPr>
            <p:ph type="title"/>
          </p:nvPr>
        </p:nvSpPr>
        <p:spPr/>
        <p:txBody>
          <a:bodyPr>
            <a:normAutofit fontScale="90000"/>
          </a:bodyPr>
          <a:lstStyle/>
          <a:p>
            <a:r>
              <a:rPr lang="en-US" dirty="0"/>
              <a:t>Hardware Results	</a:t>
            </a:r>
          </a:p>
        </p:txBody>
      </p:sp>
      <p:sp>
        <p:nvSpPr>
          <p:cNvPr id="7" name="TextBox 6">
            <a:extLst>
              <a:ext uri="{FF2B5EF4-FFF2-40B4-BE49-F238E27FC236}">
                <a16:creationId xmlns:a16="http://schemas.microsoft.com/office/drawing/2014/main" id="{11F59974-C577-F43C-FBCA-40B85ECABAC3}"/>
              </a:ext>
            </a:extLst>
          </p:cNvPr>
          <p:cNvSpPr txBox="1"/>
          <p:nvPr/>
        </p:nvSpPr>
        <p:spPr>
          <a:xfrm flipH="1">
            <a:off x="5985927" y="6323827"/>
            <a:ext cx="8356002" cy="1323439"/>
          </a:xfrm>
          <a:prstGeom prst="rect">
            <a:avLst/>
          </a:prstGeom>
          <a:noFill/>
        </p:spPr>
        <p:txBody>
          <a:bodyPr wrap="square" rtlCol="0">
            <a:spAutoFit/>
          </a:bodyPr>
          <a:lstStyle/>
          <a:p>
            <a:r>
              <a:rPr lang="en-IN" sz="2800" dirty="0"/>
              <a:t>Fig. </a:t>
            </a:r>
            <a:r>
              <a:rPr lang="en-IN" sz="2800" dirty="0">
                <a:effectLst/>
                <a:latin typeface="TimesNewRomanPSMT"/>
              </a:rPr>
              <a:t>Motor Connected to Circuit</a:t>
            </a:r>
            <a:br>
              <a:rPr lang="en-IN" sz="1800" dirty="0">
                <a:effectLst/>
                <a:latin typeface="TimesNewRomanPSMT"/>
              </a:rPr>
            </a:br>
            <a:endParaRPr lang="en-IN" dirty="0"/>
          </a:p>
          <a:p>
            <a:endParaRPr lang="en-IN" dirty="0"/>
          </a:p>
        </p:txBody>
      </p:sp>
      <p:pic>
        <p:nvPicPr>
          <p:cNvPr id="3079" name="Picture 7" descr="page37image13307968">
            <a:extLst>
              <a:ext uri="{FF2B5EF4-FFF2-40B4-BE49-F238E27FC236}">
                <a16:creationId xmlns:a16="http://schemas.microsoft.com/office/drawing/2014/main" id="{9C330F22-D3EF-A3F3-2867-2C779F837B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54398"/>
            <a:ext cx="4564898" cy="6630765"/>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page47image13318576">
            <a:extLst>
              <a:ext uri="{FF2B5EF4-FFF2-40B4-BE49-F238E27FC236}">
                <a16:creationId xmlns:a16="http://schemas.microsoft.com/office/drawing/2014/main" id="{E6A02BF9-5AF8-7A87-3484-91031E2E35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6686" y="2619213"/>
            <a:ext cx="5549007" cy="3676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8779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3315" y="416420"/>
            <a:ext cx="9021621" cy="1590800"/>
          </a:xfrm>
        </p:spPr>
        <p:txBody>
          <a:bodyPr>
            <a:normAutofit/>
          </a:bodyPr>
          <a:lstStyle/>
          <a:p>
            <a:r>
              <a:rPr lang="en-US" sz="7200" dirty="0">
                <a:cs typeface="Times New Roman" panose="02020603050405020304" pitchFamily="18" charset="0"/>
              </a:rPr>
              <a:t>Conclusion</a:t>
            </a:r>
          </a:p>
        </p:txBody>
      </p:sp>
      <p:sp>
        <p:nvSpPr>
          <p:cNvPr id="3" name="Content Placeholder 2"/>
          <p:cNvSpPr>
            <a:spLocks noGrp="1"/>
          </p:cNvSpPr>
          <p:nvPr>
            <p:ph sz="quarter" idx="1"/>
          </p:nvPr>
        </p:nvSpPr>
        <p:spPr>
          <a:xfrm>
            <a:off x="892097" y="2007220"/>
            <a:ext cx="13205867" cy="5501232"/>
          </a:xfrm>
        </p:spPr>
        <p:txBody>
          <a:bodyPr>
            <a:normAutofit/>
          </a:bodyPr>
          <a:lstStyle/>
          <a:p>
            <a:pPr algn="just">
              <a:lnSpc>
                <a:spcPct val="114000"/>
              </a:lnSpc>
            </a:pPr>
            <a:r>
              <a:rPr lang="en-IN" sz="2000" dirty="0">
                <a:effectLst/>
                <a:latin typeface="TimesNewRomanPSMT"/>
              </a:rPr>
              <a:t>This project if applied on the actual vehicle will certainly be able to reduce accidents on road. </a:t>
            </a:r>
          </a:p>
          <a:p>
            <a:pPr algn="just">
              <a:lnSpc>
                <a:spcPct val="114000"/>
              </a:lnSpc>
            </a:pPr>
            <a:endParaRPr lang="en-US" sz="2000" dirty="0">
              <a:effectLst/>
              <a:latin typeface="Times New Roman" panose="02020603050405020304" pitchFamily="18" charset="0"/>
              <a:ea typeface="Calibri" panose="020F0502020204030204" pitchFamily="34" charset="0"/>
            </a:endParaRPr>
          </a:p>
          <a:p>
            <a:pPr algn="just">
              <a:lnSpc>
                <a:spcPct val="114000"/>
              </a:lnSpc>
            </a:pPr>
            <a:r>
              <a:rPr lang="en-IN" sz="2000" dirty="0">
                <a:effectLst/>
                <a:latin typeface="TimesNewRomanPSMT"/>
              </a:rPr>
              <a:t>The project will also help traffic regulation as well as controlling and regulating the crowd on the roads </a:t>
            </a:r>
          </a:p>
          <a:p>
            <a:pPr algn="just">
              <a:lnSpc>
                <a:spcPct val="114000"/>
              </a:lnSpc>
            </a:pPr>
            <a:r>
              <a:rPr lang="en-IN" sz="2000" dirty="0">
                <a:effectLst/>
                <a:latin typeface="TimesNewRomanPSMT"/>
              </a:rPr>
              <a:t>t will help drivers while driving and keeping them mindful of the surrounding. </a:t>
            </a:r>
          </a:p>
          <a:p>
            <a:pPr algn="just">
              <a:lnSpc>
                <a:spcPct val="114000"/>
              </a:lnSpc>
            </a:pPr>
            <a:endParaRPr lang="en-US" sz="2000" dirty="0">
              <a:effectLst/>
              <a:latin typeface="Times New Roman" panose="02020603050405020304" pitchFamily="18" charset="0"/>
              <a:ea typeface="Calibri" panose="020F0502020204030204" pitchFamily="34" charset="0"/>
            </a:endParaRPr>
          </a:p>
          <a:p>
            <a:r>
              <a:rPr lang="en-IN" sz="2000" dirty="0">
                <a:effectLst/>
                <a:latin typeface="TimesNewRomanPSMT"/>
              </a:rPr>
              <a:t>In the future, a high resolution camera can be used to accelerate and improve traffic sign </a:t>
            </a:r>
            <a:endParaRPr lang="en-IN" sz="2000" dirty="0"/>
          </a:p>
          <a:p>
            <a:r>
              <a:rPr lang="en-IN" sz="2000" dirty="0">
                <a:effectLst/>
                <a:latin typeface="TimesNewRomanPSMT"/>
              </a:rPr>
              <a:t>detection.</a:t>
            </a:r>
            <a:br>
              <a:rPr lang="en-IN" sz="2000" dirty="0">
                <a:effectLst/>
                <a:latin typeface="TimesNewRomanPSMT"/>
              </a:rPr>
            </a:br>
            <a:endParaRPr lang="en-IN" sz="2000" dirty="0"/>
          </a:p>
          <a:p>
            <a:r>
              <a:rPr lang="en-IN" sz="2000" dirty="0">
                <a:effectLst/>
                <a:latin typeface="TimesNewRomanPSMT"/>
              </a:rPr>
              <a:t>The work can be tested with advanced deep learning algorithms, such as You Only Look </a:t>
            </a:r>
            <a:endParaRPr lang="en-IN" sz="2000" dirty="0"/>
          </a:p>
          <a:p>
            <a:r>
              <a:rPr lang="en-IN" sz="2000" dirty="0">
                <a:effectLst/>
                <a:latin typeface="TimesNewRomanPSMT"/>
              </a:rPr>
              <a:t>Once (YOLO).</a:t>
            </a:r>
            <a:br>
              <a:rPr lang="en-IN" sz="2000" dirty="0">
                <a:effectLst/>
                <a:latin typeface="TimesNewRomanPSMT"/>
              </a:rPr>
            </a:br>
            <a:endParaRPr lang="en-IN" sz="2000" dirty="0"/>
          </a:p>
          <a:p>
            <a:r>
              <a:rPr lang="en-IN" sz="2000" dirty="0">
                <a:effectLst/>
                <a:latin typeface="TimesNewRomanPSMT"/>
              </a:rPr>
              <a:t>Automated traffic sign violation checks for a variety of additional traffic signs can be included in remote-controlled automobiles to add more automation. </a:t>
            </a:r>
            <a:endParaRPr lang="en-IN" sz="2000" dirty="0"/>
          </a:p>
          <a:p>
            <a:pPr marL="0" indent="0" algn="just">
              <a:lnSpc>
                <a:spcPct val="150000"/>
              </a:lnSpc>
              <a:spcBef>
                <a:spcPts val="0"/>
              </a:spcBef>
              <a:buNone/>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endParaRPr lang="en-US" sz="26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descr="29790259_1872610862758572_5227630052780236864_n.png">
            <a:extLst>
              <a:ext uri="{FF2B5EF4-FFF2-40B4-BE49-F238E27FC236}">
                <a16:creationId xmlns:a16="http://schemas.microsoft.com/office/drawing/2014/main" id="{FAC86479-B4F7-5047-9922-C63CC2AFABDD}"/>
              </a:ext>
            </a:extLst>
          </p:cNvPr>
          <p:cNvPicPr>
            <a:picLocks noChangeAspect="1"/>
          </p:cNvPicPr>
          <p:nvPr/>
        </p:nvPicPr>
        <p:blipFill>
          <a:blip r:embed="rId2"/>
          <a:srcRect l="19111" r="19259" b="29046"/>
          <a:stretch>
            <a:fillRect/>
          </a:stretch>
        </p:blipFill>
        <p:spPr>
          <a:xfrm>
            <a:off x="13516016" y="6967836"/>
            <a:ext cx="1058907" cy="1219111"/>
          </a:xfrm>
          <a:prstGeom prst="rect">
            <a:avLst/>
          </a:prstGeom>
        </p:spPr>
      </p:pic>
    </p:spTree>
    <p:extLst>
      <p:ext uri="{BB962C8B-B14F-4D97-AF65-F5344CB8AC3E}">
        <p14:creationId xmlns:p14="http://schemas.microsoft.com/office/powerpoint/2010/main" val="3459114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6320" y="633030"/>
            <a:ext cx="10494539" cy="784017"/>
          </a:xfrm>
        </p:spPr>
        <p:txBody>
          <a:bodyPr>
            <a:normAutofit fontScale="90000"/>
          </a:bodyPr>
          <a:lstStyle/>
          <a:p>
            <a:r>
              <a:rPr lang="en-US" dirty="0"/>
              <a:t>References</a:t>
            </a:r>
          </a:p>
        </p:txBody>
      </p:sp>
      <p:sp>
        <p:nvSpPr>
          <p:cNvPr id="3" name="Content Placeholder 2"/>
          <p:cNvSpPr>
            <a:spLocks noGrp="1"/>
          </p:cNvSpPr>
          <p:nvPr>
            <p:ph sz="quarter" idx="1"/>
          </p:nvPr>
        </p:nvSpPr>
        <p:spPr>
          <a:xfrm>
            <a:off x="861269" y="1897193"/>
            <a:ext cx="12824639" cy="5898653"/>
          </a:xfrm>
        </p:spPr>
        <p:txBody>
          <a:bodyPr>
            <a:noAutofit/>
          </a:bodyPr>
          <a:lstStyle/>
          <a:p>
            <a:pPr marL="342900" indent="-342900" algn="just">
              <a:lnSpc>
                <a:spcPct val="150000"/>
              </a:lnSpc>
              <a:buFont typeface="+mj-lt"/>
              <a:buAutoNum type="arabicPeriod"/>
            </a:pPr>
            <a:r>
              <a:rPr lang="en-IN" sz="1800" dirty="0">
                <a:effectLst/>
                <a:latin typeface="TimesNewRomanPSMT"/>
              </a:rPr>
              <a:t>Luo, </a:t>
            </a:r>
            <a:r>
              <a:rPr lang="en-IN" sz="1800" dirty="0" err="1">
                <a:effectLst/>
                <a:latin typeface="TimesNewRomanPSMT"/>
              </a:rPr>
              <a:t>Hengliang</a:t>
            </a:r>
            <a:r>
              <a:rPr lang="en-IN" sz="1800" dirty="0">
                <a:effectLst/>
                <a:latin typeface="TimesNewRomanPSMT"/>
              </a:rPr>
              <a:t>, Yi Yang, Bei Tong, </a:t>
            </a:r>
            <a:r>
              <a:rPr lang="en-IN" sz="1800" dirty="0" err="1">
                <a:effectLst/>
                <a:latin typeface="TimesNewRomanPSMT"/>
              </a:rPr>
              <a:t>Fuchao</a:t>
            </a:r>
            <a:r>
              <a:rPr lang="en-IN" sz="1800" dirty="0">
                <a:effectLst/>
                <a:latin typeface="TimesNewRomanPSMT"/>
              </a:rPr>
              <a:t> Wu, and Bin Fan. "Traffic sign recognition using a multi-task convolutional neural network." </a:t>
            </a:r>
            <a:r>
              <a:rPr lang="en-IN" sz="1800" i="1" dirty="0">
                <a:effectLst/>
                <a:latin typeface="TimesNewRomanPS"/>
              </a:rPr>
              <a:t>IEEE Transactions on Intelligent Transportation Systems </a:t>
            </a:r>
            <a:r>
              <a:rPr lang="en-IN" sz="1800" dirty="0">
                <a:effectLst/>
                <a:latin typeface="TimesNewRomanPSMT"/>
              </a:rPr>
              <a:t>19, no. 4 (2017): 1100-1111.</a:t>
            </a:r>
            <a:br>
              <a:rPr lang="en-IN" sz="1800" dirty="0">
                <a:effectLst/>
                <a:latin typeface="TimesNewRomanPSMT"/>
              </a:rPr>
            </a:br>
            <a:r>
              <a:rPr lang="en-IN" sz="1800" dirty="0">
                <a:effectLst/>
                <a:latin typeface="TimesNewRomanPSMT"/>
              </a:rPr>
              <a:t>DOI: 10.1109/TITS.2017.2714691 </a:t>
            </a:r>
            <a:endParaRPr lang="en-IN" sz="800" dirty="0">
              <a:effectLst/>
            </a:endParaRPr>
          </a:p>
          <a:p>
            <a:pPr marL="342900" indent="-342900" algn="just">
              <a:lnSpc>
                <a:spcPct val="150000"/>
              </a:lnSpc>
              <a:buFont typeface="+mj-lt"/>
              <a:buAutoNum type="arabicPeriod"/>
            </a:pPr>
            <a:r>
              <a:rPr lang="en-IN" sz="1800" dirty="0">
                <a:effectLst/>
                <a:latin typeface="TimesNewRomanPSMT"/>
              </a:rPr>
              <a:t>Ju, Moran, </a:t>
            </a:r>
            <a:r>
              <a:rPr lang="en-IN" sz="1800" dirty="0" err="1">
                <a:effectLst/>
                <a:latin typeface="TimesNewRomanPSMT"/>
              </a:rPr>
              <a:t>Jiangning</a:t>
            </a:r>
            <a:r>
              <a:rPr lang="en-IN" sz="1800" dirty="0">
                <a:effectLst/>
                <a:latin typeface="TimesNewRomanPSMT"/>
              </a:rPr>
              <a:t> Luo, </a:t>
            </a:r>
            <a:r>
              <a:rPr lang="en-IN" sz="1800" dirty="0" err="1">
                <a:effectLst/>
                <a:latin typeface="TimesNewRomanPSMT"/>
              </a:rPr>
              <a:t>Panpan</a:t>
            </a:r>
            <a:r>
              <a:rPr lang="en-IN" sz="1800" dirty="0">
                <a:effectLst/>
                <a:latin typeface="TimesNewRomanPSMT"/>
              </a:rPr>
              <a:t> Zhang, Miao He, and </a:t>
            </a:r>
            <a:r>
              <a:rPr lang="en-IN" sz="1800" dirty="0" err="1">
                <a:effectLst/>
                <a:latin typeface="TimesNewRomanPSMT"/>
              </a:rPr>
              <a:t>Haibo</a:t>
            </a:r>
            <a:r>
              <a:rPr lang="en-IN" sz="1800" dirty="0">
                <a:effectLst/>
                <a:latin typeface="TimesNewRomanPSMT"/>
              </a:rPr>
              <a:t> Luo. "A simple and efficient network for small target detection." </a:t>
            </a:r>
            <a:r>
              <a:rPr lang="en-IN" sz="1800" i="1" dirty="0">
                <a:effectLst/>
                <a:latin typeface="TimesNewRomanPS"/>
              </a:rPr>
              <a:t>IEEE Access </a:t>
            </a:r>
            <a:r>
              <a:rPr lang="en-IN" sz="1800" dirty="0">
                <a:effectLst/>
                <a:latin typeface="TimesNewRomanPSMT"/>
              </a:rPr>
              <a:t>7 (2019): 85771-85781. DOI: 10.1109/ACCESS.2019.2924960 </a:t>
            </a:r>
            <a:endParaRPr lang="en-IN" sz="800" dirty="0">
              <a:effectLst/>
            </a:endParaRPr>
          </a:p>
          <a:p>
            <a:pPr marL="342900" indent="-342900" algn="just">
              <a:lnSpc>
                <a:spcPct val="150000"/>
              </a:lnSpc>
              <a:buFont typeface="+mj-lt"/>
              <a:buAutoNum type="arabicPeriod"/>
            </a:pPr>
            <a:r>
              <a:rPr lang="en-IN" sz="1800" dirty="0">
                <a:effectLst/>
                <a:latin typeface="TimesNewRomanPSMT"/>
              </a:rPr>
              <a:t>Qin, </a:t>
            </a:r>
            <a:r>
              <a:rPr lang="en-IN" sz="1800" dirty="0" err="1">
                <a:effectLst/>
                <a:latin typeface="TimesNewRomanPSMT"/>
              </a:rPr>
              <a:t>Zhongbing</a:t>
            </a:r>
            <a:r>
              <a:rPr lang="en-IN" sz="1800" dirty="0">
                <a:effectLst/>
                <a:latin typeface="TimesNewRomanPSMT"/>
              </a:rPr>
              <a:t>, and Wei Qi Yan. "Traffic-sign recognition using deep learning." In </a:t>
            </a:r>
            <a:r>
              <a:rPr lang="en-IN" sz="1800" i="1" dirty="0">
                <a:effectLst/>
                <a:latin typeface="TimesNewRomanPS"/>
              </a:rPr>
              <a:t>International Symposium on Geometry and Vision</a:t>
            </a:r>
            <a:r>
              <a:rPr lang="en-IN" sz="1800" dirty="0">
                <a:effectLst/>
                <a:latin typeface="TimesNewRomanPSMT"/>
              </a:rPr>
              <a:t>, pp. 13-25. Springer, Cham, 2021. DOI : 10.1007/978-3-030-72073-5_2 </a:t>
            </a:r>
            <a:endParaRPr lang="en-IN" sz="800" dirty="0">
              <a:effectLst/>
            </a:endParaRPr>
          </a:p>
          <a:p>
            <a:pPr marL="342900" indent="-342900" algn="just">
              <a:lnSpc>
                <a:spcPct val="150000"/>
              </a:lnSpc>
              <a:buFont typeface="+mj-lt"/>
              <a:buAutoNum type="arabicPeriod"/>
            </a:pPr>
            <a:r>
              <a:rPr lang="en-IN" sz="1800" dirty="0">
                <a:effectLst/>
                <a:latin typeface="TimesNewRomanPSMT"/>
              </a:rPr>
              <a:t>Said, </a:t>
            </a:r>
            <a:r>
              <a:rPr lang="en-IN" sz="1800" dirty="0" err="1">
                <a:effectLst/>
                <a:latin typeface="TimesNewRomanPSMT"/>
              </a:rPr>
              <a:t>Riadh</a:t>
            </a:r>
            <a:r>
              <a:rPr lang="en-IN" sz="1800" dirty="0">
                <a:effectLst/>
                <a:latin typeface="TimesNewRomanPSMT"/>
              </a:rPr>
              <a:t> Ayachi1 Yahia </a:t>
            </a:r>
            <a:r>
              <a:rPr lang="en-IN" sz="1800" dirty="0" err="1">
                <a:effectLst/>
                <a:latin typeface="TimesNewRomanPSMT"/>
              </a:rPr>
              <a:t>ElFahem</a:t>
            </a:r>
            <a:r>
              <a:rPr lang="en-IN" sz="1800" dirty="0">
                <a:effectLst/>
                <a:latin typeface="TimesNewRomanPSMT"/>
              </a:rPr>
              <a:t>, and Mohamed </a:t>
            </a:r>
            <a:r>
              <a:rPr lang="en-IN" sz="1800" dirty="0" err="1">
                <a:effectLst/>
                <a:latin typeface="TimesNewRomanPSMT"/>
              </a:rPr>
              <a:t>Atri</a:t>
            </a:r>
            <a:r>
              <a:rPr lang="en-IN" sz="1800" dirty="0">
                <a:effectLst/>
                <a:latin typeface="TimesNewRomanPSMT"/>
              </a:rPr>
              <a:t>. "To Perform Road Signs Recognition for Autonomous Vehicles Using Cascaded Deep Learning Pipeline." </a:t>
            </a:r>
            <a:r>
              <a:rPr lang="en-IN" sz="1800" i="1" dirty="0">
                <a:effectLst/>
                <a:latin typeface="TimesNewRomanPS"/>
              </a:rPr>
              <a:t>Artificial Intelligence Advances</a:t>
            </a:r>
            <a:r>
              <a:rPr lang="en-IN" sz="1800" dirty="0">
                <a:effectLst/>
                <a:latin typeface="TimesNewRomanPSMT"/>
              </a:rPr>
              <a:t>.</a:t>
            </a:r>
            <a:br>
              <a:rPr lang="en-IN" sz="1800" dirty="0">
                <a:effectLst/>
                <a:latin typeface="TimesNewRomanPSMT"/>
              </a:rPr>
            </a:br>
            <a:r>
              <a:rPr lang="en-IN" sz="1800" dirty="0">
                <a:effectLst/>
                <a:latin typeface="TimesNewRomanPSMT"/>
              </a:rPr>
              <a:t>DOI: 10.30564/aia.v1i1.569 </a:t>
            </a:r>
            <a:endParaRPr lang="en-IN" sz="800" dirty="0">
              <a:effectLst/>
            </a:endParaRPr>
          </a:p>
          <a:p>
            <a:pPr marL="342900" indent="-342900" algn="just">
              <a:lnSpc>
                <a:spcPct val="150000"/>
              </a:lnSpc>
              <a:buFont typeface="+mj-lt"/>
              <a:buAutoNum type="arabicPeriod"/>
            </a:pPr>
            <a:r>
              <a:rPr lang="en-US" sz="2400" dirty="0">
                <a:solidFill>
                  <a:srgbClr val="000000"/>
                </a:solidFill>
                <a:latin typeface="Times New Roman" panose="02020603050405020304" pitchFamily="18" charset="0"/>
                <a:ea typeface="Calibri" panose="020F0502020204030204" pitchFamily="34" charset="0"/>
                <a:cs typeface="Raavi" panose="020B0502040204020203" pitchFamily="34" charset="0"/>
              </a:rPr>
              <a:t>   </a:t>
            </a:r>
            <a:r>
              <a:rPr lang="en-IN" sz="1800" dirty="0">
                <a:effectLst/>
                <a:latin typeface="TimesNewRomanPSMT"/>
              </a:rPr>
              <a:t>Zhang, </a:t>
            </a:r>
            <a:r>
              <a:rPr lang="en-IN" sz="1800" dirty="0" err="1">
                <a:effectLst/>
                <a:latin typeface="TimesNewRomanPSMT"/>
              </a:rPr>
              <a:t>Shiwen</a:t>
            </a:r>
            <a:r>
              <a:rPr lang="en-IN" sz="1800" dirty="0">
                <a:effectLst/>
                <a:latin typeface="TimesNewRomanPSMT"/>
              </a:rPr>
              <a:t>. </a:t>
            </a:r>
            <a:r>
              <a:rPr lang="en-IN" sz="1800" i="1" dirty="0">
                <a:effectLst/>
                <a:latin typeface="TimesNewRomanPS"/>
              </a:rPr>
              <a:t>Traffic sign detection for vision-based driver’s assistance in land-based vehicles</a:t>
            </a:r>
            <a:r>
              <a:rPr lang="en-IN" sz="1800" dirty="0">
                <a:effectLst/>
                <a:latin typeface="TimesNewRomanPSMT"/>
              </a:rPr>
              <a:t>. Technical report, School of Aeronautics and Astronautics-Stanford University, 2016. </a:t>
            </a:r>
            <a:endParaRPr lang="en-IN" sz="800" dirty="0">
              <a:effectLst/>
            </a:endParaRPr>
          </a:p>
          <a:p>
            <a:pPr marL="342900" lvl="0" indent="-342900" algn="just">
              <a:lnSpc>
                <a:spcPct val="150000"/>
              </a:lnSpc>
              <a:buFont typeface="+mj-lt"/>
              <a:buAutoNum type="arabicPeriod"/>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descr="29790259_1872610862758572_5227630052780236864_n.png">
            <a:extLst>
              <a:ext uri="{FF2B5EF4-FFF2-40B4-BE49-F238E27FC236}">
                <a16:creationId xmlns:a16="http://schemas.microsoft.com/office/drawing/2014/main" id="{114CB526-F511-4640-B0D1-1ACAF86CE5EC}"/>
              </a:ext>
            </a:extLst>
          </p:cNvPr>
          <p:cNvPicPr>
            <a:picLocks noChangeAspect="1"/>
          </p:cNvPicPr>
          <p:nvPr/>
        </p:nvPicPr>
        <p:blipFill>
          <a:blip r:embed="rId2"/>
          <a:srcRect l="19111" r="19259" b="29046"/>
          <a:stretch>
            <a:fillRect/>
          </a:stretch>
        </p:blipFill>
        <p:spPr>
          <a:xfrm>
            <a:off x="13516016" y="6967836"/>
            <a:ext cx="1058907" cy="1219111"/>
          </a:xfrm>
          <a:prstGeom prst="rect">
            <a:avLst/>
          </a:prstGeom>
        </p:spPr>
      </p:pic>
    </p:spTree>
    <p:extLst>
      <p:ext uri="{BB962C8B-B14F-4D97-AF65-F5344CB8AC3E}">
        <p14:creationId xmlns:p14="http://schemas.microsoft.com/office/powerpoint/2010/main" val="582517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887BD5-E27A-BF2D-44D9-6BE23DEF70E1}"/>
              </a:ext>
            </a:extLst>
          </p:cNvPr>
          <p:cNvSpPr>
            <a:spLocks noGrp="1"/>
          </p:cNvSpPr>
          <p:nvPr>
            <p:ph idx="1"/>
          </p:nvPr>
        </p:nvSpPr>
        <p:spPr>
          <a:xfrm>
            <a:off x="736442" y="462987"/>
            <a:ext cx="13255943" cy="6938045"/>
          </a:xfrm>
        </p:spPr>
        <p:txBody>
          <a:bodyPr>
            <a:normAutofit/>
          </a:bodyPr>
          <a:lstStyle/>
          <a:p>
            <a:pPr marL="0" indent="0" algn="just">
              <a:lnSpc>
                <a:spcPct val="150000"/>
              </a:lnSpc>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6. </a:t>
            </a:r>
            <a:r>
              <a:rPr lang="en-IN" sz="1800" dirty="0">
                <a:effectLst/>
                <a:latin typeface="TimesNewRomanPSMT"/>
              </a:rPr>
              <a:t>Wan, Haifeng, Lei Gao, </a:t>
            </a:r>
            <a:r>
              <a:rPr lang="en-IN" sz="1800" dirty="0" err="1">
                <a:effectLst/>
                <a:latin typeface="TimesNewRomanPSMT"/>
              </a:rPr>
              <a:t>Manman</a:t>
            </a:r>
            <a:r>
              <a:rPr lang="en-IN" sz="1800" dirty="0">
                <a:effectLst/>
                <a:latin typeface="TimesNewRomanPSMT"/>
              </a:rPr>
              <a:t> </a:t>
            </a:r>
            <a:r>
              <a:rPr lang="en-IN" sz="1800" dirty="0" err="1">
                <a:effectLst/>
                <a:latin typeface="TimesNewRomanPSMT"/>
              </a:rPr>
              <a:t>Su</a:t>
            </a:r>
            <a:r>
              <a:rPr lang="en-IN" sz="1800" dirty="0">
                <a:effectLst/>
                <a:latin typeface="TimesNewRomanPSMT"/>
              </a:rPr>
              <a:t>, </a:t>
            </a:r>
            <a:r>
              <a:rPr lang="en-IN" sz="1800" dirty="0" err="1">
                <a:effectLst/>
                <a:latin typeface="TimesNewRomanPSMT"/>
              </a:rPr>
              <a:t>Qinglong</a:t>
            </a:r>
            <a:r>
              <a:rPr lang="en-IN" sz="1800" dirty="0">
                <a:effectLst/>
                <a:latin typeface="TimesNewRomanPSMT"/>
              </a:rPr>
              <a:t> You, Hui Qu, and </a:t>
            </a:r>
            <a:r>
              <a:rPr lang="en-IN" sz="1800" dirty="0" err="1">
                <a:effectLst/>
                <a:latin typeface="TimesNewRomanPSMT"/>
              </a:rPr>
              <a:t>Qirun</a:t>
            </a:r>
            <a:r>
              <a:rPr lang="en-IN" sz="1800" dirty="0">
                <a:effectLst/>
                <a:latin typeface="TimesNewRomanPSMT"/>
              </a:rPr>
              <a:t> Sun. "A novel neural network model for traffic sign detection and recognition under extreme conditions." </a:t>
            </a:r>
            <a:r>
              <a:rPr lang="en-IN" sz="1800" i="1" dirty="0">
                <a:effectLst/>
                <a:latin typeface="TimesNewRomanPS"/>
              </a:rPr>
              <a:t>Journal of Sensors </a:t>
            </a:r>
            <a:r>
              <a:rPr lang="en-IN" sz="1800" dirty="0">
                <a:effectLst/>
                <a:latin typeface="TimesNewRomanPSMT"/>
              </a:rPr>
              <a:t>2021 (2021).</a:t>
            </a:r>
            <a:br>
              <a:rPr lang="en-IN" sz="1800" dirty="0">
                <a:effectLst/>
                <a:latin typeface="TimesNewRomanPSMT"/>
              </a:rPr>
            </a:br>
            <a:r>
              <a:rPr lang="en-IN" sz="1800" dirty="0">
                <a:effectLst/>
                <a:latin typeface="TimesNewRomanPSMT"/>
              </a:rPr>
              <a:t>DOI: 10.1155/2021/9984787 </a:t>
            </a:r>
            <a:endParaRPr lang="en-IN" sz="800" dirty="0">
              <a:effectLst/>
            </a:endParaRPr>
          </a:p>
          <a:p>
            <a:pPr marL="0" indent="0" algn="just">
              <a:lnSpc>
                <a:spcPct val="150000"/>
              </a:lnSpc>
              <a:buNone/>
            </a:pPr>
            <a:endParaRPr lang="en-US" sz="24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7. </a:t>
            </a:r>
            <a:r>
              <a:rPr lang="en-IN" sz="1800" dirty="0" err="1">
                <a:effectLst/>
                <a:latin typeface="TimesNewRomanPSMT"/>
              </a:rPr>
              <a:t>Nikhitha</a:t>
            </a:r>
            <a:r>
              <a:rPr lang="en-IN" sz="1800" dirty="0">
                <a:effectLst/>
                <a:latin typeface="TimesNewRomanPSMT"/>
              </a:rPr>
              <a:t>, M., K. P. Swetha, L. </a:t>
            </a:r>
            <a:r>
              <a:rPr lang="en-IN" sz="1800" dirty="0" err="1">
                <a:effectLst/>
                <a:latin typeface="TimesNewRomanPSMT"/>
              </a:rPr>
              <a:t>Nagamani</a:t>
            </a:r>
            <a:r>
              <a:rPr lang="en-IN" sz="1800" dirty="0">
                <a:effectLst/>
                <a:latin typeface="TimesNewRomanPSMT"/>
              </a:rPr>
              <a:t> Swathi, A. Sushma, and E. Sai </a:t>
            </a:r>
            <a:r>
              <a:rPr lang="en-IN" sz="1800" dirty="0" err="1">
                <a:effectLst/>
                <a:latin typeface="TimesNewRomanPSMT"/>
              </a:rPr>
              <a:t>Santhoshini</a:t>
            </a:r>
            <a:r>
              <a:rPr lang="en-IN" sz="1800" dirty="0">
                <a:effectLst/>
                <a:latin typeface="TimesNewRomanPSMT"/>
              </a:rPr>
              <a:t>. "TRAFFIC SIGN BOARD IDENTIFICATION AND VOICE VIGILANCE SYSTEM." </a:t>
            </a:r>
            <a:r>
              <a:rPr lang="en-IN" sz="1800" i="1" dirty="0">
                <a:effectLst/>
                <a:latin typeface="TimesNewRomanPS"/>
              </a:rPr>
              <a:t>Journal homepage: www. </a:t>
            </a:r>
            <a:r>
              <a:rPr lang="en-IN" sz="1800" i="1" dirty="0" err="1">
                <a:effectLst/>
                <a:latin typeface="TimesNewRomanPS"/>
              </a:rPr>
              <a:t>ijrpr</a:t>
            </a:r>
            <a:r>
              <a:rPr lang="en-IN" sz="1800" i="1" dirty="0">
                <a:effectLst/>
                <a:latin typeface="TimesNewRomanPS"/>
              </a:rPr>
              <a:t>. com ISSN </a:t>
            </a:r>
            <a:r>
              <a:rPr lang="en-IN" sz="1800" dirty="0">
                <a:effectLst/>
                <a:latin typeface="TimesNewRomanPSMT"/>
              </a:rPr>
              <a:t>2582: 7421 </a:t>
            </a:r>
            <a:endParaRPr lang="en-IN" sz="800" dirty="0">
              <a:effectLst/>
            </a:endParaRPr>
          </a:p>
          <a:p>
            <a:pPr marL="0" indent="0" algn="just">
              <a:lnSpc>
                <a:spcPct val="150000"/>
              </a:lnSpc>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8. </a:t>
            </a:r>
            <a:r>
              <a:rPr lang="en-IN" sz="1800" dirty="0" err="1">
                <a:effectLst/>
                <a:latin typeface="TimesNewRomanPSMT"/>
              </a:rPr>
              <a:t>Bailke</a:t>
            </a:r>
            <a:r>
              <a:rPr lang="en-IN" sz="1800" dirty="0">
                <a:effectLst/>
                <a:latin typeface="TimesNewRomanPSMT"/>
              </a:rPr>
              <a:t>, </a:t>
            </a:r>
            <a:r>
              <a:rPr lang="en-IN" sz="1800" dirty="0" err="1">
                <a:effectLst/>
                <a:latin typeface="TimesNewRomanPSMT"/>
              </a:rPr>
              <a:t>Preeti</a:t>
            </a:r>
            <a:r>
              <a:rPr lang="en-IN" sz="1800" dirty="0">
                <a:effectLst/>
                <a:latin typeface="TimesNewRomanPSMT"/>
              </a:rPr>
              <a:t>, and </a:t>
            </a:r>
            <a:r>
              <a:rPr lang="en-IN" sz="1800" dirty="0" err="1">
                <a:effectLst/>
                <a:latin typeface="TimesNewRomanPSMT"/>
              </a:rPr>
              <a:t>Kunjal</a:t>
            </a:r>
            <a:r>
              <a:rPr lang="en-IN" sz="1800" dirty="0">
                <a:effectLst/>
                <a:latin typeface="TimesNewRomanPSMT"/>
              </a:rPr>
              <a:t> Agrawal. "Traffic Sign Classification Using CNN." DOI: 10.22214/ijraset.2022.40224 </a:t>
            </a:r>
            <a:endParaRPr lang="en-IN" sz="800" dirty="0">
              <a:effectLst/>
            </a:endParaRPr>
          </a:p>
          <a:p>
            <a:pPr marL="0" indent="0" algn="just">
              <a:lnSpc>
                <a:spcPct val="150000"/>
              </a:lnSpc>
              <a:buNone/>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r>
              <a:rPr lang="en-US" sz="2400" dirty="0">
                <a:latin typeface="Times New Roman" panose="02020603050405020304" pitchFamily="18" charset="0"/>
                <a:ea typeface="Calibri" panose="020F0502020204030204" pitchFamily="34" charset="0"/>
                <a:cs typeface="Times New Roman" panose="02020603050405020304" pitchFamily="18" charset="0"/>
              </a:rPr>
              <a:t>9. </a:t>
            </a:r>
            <a:r>
              <a:rPr lang="en-IN" sz="1800" dirty="0" err="1">
                <a:solidFill>
                  <a:srgbClr val="212121"/>
                </a:solidFill>
                <a:effectLst/>
                <a:latin typeface="TimesNewRomanPSMT"/>
              </a:rPr>
              <a:t>Alghmgham</a:t>
            </a:r>
            <a:r>
              <a:rPr lang="en-IN" sz="1800" dirty="0">
                <a:solidFill>
                  <a:srgbClr val="212121"/>
                </a:solidFill>
                <a:effectLst/>
                <a:latin typeface="TimesNewRomanPSMT"/>
              </a:rPr>
              <a:t>, </a:t>
            </a:r>
            <a:r>
              <a:rPr lang="en-IN" sz="1800" dirty="0" err="1">
                <a:solidFill>
                  <a:srgbClr val="212121"/>
                </a:solidFill>
                <a:effectLst/>
                <a:latin typeface="TimesNewRomanPSMT"/>
              </a:rPr>
              <a:t>Danyah</a:t>
            </a:r>
            <a:r>
              <a:rPr lang="en-IN" sz="1800" dirty="0">
                <a:solidFill>
                  <a:srgbClr val="212121"/>
                </a:solidFill>
                <a:effectLst/>
                <a:latin typeface="TimesNewRomanPSMT"/>
              </a:rPr>
              <a:t> A., Ghazanfar Latif, Jaafar </a:t>
            </a:r>
            <a:r>
              <a:rPr lang="en-IN" sz="1800" dirty="0" err="1">
                <a:solidFill>
                  <a:srgbClr val="212121"/>
                </a:solidFill>
                <a:effectLst/>
                <a:latin typeface="TimesNewRomanPSMT"/>
              </a:rPr>
              <a:t>Alghazo</a:t>
            </a:r>
            <a:r>
              <a:rPr lang="en-IN" sz="1800" dirty="0">
                <a:solidFill>
                  <a:srgbClr val="212121"/>
                </a:solidFill>
                <a:effectLst/>
                <a:latin typeface="TimesNewRomanPSMT"/>
              </a:rPr>
              <a:t>, and </a:t>
            </a:r>
            <a:r>
              <a:rPr lang="en-IN" sz="1800" dirty="0" err="1">
                <a:solidFill>
                  <a:srgbClr val="212121"/>
                </a:solidFill>
                <a:effectLst/>
                <a:latin typeface="TimesNewRomanPSMT"/>
              </a:rPr>
              <a:t>Loay</a:t>
            </a:r>
            <a:r>
              <a:rPr lang="en-IN" sz="1800" dirty="0">
                <a:solidFill>
                  <a:srgbClr val="212121"/>
                </a:solidFill>
                <a:effectLst/>
                <a:latin typeface="TimesNewRomanPSMT"/>
              </a:rPr>
              <a:t> </a:t>
            </a:r>
            <a:r>
              <a:rPr lang="en-IN" sz="1800" dirty="0" err="1">
                <a:solidFill>
                  <a:srgbClr val="212121"/>
                </a:solidFill>
                <a:effectLst/>
                <a:latin typeface="TimesNewRomanPSMT"/>
              </a:rPr>
              <a:t>Alzubaidi</a:t>
            </a:r>
            <a:r>
              <a:rPr lang="en-IN" sz="1800" dirty="0">
                <a:solidFill>
                  <a:srgbClr val="212121"/>
                </a:solidFill>
                <a:effectLst/>
                <a:latin typeface="TimesNewRomanPSMT"/>
              </a:rPr>
              <a:t>. "Autonomous traffic sign (ATSR) detection and recognition using deep </a:t>
            </a:r>
            <a:endParaRPr lang="en-IN" sz="800" dirty="0">
              <a:effectLst/>
            </a:endParaRPr>
          </a:p>
          <a:p>
            <a:pPr marL="0" indent="0" algn="just">
              <a:lnSpc>
                <a:spcPct val="150000"/>
              </a:lnSpc>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10.</a:t>
            </a:r>
            <a:r>
              <a:rPr lang="en-IN" sz="1800" dirty="0">
                <a:solidFill>
                  <a:srgbClr val="212121"/>
                </a:solidFill>
                <a:effectLst/>
                <a:latin typeface="TimesNewRomanPSMT"/>
              </a:rPr>
              <a:t> </a:t>
            </a:r>
            <a:r>
              <a:rPr lang="en-IN" sz="1800" dirty="0" err="1">
                <a:solidFill>
                  <a:srgbClr val="212121"/>
                </a:solidFill>
                <a:effectLst/>
                <a:latin typeface="TimesNewRomanPSMT"/>
              </a:rPr>
              <a:t>Tabernik</a:t>
            </a:r>
            <a:r>
              <a:rPr lang="en-IN" sz="1800" dirty="0">
                <a:solidFill>
                  <a:srgbClr val="212121"/>
                </a:solidFill>
                <a:effectLst/>
                <a:latin typeface="TimesNewRomanPSMT"/>
              </a:rPr>
              <a:t>, </a:t>
            </a:r>
            <a:r>
              <a:rPr lang="en-IN" sz="1800" dirty="0" err="1">
                <a:solidFill>
                  <a:srgbClr val="212121"/>
                </a:solidFill>
                <a:effectLst/>
                <a:latin typeface="TimesNewRomanPSMT"/>
              </a:rPr>
              <a:t>Domen</a:t>
            </a:r>
            <a:r>
              <a:rPr lang="en-IN" sz="1800" dirty="0">
                <a:solidFill>
                  <a:srgbClr val="212121"/>
                </a:solidFill>
                <a:effectLst/>
                <a:latin typeface="TimesNewRomanPSMT"/>
              </a:rPr>
              <a:t>, and </a:t>
            </a:r>
            <a:r>
              <a:rPr lang="en-IN" sz="1800" dirty="0" err="1">
                <a:solidFill>
                  <a:srgbClr val="212121"/>
                </a:solidFill>
                <a:effectLst/>
                <a:latin typeface="TimesNewRomanPSMT"/>
              </a:rPr>
              <a:t>Danijel</a:t>
            </a:r>
            <a:r>
              <a:rPr lang="en-IN" sz="1800" dirty="0">
                <a:solidFill>
                  <a:srgbClr val="212121"/>
                </a:solidFill>
                <a:effectLst/>
                <a:latin typeface="TimesNewRomanPSMT"/>
              </a:rPr>
              <a:t> </a:t>
            </a:r>
            <a:r>
              <a:rPr lang="en-IN" sz="1800" dirty="0" err="1">
                <a:solidFill>
                  <a:srgbClr val="212121"/>
                </a:solidFill>
                <a:effectLst/>
                <a:latin typeface="TimesNewRomanPSMT"/>
              </a:rPr>
              <a:t>Skočaj</a:t>
            </a:r>
            <a:r>
              <a:rPr lang="en-IN" sz="1800" dirty="0">
                <a:solidFill>
                  <a:srgbClr val="212121"/>
                </a:solidFill>
                <a:effectLst/>
                <a:latin typeface="TimesNewRomanPSMT"/>
              </a:rPr>
              <a:t>. "Deep learning for large-scale traffic-sign detection and recognition." </a:t>
            </a:r>
            <a:r>
              <a:rPr lang="en-IN" sz="1800" i="1" dirty="0">
                <a:solidFill>
                  <a:srgbClr val="212121"/>
                </a:solidFill>
                <a:effectLst/>
                <a:latin typeface="TimesNewRomanPS"/>
              </a:rPr>
              <a:t>IEEE transactions on intelligent transportation systems </a:t>
            </a:r>
            <a:r>
              <a:rPr lang="en-IN" sz="1800" dirty="0">
                <a:solidFill>
                  <a:srgbClr val="212121"/>
                </a:solidFill>
                <a:effectLst/>
                <a:latin typeface="TimesNewRomanPSMT"/>
              </a:rPr>
              <a:t>21, no. 4 (2019): 1427-1440.</a:t>
            </a:r>
            <a:br>
              <a:rPr lang="en-IN" sz="1800" dirty="0">
                <a:solidFill>
                  <a:srgbClr val="212121"/>
                </a:solidFill>
                <a:effectLst/>
                <a:latin typeface="TimesNewRomanPSMT"/>
              </a:rPr>
            </a:br>
            <a:r>
              <a:rPr lang="en-IN" sz="1800" dirty="0">
                <a:effectLst/>
                <a:latin typeface="TimesNewRomanPSMT"/>
              </a:rPr>
              <a:t>DOI : </a:t>
            </a:r>
            <a:r>
              <a:rPr lang="en-IN" sz="1800" dirty="0">
                <a:solidFill>
                  <a:srgbClr val="006699"/>
                </a:solidFill>
                <a:effectLst/>
                <a:latin typeface="ArialMT"/>
              </a:rPr>
              <a:t>10.1109/TITS.2019.2913588 </a:t>
            </a:r>
            <a:endParaRPr lang="en-IN" sz="800" dirty="0">
              <a:effectLst/>
            </a:endParaRPr>
          </a:p>
          <a:p>
            <a:pPr marL="0" indent="0" algn="just">
              <a:lnSpc>
                <a:spcPct val="150000"/>
              </a:lnSpc>
              <a:buNone/>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43256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54170D-7029-554D-B401-0CF29C302657}"/>
              </a:ext>
            </a:extLst>
          </p:cNvPr>
          <p:cNvSpPr>
            <a:spLocks noGrp="1"/>
          </p:cNvSpPr>
          <p:nvPr>
            <p:ph idx="1"/>
          </p:nvPr>
        </p:nvSpPr>
        <p:spPr>
          <a:xfrm>
            <a:off x="736442" y="1005841"/>
            <a:ext cx="13255943" cy="6395192"/>
          </a:xfrm>
        </p:spPr>
        <p:txBody>
          <a:bodyPr/>
          <a:lstStyle/>
          <a:p>
            <a:pPr marL="0" indent="0">
              <a:buNone/>
            </a:pPr>
            <a:endParaRPr lang="en-US" dirty="0"/>
          </a:p>
          <a:p>
            <a:pPr marL="0" indent="0">
              <a:buNone/>
            </a:pPr>
            <a:endParaRPr lang="en-US" dirty="0"/>
          </a:p>
          <a:p>
            <a:pPr marL="0" indent="0" algn="ctr">
              <a:buNone/>
            </a:pPr>
            <a:r>
              <a:rPr lang="en-US" dirty="0"/>
              <a:t>Thank you</a:t>
            </a:r>
          </a:p>
        </p:txBody>
      </p:sp>
    </p:spTree>
    <p:extLst>
      <p:ext uri="{BB962C8B-B14F-4D97-AF65-F5344CB8AC3E}">
        <p14:creationId xmlns:p14="http://schemas.microsoft.com/office/powerpoint/2010/main" val="409118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9790259_1872610862758572_5227630052780236864_n.png"/>
          <p:cNvPicPr>
            <a:picLocks noChangeAspect="1"/>
          </p:cNvPicPr>
          <p:nvPr/>
        </p:nvPicPr>
        <p:blipFill>
          <a:blip r:embed="rId2"/>
          <a:srcRect l="19111" r="19259" b="29046"/>
          <a:stretch>
            <a:fillRect/>
          </a:stretch>
        </p:blipFill>
        <p:spPr>
          <a:xfrm>
            <a:off x="13516016" y="6967836"/>
            <a:ext cx="1058907" cy="1219111"/>
          </a:xfrm>
          <a:prstGeom prst="rect">
            <a:avLst/>
          </a:prstGeom>
        </p:spPr>
      </p:pic>
      <p:sp>
        <p:nvSpPr>
          <p:cNvPr id="4" name="Rectangle 2"/>
          <p:cNvSpPr txBox="1">
            <a:spLocks noChangeArrowheads="1"/>
          </p:cNvSpPr>
          <p:nvPr/>
        </p:nvSpPr>
        <p:spPr>
          <a:xfrm>
            <a:off x="247118" y="2348753"/>
            <a:ext cx="14000223" cy="5838194"/>
          </a:xfrm>
          <a:prstGeom prst="rect">
            <a:avLst/>
          </a:prstGeom>
        </p:spPr>
        <p:txBody>
          <a:bodyPr/>
          <a:lstStyle>
            <a:lvl1pPr marL="486129" indent="-486129" algn="l" defTabSz="648172" rtl="0" eaLnBrk="1" latinLnBrk="0" hangingPunct="1">
              <a:spcBef>
                <a:spcPct val="20000"/>
              </a:spcBef>
              <a:buFont typeface="Arial"/>
              <a:buChar char="•"/>
              <a:defRPr sz="4500" kern="1200">
                <a:solidFill>
                  <a:schemeClr val="tx1"/>
                </a:solidFill>
                <a:latin typeface="+mn-lt"/>
                <a:ea typeface="+mn-ea"/>
                <a:cs typeface="+mn-cs"/>
              </a:defRPr>
            </a:lvl1pPr>
            <a:lvl2pPr marL="1053280" indent="-405108" algn="l" defTabSz="648172" rtl="0" eaLnBrk="1" latinLnBrk="0" hangingPunct="1">
              <a:spcBef>
                <a:spcPct val="20000"/>
              </a:spcBef>
              <a:buFont typeface="Arial"/>
              <a:buChar char="–"/>
              <a:defRPr sz="4000" kern="1200">
                <a:solidFill>
                  <a:schemeClr val="tx1"/>
                </a:solidFill>
                <a:latin typeface="+mn-lt"/>
                <a:ea typeface="+mn-ea"/>
                <a:cs typeface="+mn-cs"/>
              </a:defRPr>
            </a:lvl2pPr>
            <a:lvl3pPr marL="1620431" indent="-324086" algn="l" defTabSz="648172" rtl="0" eaLnBrk="1" latinLnBrk="0" hangingPunct="1">
              <a:spcBef>
                <a:spcPct val="20000"/>
              </a:spcBef>
              <a:buFont typeface="Arial"/>
              <a:buChar char="•"/>
              <a:defRPr sz="3400" kern="1200">
                <a:solidFill>
                  <a:schemeClr val="tx1"/>
                </a:solidFill>
                <a:latin typeface="+mn-lt"/>
                <a:ea typeface="+mn-ea"/>
                <a:cs typeface="+mn-cs"/>
              </a:defRPr>
            </a:lvl3pPr>
            <a:lvl4pPr marL="2268604" indent="-324086" algn="l" defTabSz="648172" rtl="0" eaLnBrk="1" latinLnBrk="0" hangingPunct="1">
              <a:spcBef>
                <a:spcPct val="20000"/>
              </a:spcBef>
              <a:buFont typeface="Arial"/>
              <a:buChar char="–"/>
              <a:defRPr sz="2800" kern="1200">
                <a:solidFill>
                  <a:schemeClr val="tx1"/>
                </a:solidFill>
                <a:latin typeface="+mn-lt"/>
                <a:ea typeface="+mn-ea"/>
                <a:cs typeface="+mn-cs"/>
              </a:defRPr>
            </a:lvl4pPr>
            <a:lvl5pPr marL="2916776" indent="-324086" algn="l" defTabSz="648172" rtl="0" eaLnBrk="1" latinLnBrk="0" hangingPunct="1">
              <a:spcBef>
                <a:spcPct val="20000"/>
              </a:spcBef>
              <a:buFont typeface="Arial"/>
              <a:buChar char="»"/>
              <a:defRPr sz="2800" kern="1200">
                <a:solidFill>
                  <a:schemeClr val="tx1"/>
                </a:solidFill>
                <a:latin typeface="+mn-lt"/>
                <a:ea typeface="+mn-ea"/>
                <a:cs typeface="+mn-cs"/>
              </a:defRPr>
            </a:lvl5pPr>
            <a:lvl6pPr marL="3564948" indent="-324086" algn="l" defTabSz="648172" rtl="0" eaLnBrk="1" latinLnBrk="0" hangingPunct="1">
              <a:spcBef>
                <a:spcPct val="20000"/>
              </a:spcBef>
              <a:buFont typeface="Arial"/>
              <a:buChar char="•"/>
              <a:defRPr sz="2800" kern="1200">
                <a:solidFill>
                  <a:schemeClr val="tx1"/>
                </a:solidFill>
                <a:latin typeface="+mn-lt"/>
                <a:ea typeface="+mn-ea"/>
                <a:cs typeface="+mn-cs"/>
              </a:defRPr>
            </a:lvl6pPr>
            <a:lvl7pPr marL="4213121" indent="-324086" algn="l" defTabSz="648172" rtl="0" eaLnBrk="1" latinLnBrk="0" hangingPunct="1">
              <a:spcBef>
                <a:spcPct val="20000"/>
              </a:spcBef>
              <a:buFont typeface="Arial"/>
              <a:buChar char="•"/>
              <a:defRPr sz="2800" kern="1200">
                <a:solidFill>
                  <a:schemeClr val="tx1"/>
                </a:solidFill>
                <a:latin typeface="+mn-lt"/>
                <a:ea typeface="+mn-ea"/>
                <a:cs typeface="+mn-cs"/>
              </a:defRPr>
            </a:lvl7pPr>
            <a:lvl8pPr marL="4861293" indent="-324086" algn="l" defTabSz="648172" rtl="0" eaLnBrk="1" latinLnBrk="0" hangingPunct="1">
              <a:spcBef>
                <a:spcPct val="20000"/>
              </a:spcBef>
              <a:buFont typeface="Arial"/>
              <a:buChar char="•"/>
              <a:defRPr sz="2800" kern="1200">
                <a:solidFill>
                  <a:schemeClr val="tx1"/>
                </a:solidFill>
                <a:latin typeface="+mn-lt"/>
                <a:ea typeface="+mn-ea"/>
                <a:cs typeface="+mn-cs"/>
              </a:defRPr>
            </a:lvl8pPr>
            <a:lvl9pPr marL="5509466" indent="-324086" algn="l" defTabSz="648172" rtl="0" eaLnBrk="1" latinLnBrk="0" hangingPunct="1">
              <a:spcBef>
                <a:spcPct val="20000"/>
              </a:spcBef>
              <a:buFont typeface="Arial"/>
              <a:buChar char="•"/>
              <a:defRPr sz="2800" kern="1200">
                <a:solidFill>
                  <a:schemeClr val="tx1"/>
                </a:solidFill>
                <a:latin typeface="+mn-lt"/>
                <a:ea typeface="+mn-ea"/>
                <a:cs typeface="+mn-cs"/>
              </a:defRPr>
            </a:lvl9pPr>
          </a:lstStyle>
          <a:p>
            <a:pPr marL="618005" indent="-618005" algn="just">
              <a:lnSpc>
                <a:spcPct val="150000"/>
              </a:lnSpc>
              <a:buFont typeface="Wingdings" panose="05000000000000000000" pitchFamily="2" charset="2"/>
              <a:buChar char="§"/>
            </a:pPr>
            <a:endParaRPr lang="en-US" altLang="en-US" sz="2400" dirty="0">
              <a:latin typeface="Arial" pitchFamily="34" charset="0"/>
              <a:cs typeface="Arial" pitchFamily="34" charset="0"/>
            </a:endParaRPr>
          </a:p>
        </p:txBody>
      </p:sp>
      <p:sp>
        <p:nvSpPr>
          <p:cNvPr id="5" name="Rectangle 1026"/>
          <p:cNvSpPr txBox="1">
            <a:spLocks/>
          </p:cNvSpPr>
          <p:nvPr/>
        </p:nvSpPr>
        <p:spPr>
          <a:xfrm>
            <a:off x="1650379" y="1820836"/>
            <a:ext cx="11637358" cy="5748730"/>
          </a:xfrm>
          <a:prstGeom prst="rect">
            <a:avLst/>
          </a:prstGeom>
        </p:spPr>
        <p:txBody>
          <a:bodyPr/>
          <a:lstStyle/>
          <a:p>
            <a:pPr marL="0" marR="0" lvl="0" indent="0" defTabSz="864143" rtl="0" eaLnBrk="1" fontAlgn="auto" latinLnBrk="0" hangingPunct="1">
              <a:lnSpc>
                <a:spcPct val="100000"/>
              </a:lnSpc>
              <a:spcBef>
                <a:spcPct val="0"/>
              </a:spcBef>
              <a:spcAft>
                <a:spcPts val="0"/>
              </a:spcAft>
              <a:buClrTx/>
              <a:buSzTx/>
              <a:buFontTx/>
              <a:buNone/>
              <a:tabLst/>
              <a:defRPr/>
            </a:pPr>
            <a:r>
              <a:rPr kumimoji="0" lang="en-US" altLang="en-US" sz="32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1</a:t>
            </a:r>
            <a:r>
              <a:rPr kumimoji="0" lang="en-US" altLang="en-US"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   </a:t>
            </a:r>
            <a:r>
              <a:rPr kumimoji="0" lang="en-US"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Introduction</a:t>
            </a:r>
          </a:p>
          <a:p>
            <a:pPr marL="514350" marR="0" lvl="0" indent="-514350" defTabSz="864143" rtl="0" eaLnBrk="1" fontAlgn="auto" latinLnBrk="0" hangingPunct="1">
              <a:lnSpc>
                <a:spcPct val="100000"/>
              </a:lnSpc>
              <a:spcBef>
                <a:spcPct val="0"/>
              </a:spcBef>
              <a:spcAft>
                <a:spcPts val="0"/>
              </a:spcAft>
              <a:buClrTx/>
              <a:buSzTx/>
              <a:buFontTx/>
              <a:buAutoNum type="arabicPeriod" startAt="2"/>
              <a:tabLst/>
              <a:defRPr/>
            </a:pPr>
            <a:r>
              <a:rPr lang="en-US" altLang="en-US" sz="2400" dirty="0">
                <a:latin typeface="Times New Roman" panose="02020603050405020304" pitchFamily="18" charset="0"/>
                <a:ea typeface="+mj-ea"/>
                <a:cs typeface="Times New Roman" panose="02020603050405020304" pitchFamily="18" charset="0"/>
              </a:rPr>
              <a:t> Need Analysis</a:t>
            </a:r>
          </a:p>
          <a:p>
            <a:pPr marL="514350" marR="0" lvl="0" indent="-514350" defTabSz="864143" rtl="0" eaLnBrk="1" fontAlgn="auto" latinLnBrk="0" hangingPunct="1">
              <a:lnSpc>
                <a:spcPct val="100000"/>
              </a:lnSpc>
              <a:spcBef>
                <a:spcPct val="0"/>
              </a:spcBef>
              <a:spcAft>
                <a:spcPts val="0"/>
              </a:spcAft>
              <a:buClrTx/>
              <a:buSzTx/>
              <a:buFontTx/>
              <a:buAutoNum type="arabicPeriod" startAt="2"/>
              <a:tabLst/>
              <a:defRPr/>
            </a:pPr>
            <a:r>
              <a:rPr lang="en-US" altLang="en-US" sz="2400" dirty="0">
                <a:latin typeface="Times New Roman" panose="02020603050405020304" pitchFamily="18" charset="0"/>
                <a:ea typeface="+mj-ea"/>
                <a:cs typeface="Times New Roman" panose="02020603050405020304" pitchFamily="18" charset="0"/>
              </a:rPr>
              <a:t> Objectives and deliverables</a:t>
            </a:r>
          </a:p>
          <a:p>
            <a:pPr marL="514350" marR="0" lvl="0" indent="-514350" defTabSz="864143" rtl="0" eaLnBrk="1" fontAlgn="auto" latinLnBrk="0" hangingPunct="1">
              <a:lnSpc>
                <a:spcPct val="100000"/>
              </a:lnSpc>
              <a:spcBef>
                <a:spcPct val="0"/>
              </a:spcBef>
              <a:spcAft>
                <a:spcPts val="0"/>
              </a:spcAft>
              <a:buClrTx/>
              <a:buSzTx/>
              <a:buFontTx/>
              <a:buAutoNum type="arabicPeriod" startAt="2"/>
              <a:tabLst/>
              <a:defRPr/>
            </a:pPr>
            <a:r>
              <a:rPr lang="en-US" altLang="en-US" sz="2400" dirty="0">
                <a:latin typeface="Times New Roman" panose="02020603050405020304" pitchFamily="18" charset="0"/>
                <a:ea typeface="+mj-ea"/>
                <a:cs typeface="Times New Roman" panose="02020603050405020304" pitchFamily="18" charset="0"/>
              </a:rPr>
              <a:t> Working Principle</a:t>
            </a:r>
          </a:p>
          <a:p>
            <a:pPr marL="514350" marR="0" lvl="0" indent="-514350" defTabSz="864143" rtl="0" eaLnBrk="1" fontAlgn="auto" latinLnBrk="0" hangingPunct="1">
              <a:lnSpc>
                <a:spcPct val="100000"/>
              </a:lnSpc>
              <a:spcBef>
                <a:spcPct val="0"/>
              </a:spcBef>
              <a:spcAft>
                <a:spcPts val="0"/>
              </a:spcAft>
              <a:buClrTx/>
              <a:buSzTx/>
              <a:buFontTx/>
              <a:buAutoNum type="arabicPeriod" startAt="2"/>
              <a:tabLst/>
              <a:defRPr/>
            </a:pPr>
            <a:r>
              <a:rPr lang="en-US" altLang="en-US" sz="2400" dirty="0">
                <a:latin typeface="Times New Roman" panose="02020603050405020304" pitchFamily="18" charset="0"/>
                <a:ea typeface="+mj-ea"/>
                <a:cs typeface="Times New Roman" panose="02020603050405020304" pitchFamily="18" charset="0"/>
              </a:rPr>
              <a:t> Assumptions and Constraints</a:t>
            </a:r>
          </a:p>
          <a:p>
            <a:pPr marL="514350" marR="0" lvl="0" indent="-514350" defTabSz="864143" rtl="0" eaLnBrk="1" fontAlgn="auto" latinLnBrk="0" hangingPunct="1">
              <a:lnSpc>
                <a:spcPct val="100000"/>
              </a:lnSpc>
              <a:spcBef>
                <a:spcPct val="0"/>
              </a:spcBef>
              <a:spcAft>
                <a:spcPts val="0"/>
              </a:spcAft>
              <a:buClrTx/>
              <a:buSzTx/>
              <a:buFontTx/>
              <a:buAutoNum type="arabicPeriod" startAt="2"/>
              <a:tabLst/>
              <a:defRPr/>
            </a:pPr>
            <a:r>
              <a:rPr lang="en-US" altLang="en-US" sz="2400" dirty="0">
                <a:latin typeface="Times New Roman" panose="02020603050405020304" pitchFamily="18" charset="0"/>
                <a:ea typeface="+mj-ea"/>
                <a:cs typeface="Times New Roman" panose="02020603050405020304" pitchFamily="18" charset="0"/>
              </a:rPr>
              <a:t> Technical standards used</a:t>
            </a:r>
          </a:p>
          <a:p>
            <a:pPr marL="514350" marR="0" lvl="0" indent="-514350" defTabSz="864143" rtl="0" eaLnBrk="1" fontAlgn="auto" latinLnBrk="0" hangingPunct="1">
              <a:lnSpc>
                <a:spcPct val="100000"/>
              </a:lnSpc>
              <a:spcBef>
                <a:spcPct val="0"/>
              </a:spcBef>
              <a:spcAft>
                <a:spcPts val="0"/>
              </a:spcAft>
              <a:buClrTx/>
              <a:buSzTx/>
              <a:buFontTx/>
              <a:buAutoNum type="arabicPeriod" startAt="2"/>
              <a:tabLst/>
              <a:defRPr/>
            </a:pPr>
            <a:r>
              <a:rPr lang="en-US" altLang="en-US" sz="2400" dirty="0">
                <a:latin typeface="Times New Roman" panose="02020603050405020304" pitchFamily="18" charset="0"/>
                <a:ea typeface="+mj-ea"/>
                <a:cs typeface="Times New Roman" panose="02020603050405020304" pitchFamily="18" charset="0"/>
              </a:rPr>
              <a:t> Proposed methodology</a:t>
            </a:r>
          </a:p>
          <a:p>
            <a:pPr marL="514350" marR="0" lvl="0" indent="-514350" defTabSz="864143" rtl="0" eaLnBrk="1" fontAlgn="auto" latinLnBrk="0" hangingPunct="1">
              <a:lnSpc>
                <a:spcPct val="100000"/>
              </a:lnSpc>
              <a:spcBef>
                <a:spcPct val="0"/>
              </a:spcBef>
              <a:spcAft>
                <a:spcPts val="0"/>
              </a:spcAft>
              <a:buClrTx/>
              <a:buSzTx/>
              <a:buFontTx/>
              <a:buAutoNum type="arabicPeriod" startAt="2"/>
              <a:tabLst/>
              <a:defRPr/>
            </a:pPr>
            <a:r>
              <a:rPr lang="en-US" altLang="en-US" sz="2400" dirty="0">
                <a:latin typeface="Times New Roman" panose="02020603050405020304" pitchFamily="18" charset="0"/>
                <a:ea typeface="+mj-ea"/>
                <a:cs typeface="Times New Roman" panose="02020603050405020304" pitchFamily="18" charset="0"/>
              </a:rPr>
              <a:t> Functional Block Diagram</a:t>
            </a:r>
          </a:p>
          <a:p>
            <a:pPr marL="514350" marR="0" lvl="0" indent="-514350" defTabSz="864143" rtl="0" eaLnBrk="1" fontAlgn="auto" latinLnBrk="0" hangingPunct="1">
              <a:lnSpc>
                <a:spcPct val="100000"/>
              </a:lnSpc>
              <a:spcBef>
                <a:spcPct val="0"/>
              </a:spcBef>
              <a:spcAft>
                <a:spcPts val="0"/>
              </a:spcAft>
              <a:buClrTx/>
              <a:buSzTx/>
              <a:buFontTx/>
              <a:buAutoNum type="arabicPeriod" startAt="2"/>
              <a:tabLst/>
              <a:defRPr/>
            </a:pPr>
            <a:r>
              <a:rPr lang="en-US" altLang="en-US" sz="2400" dirty="0">
                <a:latin typeface="Times New Roman" panose="02020603050405020304" pitchFamily="18" charset="0"/>
                <a:ea typeface="+mj-ea"/>
                <a:cs typeface="Times New Roman" panose="02020603050405020304" pitchFamily="18" charset="0"/>
              </a:rPr>
              <a:t> Simulation/hardware Results</a:t>
            </a:r>
          </a:p>
          <a:p>
            <a:pPr marL="514350" marR="0" lvl="0" indent="-514350" defTabSz="864143" rtl="0" eaLnBrk="1" fontAlgn="auto" latinLnBrk="0" hangingPunct="1">
              <a:lnSpc>
                <a:spcPct val="100000"/>
              </a:lnSpc>
              <a:spcBef>
                <a:spcPct val="0"/>
              </a:spcBef>
              <a:spcAft>
                <a:spcPts val="0"/>
              </a:spcAft>
              <a:buClrTx/>
              <a:buSzTx/>
              <a:buFontTx/>
              <a:buAutoNum type="arabicPeriod" startAt="2"/>
              <a:tabLst/>
              <a:defRPr/>
            </a:pPr>
            <a:r>
              <a:rPr lang="en-US" altLang="en-US" sz="2400" dirty="0">
                <a:latin typeface="Times New Roman" panose="02020603050405020304" pitchFamily="18" charset="0"/>
                <a:ea typeface="+mj-ea"/>
                <a:cs typeface="Times New Roman" panose="02020603050405020304" pitchFamily="18" charset="0"/>
              </a:rPr>
              <a:t> Conclusion</a:t>
            </a:r>
          </a:p>
          <a:p>
            <a:pPr marL="514350" marR="0" lvl="0" indent="-514350" defTabSz="864143" rtl="0" eaLnBrk="1" fontAlgn="auto" latinLnBrk="0" hangingPunct="1">
              <a:lnSpc>
                <a:spcPct val="100000"/>
              </a:lnSpc>
              <a:spcBef>
                <a:spcPct val="0"/>
              </a:spcBef>
              <a:spcAft>
                <a:spcPts val="0"/>
              </a:spcAft>
              <a:buClrTx/>
              <a:buSzTx/>
              <a:buFontTx/>
              <a:buAutoNum type="arabicPeriod" startAt="2"/>
              <a:tabLst/>
              <a:defRPr/>
            </a:pPr>
            <a:r>
              <a:rPr lang="en-US" altLang="en-US" sz="2400" dirty="0">
                <a:latin typeface="Times New Roman" panose="02020603050405020304" pitchFamily="18" charset="0"/>
                <a:ea typeface="+mj-ea"/>
                <a:cs typeface="Times New Roman" panose="02020603050405020304" pitchFamily="18" charset="0"/>
              </a:rPr>
              <a:t> References</a:t>
            </a:r>
          </a:p>
          <a:p>
            <a:pPr marL="514350" marR="0" lvl="0" indent="-514350" defTabSz="864143" rtl="0" eaLnBrk="1" fontAlgn="auto" latinLnBrk="0" hangingPunct="1">
              <a:lnSpc>
                <a:spcPct val="100000"/>
              </a:lnSpc>
              <a:spcBef>
                <a:spcPct val="0"/>
              </a:spcBef>
              <a:spcAft>
                <a:spcPts val="0"/>
              </a:spcAft>
              <a:buClrTx/>
              <a:buSzTx/>
              <a:buFontTx/>
              <a:buAutoNum type="arabicPeriod" startAt="2"/>
              <a:tabLst/>
              <a:defRPr/>
            </a:pPr>
            <a:endParaRPr kumimoji="0" lang="en-US" altLang="en-US" sz="32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8" name="Rectangle 3"/>
          <p:cNvSpPr txBox="1">
            <a:spLocks noChangeArrowheads="1"/>
          </p:cNvSpPr>
          <p:nvPr/>
        </p:nvSpPr>
        <p:spPr>
          <a:xfrm>
            <a:off x="348541" y="148403"/>
            <a:ext cx="14000223" cy="1402605"/>
          </a:xfrm>
          <a:prstGeom prst="rect">
            <a:avLst/>
          </a:prstGeom>
          <a:noFill/>
        </p:spPr>
        <p:txBody>
          <a:bodyPr>
            <a:normAutofit/>
          </a:bodyPr>
          <a:lstStyle>
            <a:lvl1pPr algn="ctr" defTabSz="648172" rtl="0" eaLnBrk="1" latinLnBrk="0" hangingPunct="1">
              <a:spcBef>
                <a:spcPct val="0"/>
              </a:spcBef>
              <a:buNone/>
              <a:defRPr sz="6200" kern="1200">
                <a:solidFill>
                  <a:schemeClr val="tx1"/>
                </a:solidFill>
                <a:latin typeface="+mj-lt"/>
                <a:ea typeface="+mj-ea"/>
                <a:cs typeface="+mj-cs"/>
              </a:defRPr>
            </a:lvl1pPr>
          </a:lstStyle>
          <a:p>
            <a:pPr lvl="0" defTabSz="864143">
              <a:defRPr/>
            </a:pPr>
            <a:r>
              <a:rPr lang="en-US" altLang="en-US" sz="7200" dirty="0">
                <a:latin typeface="Times New Roman" panose="02020603050405020304" pitchFamily="18" charset="0"/>
                <a:cs typeface="Times New Roman" panose="02020603050405020304" pitchFamily="18" charset="0"/>
              </a:rPr>
              <a:t>List of content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3315" y="86275"/>
            <a:ext cx="9021621" cy="1368496"/>
          </a:xfrm>
        </p:spPr>
        <p:txBody>
          <a:bodyPr>
            <a:normAutofit/>
          </a:bodyPr>
          <a:lstStyle/>
          <a:p>
            <a:r>
              <a:rPr lang="en-US" sz="7200"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sz="quarter" idx="1"/>
          </p:nvPr>
        </p:nvSpPr>
        <p:spPr>
          <a:xfrm>
            <a:off x="1048364" y="1571238"/>
            <a:ext cx="12632096" cy="6664837"/>
          </a:xfrm>
        </p:spPr>
        <p:txBody>
          <a:bodyPr>
            <a:noAutofit/>
          </a:bodyPr>
          <a:lstStyle/>
          <a:p>
            <a:pPr algn="just"/>
            <a:r>
              <a:rPr lang="en-IN" sz="2000" dirty="0">
                <a:effectLst/>
                <a:latin typeface="TimesNewRomanPSMT"/>
              </a:rPr>
              <a:t>Autonomous vehicles are the vehicles of the future. The research is underway in many developed countries to replace human-driven vehicles with autonomous vehicles on roads. </a:t>
            </a:r>
          </a:p>
          <a:p>
            <a:pPr algn="just"/>
            <a:endParaRPr lang="en-IN" sz="2000" dirty="0"/>
          </a:p>
          <a:p>
            <a:pPr algn="just"/>
            <a:r>
              <a:rPr lang="en-US" sz="2000" dirty="0">
                <a:solidFill>
                  <a:srgbClr val="000000"/>
                </a:solidFill>
                <a:effectLst/>
                <a:latin typeface="Times New Roman" panose="02020603050405020304" pitchFamily="18" charset="0"/>
                <a:ea typeface="Calibri" panose="020F0502020204030204" pitchFamily="34" charset="0"/>
              </a:rPr>
              <a:t>W</a:t>
            </a:r>
            <a:r>
              <a:rPr lang="en-IN" sz="2000" dirty="0">
                <a:effectLst/>
                <a:latin typeface="TimesNewRomanPSMT"/>
              </a:rPr>
              <a:t>One of the ways to limit this problem is by using Traffic Sign Detection And Recognition (TSDR) System. The TSDR system can be supportive to the Intelligent Transportation System (ITS). </a:t>
            </a:r>
          </a:p>
          <a:p>
            <a:pPr algn="just"/>
            <a:endParaRPr lang="en-IN" sz="2000" dirty="0"/>
          </a:p>
          <a:p>
            <a:pPr algn="just"/>
            <a:r>
              <a:rPr lang="en-IN" sz="2000" dirty="0">
                <a:effectLst/>
                <a:latin typeface="TimesNewRomanPSMT"/>
              </a:rPr>
              <a:t>It has been developed and implemented with the aims of minimizing the number of accidents caused by driver’ negligence or poor judgement. In this project an attempt to implement “TSDR system” on IOT-based hardware which will culminate as a proto-model of the real-life autonomous vehicle system that can support drivers and increase driving safety</a:t>
            </a:r>
            <a:r>
              <a:rPr lang="en-IN" sz="2000" b="1" dirty="0">
                <a:effectLst/>
                <a:latin typeface="TimesNewRomanPS"/>
              </a:rPr>
              <a:t>. </a:t>
            </a:r>
          </a:p>
          <a:p>
            <a:pPr algn="just"/>
            <a:endParaRPr lang="en-IN" sz="2000" dirty="0"/>
          </a:p>
          <a:p>
            <a:pPr algn="just"/>
            <a:r>
              <a:rPr lang="en-IN" sz="2000" dirty="0">
                <a:effectLst/>
                <a:latin typeface="TimesNewRomanPSMT"/>
              </a:rPr>
              <a:t>The system identify and recognizes traffic signs from images captures by cameras or imaging sensors , and shows users the traffic rules that apply to that road </a:t>
            </a:r>
          </a:p>
          <a:p>
            <a:pPr algn="just"/>
            <a:endParaRPr lang="en-IN" sz="2000" dirty="0"/>
          </a:p>
          <a:p>
            <a:pPr algn="just"/>
            <a:r>
              <a:rPr lang="en-IN" sz="2000" dirty="0">
                <a:effectLst/>
                <a:latin typeface="TimesNewRomanPSMT"/>
              </a:rPr>
              <a:t>In spite of the technology's warnings, it is possible that the user may violate the traffic sign rules, and violating the traffic sign rules may cause accidents that endanger people's lives. </a:t>
            </a:r>
          </a:p>
          <a:p>
            <a:pPr algn="just"/>
            <a:r>
              <a:rPr lang="en-IN" sz="1800" dirty="0">
                <a:effectLst/>
                <a:latin typeface="TimesNewRomanPSMT"/>
              </a:rPr>
              <a:t>A traffic sign is a roadside device that uses words or symbols to convey, guide, limit, warn, or direct information. As a result of the advancement of sophisticated automotive technologies, Mercedes-Benz, BMW, and other well-known automobile manufacturers are actively investing in his ADAS (Advanced Driver Assistance Systems) research. </a:t>
            </a:r>
            <a:endParaRPr lang="en-IN" sz="800" dirty="0"/>
          </a:p>
          <a:p>
            <a:pPr algn="just"/>
            <a:endParaRPr lang="en-IN" sz="2000" dirty="0"/>
          </a:p>
        </p:txBody>
      </p:sp>
      <p:pic>
        <p:nvPicPr>
          <p:cNvPr id="4" name="Picture 3" descr="29790259_1872610862758572_5227630052780236864_n.png">
            <a:extLst>
              <a:ext uri="{FF2B5EF4-FFF2-40B4-BE49-F238E27FC236}">
                <a16:creationId xmlns:a16="http://schemas.microsoft.com/office/drawing/2014/main" id="{89494520-9FB2-AF46-9019-30EAAAB79C9C}"/>
              </a:ext>
            </a:extLst>
          </p:cNvPr>
          <p:cNvPicPr>
            <a:picLocks noChangeAspect="1"/>
          </p:cNvPicPr>
          <p:nvPr/>
        </p:nvPicPr>
        <p:blipFill>
          <a:blip r:embed="rId2"/>
          <a:srcRect l="19111" r="19259" b="29046"/>
          <a:stretch>
            <a:fillRect/>
          </a:stretch>
        </p:blipFill>
        <p:spPr>
          <a:xfrm>
            <a:off x="13516016" y="6967836"/>
            <a:ext cx="1058907" cy="1219111"/>
          </a:xfrm>
          <a:prstGeom prst="rect">
            <a:avLst/>
          </a:prstGeom>
        </p:spPr>
      </p:pic>
    </p:spTree>
    <p:extLst>
      <p:ext uri="{BB962C8B-B14F-4D97-AF65-F5344CB8AC3E}">
        <p14:creationId xmlns:p14="http://schemas.microsoft.com/office/powerpoint/2010/main" val="2477914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1548" y="21978"/>
            <a:ext cx="9021621" cy="1449995"/>
          </a:xfrm>
        </p:spPr>
        <p:txBody>
          <a:bodyPr>
            <a:normAutofit/>
          </a:bodyPr>
          <a:lstStyle/>
          <a:p>
            <a:r>
              <a:rPr lang="en-US" sz="7200" dirty="0">
                <a:latin typeface="Times New Roman" panose="02020603050405020304" pitchFamily="18" charset="0"/>
                <a:cs typeface="Times New Roman" panose="02020603050405020304" pitchFamily="18" charset="0"/>
              </a:rPr>
              <a:t>Need Analysis</a:t>
            </a:r>
          </a:p>
        </p:txBody>
      </p:sp>
      <p:sp>
        <p:nvSpPr>
          <p:cNvPr id="3" name="Content Placeholder 2"/>
          <p:cNvSpPr>
            <a:spLocks noGrp="1"/>
          </p:cNvSpPr>
          <p:nvPr>
            <p:ph sz="quarter" idx="1"/>
          </p:nvPr>
        </p:nvSpPr>
        <p:spPr>
          <a:xfrm>
            <a:off x="1158240" y="1471973"/>
            <a:ext cx="12588239" cy="6726885"/>
          </a:xfrm>
        </p:spPr>
        <p:txBody>
          <a:bodyPr>
            <a:noAutofit/>
          </a:bodyPr>
          <a:lstStyle/>
          <a:p>
            <a:pPr algn="just">
              <a:lnSpc>
                <a:spcPct val="114000"/>
              </a:lnSpc>
            </a:pPr>
            <a:r>
              <a:rPr lang="en-IN" sz="2000" dirty="0">
                <a:effectLst/>
                <a:latin typeface="TimesNewRomanPSMT"/>
              </a:rPr>
              <a:t>The human identification system strong enough for managing various dynamic variables, such as luminance and visibility, whereas computer-based recognition faces considerable difficulties. </a:t>
            </a:r>
          </a:p>
          <a:p>
            <a:pPr algn="just">
              <a:lnSpc>
                <a:spcPct val="114000"/>
              </a:lnSpc>
            </a:pPr>
            <a:endParaRPr lang="en-IN" sz="2000" dirty="0"/>
          </a:p>
          <a:p>
            <a:pPr algn="just">
              <a:lnSpc>
                <a:spcPct val="114000"/>
              </a:lnSpc>
            </a:pPr>
            <a:r>
              <a:rPr lang="en-IN" sz="2000" dirty="0">
                <a:effectLst/>
                <a:latin typeface="TimesNewRomanPSMT"/>
              </a:rPr>
              <a:t>Road and traffic sign identification looks to be an easy problem to solve because its objective is clearly stated. Road signs are erected in specified sites, and their shapes, colours, and pictograms are also predetermined. </a:t>
            </a:r>
          </a:p>
          <a:p>
            <a:pPr algn="just">
              <a:lnSpc>
                <a:spcPct val="114000"/>
              </a:lnSpc>
            </a:pPr>
            <a:endParaRPr lang="en-IN" sz="2000" dirty="0"/>
          </a:p>
          <a:p>
            <a:pPr algn="just">
              <a:lnSpc>
                <a:spcPct val="114000"/>
              </a:lnSpc>
            </a:pPr>
            <a:r>
              <a:rPr lang="en-IN" sz="2000" dirty="0">
                <a:effectLst/>
                <a:latin typeface="TimesNewRomanPSMT"/>
              </a:rPr>
              <a:t> </a:t>
            </a:r>
            <a:r>
              <a:rPr lang="en-IN" sz="2000" dirty="0">
                <a:latin typeface="TimesNewRomanPSMT"/>
              </a:rPr>
              <a:t>A</a:t>
            </a:r>
            <a:r>
              <a:rPr lang="en-IN" sz="2000" dirty="0">
                <a:effectLst/>
                <a:latin typeface="TimesNewRomanPSMT"/>
              </a:rPr>
              <a:t> number of factors that have an impact on how well the detection system performs must be thoroughly examined in order to completely understand the issue. For the current investigation, digital camera photos of road signs are used to collect data. Motion blur, however, may be present in still photographs taken with a moving camera. </a:t>
            </a:r>
          </a:p>
          <a:p>
            <a:pPr algn="just">
              <a:lnSpc>
                <a:spcPct val="114000"/>
              </a:lnSpc>
            </a:pPr>
            <a:endParaRPr lang="en-IN" sz="2000" dirty="0"/>
          </a:p>
          <a:p>
            <a:pPr algn="just">
              <a:lnSpc>
                <a:spcPct val="114000"/>
              </a:lnSpc>
            </a:pPr>
            <a:r>
              <a:rPr lang="en-IN" sz="2000" dirty="0">
                <a:effectLst/>
                <a:latin typeface="TimesNewRomanPSMT"/>
              </a:rPr>
              <a:t>The system have capability for handling traffic and road signs when lighting and weather conditions occurs, including those brought on by the passing of the seasons and a variety of weather patterns conditions like sun </a:t>
            </a:r>
            <a:r>
              <a:rPr lang="en-IN" sz="2000" dirty="0" err="1">
                <a:effectLst/>
                <a:latin typeface="TimesNewRomanPSMT"/>
              </a:rPr>
              <a:t>uphead</a:t>
            </a:r>
            <a:r>
              <a:rPr lang="en-IN" sz="2000" dirty="0">
                <a:effectLst/>
                <a:latin typeface="TimesNewRomanPSMT"/>
              </a:rPr>
              <a:t>, fog incurred, rain , and snow. In one section of this chapter, various potential issues are illustrated. Making use of the system in many nations may make the issue worse </a:t>
            </a:r>
          </a:p>
          <a:p>
            <a:pPr algn="just">
              <a:lnSpc>
                <a:spcPct val="114000"/>
              </a:lnSpc>
            </a:pPr>
            <a:endParaRPr lang="en-IN" sz="2000" dirty="0"/>
          </a:p>
          <a:p>
            <a:pPr algn="just">
              <a:lnSpc>
                <a:spcPct val="114000"/>
              </a:lnSpc>
            </a:pPr>
            <a:r>
              <a:rPr lang="en-IN" sz="2000" dirty="0">
                <a:effectLst/>
                <a:latin typeface="TimesNewRomanPSMT"/>
              </a:rPr>
              <a:t>To address all of these issues and give the system the ability for outcome appropriately if detected a traffic sign, large number of sign samples must be given to road sign recognition. </a:t>
            </a:r>
            <a:endParaRPr lang="en-IN" sz="2000" dirty="0"/>
          </a:p>
        </p:txBody>
      </p:sp>
      <p:pic>
        <p:nvPicPr>
          <p:cNvPr id="4" name="Picture 3" descr="29790259_1872610862758572_5227630052780236864_n.png">
            <a:extLst>
              <a:ext uri="{FF2B5EF4-FFF2-40B4-BE49-F238E27FC236}">
                <a16:creationId xmlns:a16="http://schemas.microsoft.com/office/drawing/2014/main" id="{12108D1E-054E-CE41-B616-6868A0EFAE58}"/>
              </a:ext>
            </a:extLst>
          </p:cNvPr>
          <p:cNvPicPr>
            <a:picLocks noChangeAspect="1"/>
          </p:cNvPicPr>
          <p:nvPr/>
        </p:nvPicPr>
        <p:blipFill>
          <a:blip r:embed="rId3"/>
          <a:srcRect l="19111" r="19259" b="29046"/>
          <a:stretch>
            <a:fillRect/>
          </a:stretch>
        </p:blipFill>
        <p:spPr>
          <a:xfrm>
            <a:off x="13516016" y="6967836"/>
            <a:ext cx="1058907" cy="1219111"/>
          </a:xfrm>
          <a:prstGeom prst="rect">
            <a:avLst/>
          </a:prstGeom>
        </p:spPr>
      </p:pic>
    </p:spTree>
    <p:extLst>
      <p:ext uri="{BB962C8B-B14F-4D97-AF65-F5344CB8AC3E}">
        <p14:creationId xmlns:p14="http://schemas.microsoft.com/office/powerpoint/2010/main" val="2691299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3315" y="185987"/>
            <a:ext cx="11122701" cy="1756464"/>
          </a:xfrm>
        </p:spPr>
        <p:txBody>
          <a:bodyPr>
            <a:normAutofit/>
          </a:bodyPr>
          <a:lstStyle/>
          <a:p>
            <a:r>
              <a:rPr lang="en-US" sz="7200" dirty="0">
                <a:cs typeface="Times New Roman" panose="02020603050405020304" pitchFamily="18" charset="0"/>
              </a:rPr>
              <a:t>Objectives and deliverables</a:t>
            </a:r>
          </a:p>
        </p:txBody>
      </p:sp>
      <p:sp>
        <p:nvSpPr>
          <p:cNvPr id="3" name="Content Placeholder 2"/>
          <p:cNvSpPr>
            <a:spLocks noGrp="1"/>
          </p:cNvSpPr>
          <p:nvPr>
            <p:ph sz="quarter" idx="1"/>
          </p:nvPr>
        </p:nvSpPr>
        <p:spPr>
          <a:xfrm>
            <a:off x="944880" y="2103120"/>
            <a:ext cx="12571136" cy="5923158"/>
          </a:xfrm>
        </p:spPr>
        <p:txBody>
          <a:bodyPr>
            <a:noAutofit/>
          </a:bodyPr>
          <a:lstStyle/>
          <a:p>
            <a:pPr>
              <a:lnSpc>
                <a:spcPct val="114000"/>
              </a:lnSpc>
              <a:buNone/>
            </a:pPr>
            <a:r>
              <a:rPr lang="en-IN" sz="2400" b="1" dirty="0">
                <a:latin typeface="Times New Roman" pitchFamily="18" charset="0"/>
                <a:cs typeface="Times New Roman" pitchFamily="18" charset="0"/>
              </a:rPr>
              <a:t>Objectives: </a:t>
            </a:r>
          </a:p>
          <a:p>
            <a:pPr>
              <a:lnSpc>
                <a:spcPct val="114000"/>
              </a:lnSpc>
              <a:buNone/>
            </a:pPr>
            <a:r>
              <a:rPr lang="en-IN" sz="2400" dirty="0">
                <a:latin typeface="Times New Roman" pitchFamily="18" charset="0"/>
                <a:cs typeface="Times New Roman" pitchFamily="18" charset="0"/>
              </a:rPr>
              <a:t>The project was carried out with the following objectives:</a:t>
            </a:r>
            <a:endParaRPr lang="en-US" sz="2400" dirty="0">
              <a:latin typeface="Times New Roman" pitchFamily="18" charset="0"/>
              <a:cs typeface="Times New Roman" pitchFamily="18" charset="0"/>
            </a:endParaRPr>
          </a:p>
          <a:p>
            <a:pPr>
              <a:lnSpc>
                <a:spcPct val="114000"/>
              </a:lnSpc>
            </a:pPr>
            <a:r>
              <a:rPr lang="en-IN" sz="1800" dirty="0">
                <a:latin typeface="TimesNewRomanPSMT"/>
              </a:rPr>
              <a:t>T</a:t>
            </a:r>
            <a:r>
              <a:rPr lang="en-IN" sz="1800" dirty="0">
                <a:effectLst/>
                <a:latin typeface="TimesNewRomanPSMT"/>
              </a:rPr>
              <a:t>o develop an automated model for the plotting Traffic Signs on the roadsides using Deep Learning, Data Analysis &amp; Image Processing. </a:t>
            </a:r>
          </a:p>
          <a:p>
            <a:pPr>
              <a:lnSpc>
                <a:spcPct val="114000"/>
              </a:lnSpc>
            </a:pPr>
            <a:r>
              <a:rPr lang="en-IN" sz="1800" dirty="0">
                <a:effectLst/>
                <a:latin typeface="TimesNewRomanPSMT"/>
              </a:rPr>
              <a:t>To deploy the model on Traffic Sign Detection &amp; Recognition (TSDR) System with Violation Control on a miniature vehicle by using concepts of Communication and IoT. </a:t>
            </a:r>
          </a:p>
          <a:p>
            <a:pPr>
              <a:lnSpc>
                <a:spcPct val="114000"/>
              </a:lnSpc>
            </a:pPr>
            <a:endParaRPr lang="en-IN" sz="1800" dirty="0">
              <a:effectLst/>
              <a:latin typeface="TimesNewRomanPSMT"/>
            </a:endParaRPr>
          </a:p>
          <a:p>
            <a:pPr lvl="0">
              <a:lnSpc>
                <a:spcPct val="114000"/>
              </a:lnSpc>
            </a:pPr>
            <a:endParaRPr lang="en-US" sz="2400" b="1" dirty="0">
              <a:latin typeface="Times New Roman" pitchFamily="18" charset="0"/>
              <a:cs typeface="Times New Roman" pitchFamily="18" charset="0"/>
            </a:endParaRPr>
          </a:p>
          <a:p>
            <a:pPr>
              <a:lnSpc>
                <a:spcPct val="114000"/>
              </a:lnSpc>
              <a:buNone/>
            </a:pPr>
            <a:r>
              <a:rPr lang="en-US" sz="2400" b="1" dirty="0">
                <a:latin typeface="Times New Roman" pitchFamily="18" charset="0"/>
                <a:cs typeface="Times New Roman" pitchFamily="18" charset="0"/>
              </a:rPr>
              <a:t>Deliverables:</a:t>
            </a:r>
          </a:p>
          <a:p>
            <a:pPr>
              <a:lnSpc>
                <a:spcPct val="114000"/>
              </a:lnSpc>
            </a:pPr>
            <a:r>
              <a:rPr lang="en-IN" sz="1800" dirty="0">
                <a:effectLst/>
                <a:latin typeface="TimesNewRomanPSMT"/>
              </a:rPr>
              <a:t>The proposed proto-model will be able to detect traffic signs and will use the Voice Alert Message to notify the driver regarding the type of sign. </a:t>
            </a:r>
          </a:p>
          <a:p>
            <a:pPr>
              <a:lnSpc>
                <a:spcPct val="114000"/>
              </a:lnSpc>
            </a:pPr>
            <a:r>
              <a:rPr lang="en-IN" sz="1800" dirty="0">
                <a:effectLst/>
                <a:latin typeface="TimesNewRomanPSMT"/>
              </a:rPr>
              <a:t>the proto-model will be tested keeping the following conditions into consideration while capturing images from Video frame sampling in case the traffic sign is detected. Perspective distortion, shifting lighting, partial occlusions, and shadows are the circumstances. </a:t>
            </a:r>
          </a:p>
          <a:p>
            <a:pPr>
              <a:lnSpc>
                <a:spcPct val="114000"/>
              </a:lnSpc>
            </a:pPr>
            <a:endParaRPr lang="en-IN" sz="1800" dirty="0">
              <a:effectLst/>
              <a:latin typeface="TimesNewRomanPSMT"/>
            </a:endParaRPr>
          </a:p>
        </p:txBody>
      </p:sp>
      <p:pic>
        <p:nvPicPr>
          <p:cNvPr id="4" name="Picture 3" descr="29790259_1872610862758572_5227630052780236864_n.png">
            <a:extLst>
              <a:ext uri="{FF2B5EF4-FFF2-40B4-BE49-F238E27FC236}">
                <a16:creationId xmlns:a16="http://schemas.microsoft.com/office/drawing/2014/main" id="{86EDC343-5491-3F4B-A234-99A9CE50A82A}"/>
              </a:ext>
            </a:extLst>
          </p:cNvPr>
          <p:cNvPicPr>
            <a:picLocks noChangeAspect="1"/>
          </p:cNvPicPr>
          <p:nvPr/>
        </p:nvPicPr>
        <p:blipFill>
          <a:blip r:embed="rId2"/>
          <a:srcRect l="19111" r="19259" b="29046"/>
          <a:stretch>
            <a:fillRect/>
          </a:stretch>
        </p:blipFill>
        <p:spPr>
          <a:xfrm>
            <a:off x="13516016" y="6967836"/>
            <a:ext cx="1058907" cy="1219111"/>
          </a:xfrm>
          <a:prstGeom prst="rect">
            <a:avLst/>
          </a:prstGeom>
        </p:spPr>
      </p:pic>
    </p:spTree>
    <p:extLst>
      <p:ext uri="{BB962C8B-B14F-4D97-AF65-F5344CB8AC3E}">
        <p14:creationId xmlns:p14="http://schemas.microsoft.com/office/powerpoint/2010/main" val="3619946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3908" y="86275"/>
            <a:ext cx="9021621" cy="1803485"/>
          </a:xfrm>
        </p:spPr>
        <p:txBody>
          <a:bodyPr>
            <a:normAutofit/>
          </a:bodyPr>
          <a:lstStyle/>
          <a:p>
            <a:r>
              <a:rPr lang="en-US" sz="7200" dirty="0">
                <a:cs typeface="Times New Roman" panose="02020603050405020304" pitchFamily="18" charset="0"/>
              </a:rPr>
              <a:t>Working Principle</a:t>
            </a:r>
          </a:p>
        </p:txBody>
      </p:sp>
      <p:sp>
        <p:nvSpPr>
          <p:cNvPr id="3" name="Content Placeholder 2"/>
          <p:cNvSpPr>
            <a:spLocks noGrp="1"/>
          </p:cNvSpPr>
          <p:nvPr>
            <p:ph sz="quarter" idx="1"/>
          </p:nvPr>
        </p:nvSpPr>
        <p:spPr>
          <a:xfrm>
            <a:off x="1310640" y="1889760"/>
            <a:ext cx="11948159" cy="6136518"/>
          </a:xfrm>
        </p:spPr>
        <p:txBody>
          <a:bodyPr>
            <a:normAutofit lnSpcReduction="10000"/>
          </a:bodyPr>
          <a:lstStyle/>
          <a:p>
            <a:pPr>
              <a:lnSpc>
                <a:spcPct val="114000"/>
              </a:lnSpc>
            </a:pPr>
            <a:r>
              <a:rPr lang="en-IN" sz="2400" dirty="0">
                <a:effectLst/>
                <a:latin typeface="TimesNewRomanPSMT"/>
              </a:rPr>
              <a:t>The three fundamental steps in traffic sign identification are the extraction of the road sign area of interest (ROI), its refinement and classification into relevant classes, and subsequent processing </a:t>
            </a:r>
            <a:endParaRPr lang="en-IN" sz="2400" dirty="0"/>
          </a:p>
          <a:p>
            <a:pPr>
              <a:lnSpc>
                <a:spcPct val="114000"/>
              </a:lnSpc>
            </a:pPr>
            <a:r>
              <a:rPr lang="en-IN" sz="2400" dirty="0">
                <a:effectLst/>
                <a:latin typeface="TimesNewRomanPSMT"/>
              </a:rPr>
              <a:t>Speed and accuracy of recognition are important for traffic sign recognition and implementation in real-time scenarios </a:t>
            </a:r>
            <a:endParaRPr lang="en-IN" sz="2400" dirty="0"/>
          </a:p>
          <a:p>
            <a:pPr>
              <a:lnSpc>
                <a:spcPct val="114000"/>
              </a:lnSpc>
            </a:pPr>
            <a:r>
              <a:rPr lang="en-IN" sz="2400" dirty="0">
                <a:effectLst/>
                <a:latin typeface="TimesNewRomanPSMT"/>
              </a:rPr>
              <a:t>Shapes and colours may be twisted as a result of real-world circumstances. Therefore, this classification method has proven to be simple, powerful, and accepted. Small images may be difficult to see. </a:t>
            </a:r>
            <a:endParaRPr lang="en-IN" sz="2400" dirty="0"/>
          </a:p>
          <a:p>
            <a:pPr>
              <a:lnSpc>
                <a:spcPct val="114000"/>
              </a:lnSpc>
            </a:pPr>
            <a:r>
              <a:rPr lang="en-IN" sz="2400" dirty="0">
                <a:effectLst/>
                <a:latin typeface="TimesNewRomanPSMT"/>
              </a:rPr>
              <a:t>To detect these small targets, advanced modules are introduced that prevent resolution loss and preserve its properties. A passthrough module is thus recommended. This module combines the data from the preceding layer with data from a different layer. </a:t>
            </a:r>
            <a:endParaRPr lang="en-IN" sz="2400" dirty="0"/>
          </a:p>
          <a:p>
            <a:pPr>
              <a:lnSpc>
                <a:spcPct val="114000"/>
              </a:lnSpc>
            </a:pPr>
            <a:r>
              <a:rPr lang="en-IN" sz="2400" dirty="0">
                <a:effectLst/>
                <a:latin typeface="TimesNewRomanPSMT"/>
              </a:rPr>
              <a:t>The system requires Bluetooth hardware, motor drivers, software for user input, and mobile application development. Traffic signs (speed limit signs) are classified using a Python library called </a:t>
            </a:r>
            <a:r>
              <a:rPr lang="en-IN" sz="2400" dirty="0" err="1">
                <a:effectLst/>
                <a:latin typeface="TimesNewRomanPSMT"/>
              </a:rPr>
              <a:t>Keras</a:t>
            </a:r>
            <a:r>
              <a:rPr lang="en-IN" sz="2400" dirty="0">
                <a:effectLst/>
                <a:latin typeface="TimesNewRomanPSMT"/>
              </a:rPr>
              <a:t> for sign recognition </a:t>
            </a:r>
            <a:endParaRPr lang="en-IN" sz="2400" dirty="0"/>
          </a:p>
          <a:p>
            <a:pPr>
              <a:lnSpc>
                <a:spcPct val="114000"/>
              </a:lnSpc>
            </a:pPr>
            <a:endParaRPr lang="en-US" sz="2400" spc="25" dirty="0">
              <a:solidFill>
                <a:srgbClr val="000000"/>
              </a:solidFill>
              <a:effectLst/>
              <a:latin typeface="Times New Roman" panose="02020603050405020304" pitchFamily="18" charset="0"/>
              <a:ea typeface="Calibri" panose="020F0502020204030204" pitchFamily="34" charset="0"/>
            </a:endParaRPr>
          </a:p>
        </p:txBody>
      </p:sp>
      <p:sp>
        <p:nvSpPr>
          <p:cNvPr id="22530" name="Rectangle 2"/>
          <p:cNvSpPr>
            <a:spLocks noChangeArrowheads="1"/>
          </p:cNvSpPr>
          <p:nvPr/>
        </p:nvSpPr>
        <p:spPr bwMode="auto">
          <a:xfrm>
            <a:off x="1840971" y="-297442"/>
            <a:ext cx="223160" cy="594884"/>
          </a:xfrm>
          <a:prstGeom prst="rect">
            <a:avLst/>
          </a:prstGeom>
          <a:noFill/>
          <a:ln w="9525">
            <a:noFill/>
            <a:miter lim="800000"/>
            <a:headEnd/>
            <a:tailEnd/>
          </a:ln>
          <a:effectLst/>
        </p:spPr>
        <p:txBody>
          <a:bodyPr vert="horz" wrap="none" lIns="110469" tIns="55234" rIns="110469" bIns="55234" numCol="1" anchor="ctr" anchorCtr="0" compatLnSpc="1">
            <a:prstTxWarp prst="textNoShape">
              <a:avLst/>
            </a:prstTxWarp>
            <a:spAutoFit/>
          </a:bodyPr>
          <a:lstStyle/>
          <a:p>
            <a:endParaRPr lang="en-US" sz="3141"/>
          </a:p>
        </p:txBody>
      </p:sp>
      <p:pic>
        <p:nvPicPr>
          <p:cNvPr id="6" name="Picture 5" descr="29790259_1872610862758572_5227630052780236864_n.png">
            <a:extLst>
              <a:ext uri="{FF2B5EF4-FFF2-40B4-BE49-F238E27FC236}">
                <a16:creationId xmlns:a16="http://schemas.microsoft.com/office/drawing/2014/main" id="{3014DA2C-D53B-2146-AE4E-37F396FE863A}"/>
              </a:ext>
            </a:extLst>
          </p:cNvPr>
          <p:cNvPicPr>
            <a:picLocks noChangeAspect="1"/>
          </p:cNvPicPr>
          <p:nvPr/>
        </p:nvPicPr>
        <p:blipFill>
          <a:blip r:embed="rId2"/>
          <a:srcRect l="19111" r="19259" b="29046"/>
          <a:stretch>
            <a:fillRect/>
          </a:stretch>
        </p:blipFill>
        <p:spPr>
          <a:xfrm>
            <a:off x="13516016" y="6967836"/>
            <a:ext cx="1058907" cy="1219111"/>
          </a:xfrm>
          <a:prstGeom prst="rect">
            <a:avLst/>
          </a:prstGeom>
        </p:spPr>
      </p:pic>
    </p:spTree>
    <p:extLst>
      <p:ext uri="{BB962C8B-B14F-4D97-AF65-F5344CB8AC3E}">
        <p14:creationId xmlns:p14="http://schemas.microsoft.com/office/powerpoint/2010/main" val="2756793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881" y="634915"/>
            <a:ext cx="11804171" cy="753718"/>
          </a:xfrm>
        </p:spPr>
        <p:txBody>
          <a:bodyPr>
            <a:noAutofit/>
          </a:bodyPr>
          <a:lstStyle/>
          <a:p>
            <a:r>
              <a:rPr lang="en-US" sz="7200" dirty="0">
                <a:cs typeface="Times New Roman" panose="02020603050405020304" pitchFamily="18" charset="0"/>
              </a:rPr>
              <a:t>Assumptions and Constraints</a:t>
            </a:r>
          </a:p>
        </p:txBody>
      </p:sp>
      <p:sp>
        <p:nvSpPr>
          <p:cNvPr id="3" name="Content Placeholder 2"/>
          <p:cNvSpPr>
            <a:spLocks noGrp="1"/>
          </p:cNvSpPr>
          <p:nvPr>
            <p:ph sz="quarter" idx="1"/>
          </p:nvPr>
        </p:nvSpPr>
        <p:spPr>
          <a:xfrm>
            <a:off x="883920" y="1908279"/>
            <a:ext cx="12632095" cy="6029642"/>
          </a:xfrm>
        </p:spPr>
        <p:txBody>
          <a:bodyPr>
            <a:noAutofit/>
          </a:bodyPr>
          <a:lstStyle/>
          <a:p>
            <a:pPr algn="just">
              <a:lnSpc>
                <a:spcPct val="120000"/>
              </a:lnSpc>
              <a:buNone/>
            </a:pPr>
            <a:r>
              <a:rPr lang="en-US" sz="2400" dirty="0">
                <a:latin typeface="Times New Roman" pitchFamily="18" charset="0"/>
                <a:cs typeface="Times New Roman" pitchFamily="18" charset="0"/>
              </a:rPr>
              <a:t>In this project work following assumptions have been undertaken:</a:t>
            </a:r>
          </a:p>
          <a:p>
            <a:pPr marL="655908" indent="-329872" algn="just">
              <a:lnSpc>
                <a:spcPct val="120000"/>
              </a:lnSpc>
            </a:pPr>
            <a:r>
              <a:rPr lang="en-IN" sz="2400" dirty="0">
                <a:effectLst/>
                <a:latin typeface="TimesNewRomanPSMT"/>
              </a:rPr>
              <a:t>in addition to the complicated environment of the roads and the surroundings, signs can be found in various states, such as old, damaged, or disoriented. As a result, identifying these signs may present one or more of the following challenges. </a:t>
            </a:r>
          </a:p>
          <a:p>
            <a:pPr marL="655908" indent="-329872" algn="just">
              <a:lnSpc>
                <a:spcPct val="120000"/>
              </a:lnSpc>
            </a:pPr>
            <a:r>
              <a:rPr lang="en-IN" sz="2400" dirty="0">
                <a:effectLst/>
                <a:latin typeface="TimesNewRomanPSMT"/>
              </a:rPr>
              <a:t>In the colour of the sign to fade over time due to long-term exposure to sunshine and the interaction of the paint with the air. </a:t>
            </a:r>
          </a:p>
          <a:p>
            <a:pPr marL="655908" indent="-329872" algn="just">
              <a:lnSpc>
                <a:spcPct val="120000"/>
              </a:lnSpc>
            </a:pPr>
            <a:r>
              <a:rPr lang="en-IN" sz="2400" dirty="0">
                <a:effectLst/>
                <a:latin typeface="TimesNewRomanPSMT"/>
              </a:rPr>
              <a:t>Meteorological conditions, such as fog, rain, clouds, and snow, impact visibility. </a:t>
            </a:r>
          </a:p>
          <a:p>
            <a:pPr marL="655908" indent="-329872" algn="just">
              <a:lnSpc>
                <a:spcPct val="120000"/>
              </a:lnSpc>
            </a:pPr>
            <a:r>
              <a:rPr lang="en-IN" sz="2400" dirty="0">
                <a:effectLst/>
                <a:latin typeface="TimesNewRomanPSMT"/>
              </a:rPr>
              <a:t> variation Variations in the direction and intensity, intensity, and seasonal and time-of-day variations can all impact visibility. Other factors to consider include shadows cast by nearby objects.</a:t>
            </a:r>
          </a:p>
          <a:p>
            <a:pPr marL="655908" indent="-329872" algn="just">
              <a:lnSpc>
                <a:spcPct val="120000"/>
              </a:lnSpc>
            </a:pPr>
            <a:r>
              <a:rPr lang="en-US" sz="2400" dirty="0">
                <a:latin typeface="Times New Roman" pitchFamily="18" charset="0"/>
                <a:cs typeface="Times New Roman" pitchFamily="18" charset="0"/>
              </a:rPr>
              <a:t>Color information is susceptible to changes in lighting circumstances, including shadows, clouds, and sunlight. It can be affected by the lighting type (daylight), </a:t>
            </a:r>
            <a:r>
              <a:rPr lang="en-US" sz="2400" dirty="0" err="1">
                <a:latin typeface="Times New Roman" pitchFamily="18" charset="0"/>
                <a:cs typeface="Times New Roman" pitchFamily="18" charset="0"/>
              </a:rPr>
              <a:t>illuminationgeometry</a:t>
            </a:r>
            <a:r>
              <a:rPr lang="en-US" sz="2400" dirty="0">
                <a:latin typeface="Times New Roman" pitchFamily="18" charset="0"/>
                <a:cs typeface="Times New Roman" pitchFamily="18" charset="0"/>
              </a:rPr>
              <a:t>, and viewing geometry</a:t>
            </a:r>
          </a:p>
        </p:txBody>
      </p:sp>
      <p:pic>
        <p:nvPicPr>
          <p:cNvPr id="4" name="Picture 3" descr="29790259_1872610862758572_5227630052780236864_n.png">
            <a:extLst>
              <a:ext uri="{FF2B5EF4-FFF2-40B4-BE49-F238E27FC236}">
                <a16:creationId xmlns:a16="http://schemas.microsoft.com/office/drawing/2014/main" id="{3252423E-D2CF-7E42-972B-D1A609CF3670}"/>
              </a:ext>
            </a:extLst>
          </p:cNvPr>
          <p:cNvPicPr>
            <a:picLocks noChangeAspect="1"/>
          </p:cNvPicPr>
          <p:nvPr/>
        </p:nvPicPr>
        <p:blipFill>
          <a:blip r:embed="rId2"/>
          <a:srcRect l="19111" r="19259" b="29046"/>
          <a:stretch>
            <a:fillRect/>
          </a:stretch>
        </p:blipFill>
        <p:spPr>
          <a:xfrm>
            <a:off x="13516016" y="6967836"/>
            <a:ext cx="1058907" cy="1219111"/>
          </a:xfrm>
          <a:prstGeom prst="rect">
            <a:avLst/>
          </a:prstGeom>
        </p:spPr>
      </p:pic>
    </p:spTree>
    <p:extLst>
      <p:ext uri="{BB962C8B-B14F-4D97-AF65-F5344CB8AC3E}">
        <p14:creationId xmlns:p14="http://schemas.microsoft.com/office/powerpoint/2010/main" val="3505382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3315" y="267629"/>
            <a:ext cx="9702229" cy="1086609"/>
          </a:xfrm>
        </p:spPr>
        <p:txBody>
          <a:bodyPr>
            <a:normAutofit fontScale="90000"/>
          </a:bodyPr>
          <a:lstStyle/>
          <a:p>
            <a:r>
              <a:rPr lang="en-US" sz="7200" dirty="0">
                <a:cs typeface="Times New Roman" panose="02020603050405020304" pitchFamily="18" charset="0"/>
              </a:rPr>
              <a:t>Technical Standards</a:t>
            </a:r>
          </a:p>
        </p:txBody>
      </p:sp>
      <p:sp>
        <p:nvSpPr>
          <p:cNvPr id="3" name="Content Placeholder 2"/>
          <p:cNvSpPr>
            <a:spLocks noGrp="1"/>
          </p:cNvSpPr>
          <p:nvPr>
            <p:ph sz="quarter" idx="1"/>
          </p:nvPr>
        </p:nvSpPr>
        <p:spPr>
          <a:xfrm>
            <a:off x="1369765" y="1352543"/>
            <a:ext cx="11254944" cy="6834403"/>
          </a:xfrm>
        </p:spPr>
        <p:txBody>
          <a:bodyPr>
            <a:noAutofit/>
          </a:bodyPr>
          <a:lstStyle/>
          <a:p>
            <a:pPr algn="just">
              <a:lnSpc>
                <a:spcPct val="134000"/>
              </a:lnSpc>
              <a:buNone/>
            </a:pPr>
            <a:r>
              <a:rPr lang="en-US" sz="2400" dirty="0">
                <a:latin typeface="Times New Roman" panose="02020603050405020304" pitchFamily="18" charset="0"/>
                <a:ea typeface="Tahoma" panose="020B0604030504040204" pitchFamily="34" charset="0"/>
                <a:cs typeface="Times New Roman" panose="02020603050405020304" pitchFamily="18" charset="0"/>
              </a:rPr>
              <a:t>The following standards have been used in the proposed methodology.</a:t>
            </a:r>
            <a:endParaRPr lang="en-IN" sz="2400" b="1" dirty="0">
              <a:latin typeface="Times New Roman" panose="02020603050405020304" pitchFamily="18" charset="0"/>
              <a:ea typeface="Tahoma" panose="020B0604030504040204" pitchFamily="34" charset="0"/>
              <a:cs typeface="Times New Roman" panose="02020603050405020304" pitchFamily="18" charset="0"/>
            </a:endParaRPr>
          </a:p>
          <a:p>
            <a:pPr marL="342900" lvl="0" indent="-342900" algn="just">
              <a:lnSpc>
                <a:spcPct val="150000"/>
              </a:lnSpc>
              <a:buFont typeface="+mj-lt"/>
              <a:buAutoNum type="arabicPeriod"/>
              <a:tabLst>
                <a:tab pos="228600" algn="l"/>
              </a:tabLst>
            </a:pPr>
            <a:r>
              <a:rPr lang="en-IN" sz="2400" b="1" dirty="0">
                <a:effectLst/>
                <a:latin typeface="Times New Roman" panose="02020603050405020304" pitchFamily="18" charset="0"/>
                <a:ea typeface="Tahoma" panose="020B0604030504040204" pitchFamily="34" charset="0"/>
                <a:cs typeface="Times New Roman" panose="02020603050405020304" pitchFamily="18" charset="0"/>
              </a:rPr>
              <a:t>IEEE Standard Performance Parameter Definitions:</a:t>
            </a:r>
            <a:r>
              <a:rPr lang="en-IN" sz="2400" dirty="0">
                <a:latin typeface="Times New Roman" panose="02020603050405020304" pitchFamily="18" charset="0"/>
                <a:ea typeface="Tahoma" panose="020B0604030504040204" pitchFamily="34" charset="0"/>
                <a:cs typeface="Times New Roman" panose="02020603050405020304" pitchFamily="18" charset="0"/>
              </a:rPr>
              <a:t> A common framework for sensor performance specification terminology units, conditions, and limits is provided.</a:t>
            </a:r>
            <a:endParaRPr lang="en-IN" sz="2400" dirty="0">
              <a:effectLst/>
              <a:latin typeface="Times New Roman" panose="02020603050405020304" pitchFamily="18" charset="0"/>
              <a:ea typeface="Tahoma" panose="020B0604030504040204" pitchFamily="34" charset="0"/>
              <a:cs typeface="Times New Roman" panose="02020603050405020304" pitchFamily="18" charset="0"/>
            </a:endParaRPr>
          </a:p>
          <a:p>
            <a:pPr marL="342900" lvl="0" indent="-342900" algn="just">
              <a:lnSpc>
                <a:spcPct val="150000"/>
              </a:lnSpc>
              <a:buFont typeface="+mj-lt"/>
              <a:buAutoNum type="arabicPeriod"/>
              <a:tabLst>
                <a:tab pos="228600" algn="l"/>
              </a:tabLst>
            </a:pPr>
            <a:r>
              <a:rPr lang="en-IN" sz="2400" b="1" dirty="0">
                <a:effectLst/>
                <a:latin typeface="Times New Roman" panose="02020603050405020304" pitchFamily="18" charset="0"/>
                <a:ea typeface="Tahoma" panose="020B0604030504040204" pitchFamily="34" charset="0"/>
                <a:cs typeface="Times New Roman" panose="02020603050405020304" pitchFamily="18" charset="0"/>
              </a:rPr>
              <a:t>IEEE Standard for an Architectural Framework for the Internet of Things(IoT):</a:t>
            </a:r>
            <a:r>
              <a:rPr lang="en-IN" sz="2400" dirty="0">
                <a:effectLst/>
                <a:latin typeface="Times New Roman" panose="02020603050405020304" pitchFamily="18" charset="0"/>
                <a:ea typeface="Tahoma" panose="020B0604030504040204" pitchFamily="34" charset="0"/>
                <a:cs typeface="Times New Roman" panose="02020603050405020304" pitchFamily="18" charset="0"/>
              </a:rPr>
              <a:t> An architecture framework description for the Internet of Things(IoT) that conforms to the International standard ISO/IEC/IEEE 42010:2011 is defined.</a:t>
            </a:r>
          </a:p>
          <a:p>
            <a:pPr marL="342900" lvl="0" indent="-342900" algn="just">
              <a:lnSpc>
                <a:spcPct val="150000"/>
              </a:lnSpc>
              <a:buFont typeface="+mj-lt"/>
              <a:buAutoNum type="arabicPeriod"/>
              <a:tabLst>
                <a:tab pos="228600" algn="l"/>
              </a:tabLst>
            </a:pPr>
            <a:r>
              <a:rPr lang="en-IN" sz="2400" b="1" dirty="0">
                <a:effectLst/>
                <a:latin typeface="Times New Roman" panose="02020603050405020304" pitchFamily="18" charset="0"/>
                <a:ea typeface="Tahoma" panose="020B0604030504040204" pitchFamily="34" charset="0"/>
                <a:cs typeface="Times New Roman" panose="02020603050405020304" pitchFamily="18" charset="0"/>
              </a:rPr>
              <a:t>IEEE </a:t>
            </a:r>
            <a:r>
              <a:rPr lang="en-IN" sz="2400" b="1" dirty="0">
                <a:latin typeface="Times New Roman" panose="02020603050405020304" pitchFamily="18" charset="0"/>
                <a:ea typeface="Tahoma" panose="020B0604030504040204" pitchFamily="34" charset="0"/>
                <a:cs typeface="Times New Roman" panose="02020603050405020304" pitchFamily="18" charset="0"/>
              </a:rPr>
              <a:t>Standard for Distributed Interactive Simulation-Application Protocols</a:t>
            </a:r>
            <a:r>
              <a:rPr lang="en-IN" sz="2400" b="1" dirty="0">
                <a:effectLst/>
                <a:latin typeface="Times New Roman" panose="02020603050405020304" pitchFamily="18" charset="0"/>
                <a:ea typeface="Tahoma" panose="020B0604030504040204" pitchFamily="34" charset="0"/>
                <a:cs typeface="Times New Roman" panose="02020603050405020304" pitchFamily="18" charset="0"/>
              </a:rPr>
              <a:t>:</a:t>
            </a:r>
            <a:r>
              <a:rPr lang="en-IN" sz="2400" dirty="0">
                <a:effectLst/>
                <a:latin typeface="Times New Roman" panose="02020603050405020304" pitchFamily="18" charset="0"/>
                <a:ea typeface="Tahoma" panose="020B0604030504040204" pitchFamily="34" charset="0"/>
                <a:cs typeface="Times New Roman" panose="02020603050405020304" pitchFamily="18" charset="0"/>
              </a:rPr>
              <a:t> Data Messages, known as Protocol Data Units (PDUs), that are exchanged on a network among simulation applications are defined.</a:t>
            </a:r>
          </a:p>
          <a:p>
            <a:pPr marL="342900" lvl="0" indent="-342900" algn="just">
              <a:lnSpc>
                <a:spcPct val="150000"/>
              </a:lnSpc>
              <a:buFont typeface="+mj-lt"/>
              <a:buAutoNum type="arabicPeriod"/>
              <a:tabLst>
                <a:tab pos="228600" algn="l"/>
              </a:tabLst>
            </a:pPr>
            <a:r>
              <a:rPr lang="en-IN" sz="2400" b="1" dirty="0">
                <a:effectLst/>
                <a:latin typeface="Times New Roman" panose="02020603050405020304" pitchFamily="18" charset="0"/>
                <a:ea typeface="Tahoma" panose="020B0604030504040204" pitchFamily="34" charset="0"/>
                <a:cs typeface="Times New Roman" panose="02020603050405020304" pitchFamily="18" charset="0"/>
              </a:rPr>
              <a:t>IEEE </a:t>
            </a:r>
            <a:r>
              <a:rPr lang="en-IN" sz="2400" b="1" dirty="0">
                <a:latin typeface="Times New Roman" panose="02020603050405020304" pitchFamily="18" charset="0"/>
                <a:ea typeface="Tahoma" panose="020B0604030504040204" pitchFamily="34" charset="0"/>
                <a:cs typeface="Times New Roman" panose="02020603050405020304" pitchFamily="18" charset="0"/>
              </a:rPr>
              <a:t>Standard for Security Assessment Framework for Internet of Things(IoT) Application Deployments</a:t>
            </a:r>
            <a:r>
              <a:rPr lang="en-IN" sz="2400" b="1" dirty="0">
                <a:effectLst/>
                <a:latin typeface="Times New Roman" panose="02020603050405020304" pitchFamily="18" charset="0"/>
                <a:ea typeface="Tahoma" panose="020B0604030504040204" pitchFamily="34" charset="0"/>
                <a:cs typeface="Times New Roman" panose="02020603050405020304" pitchFamily="18" charset="0"/>
              </a:rPr>
              <a:t>:</a:t>
            </a:r>
            <a:r>
              <a:rPr lang="en-IN" sz="2400" dirty="0">
                <a:effectLst/>
                <a:latin typeface="Times New Roman" panose="02020603050405020304" pitchFamily="18" charset="0"/>
                <a:ea typeface="Tahoma" panose="020B0604030504040204" pitchFamily="34" charset="0"/>
                <a:cs typeface="Times New Roman" panose="02020603050405020304" pitchFamily="18" charset="0"/>
              </a:rPr>
              <a:t> This IEEE standard </a:t>
            </a:r>
            <a:r>
              <a:rPr lang="en-IN" sz="2400" dirty="0">
                <a:latin typeface="Times New Roman" panose="02020603050405020304" pitchFamily="18" charset="0"/>
                <a:ea typeface="Tahoma" panose="020B0604030504040204" pitchFamily="34" charset="0"/>
                <a:cs typeface="Times New Roman" panose="02020603050405020304" pitchFamily="18" charset="0"/>
              </a:rPr>
              <a:t>defines a framework for IoT Security Assessment. </a:t>
            </a:r>
            <a:endParaRPr lang="en-IN" sz="2400" dirty="0">
              <a:effectLst/>
              <a:latin typeface="Times New Roman" panose="02020603050405020304" pitchFamily="18" charset="0"/>
              <a:ea typeface="Tahoma" panose="020B0604030504040204" pitchFamily="34" charset="0"/>
              <a:cs typeface="Times New Roman" panose="02020603050405020304" pitchFamily="18" charset="0"/>
            </a:endParaRPr>
          </a:p>
        </p:txBody>
      </p:sp>
      <p:pic>
        <p:nvPicPr>
          <p:cNvPr id="4" name="Picture 3" descr="29790259_1872610862758572_5227630052780236864_n.png">
            <a:extLst>
              <a:ext uri="{FF2B5EF4-FFF2-40B4-BE49-F238E27FC236}">
                <a16:creationId xmlns:a16="http://schemas.microsoft.com/office/drawing/2014/main" id="{3AD15E11-5B07-4343-9E47-ACBC50B75E99}"/>
              </a:ext>
            </a:extLst>
          </p:cNvPr>
          <p:cNvPicPr>
            <a:picLocks noChangeAspect="1"/>
          </p:cNvPicPr>
          <p:nvPr/>
        </p:nvPicPr>
        <p:blipFill>
          <a:blip r:embed="rId2"/>
          <a:srcRect l="19111" r="19259" b="29046"/>
          <a:stretch>
            <a:fillRect/>
          </a:stretch>
        </p:blipFill>
        <p:spPr>
          <a:xfrm>
            <a:off x="13516016" y="6967836"/>
            <a:ext cx="1058907" cy="1219111"/>
          </a:xfrm>
          <a:prstGeom prst="rect">
            <a:avLst/>
          </a:prstGeom>
        </p:spPr>
      </p:pic>
    </p:spTree>
    <p:extLst>
      <p:ext uri="{BB962C8B-B14F-4D97-AF65-F5344CB8AC3E}">
        <p14:creationId xmlns:p14="http://schemas.microsoft.com/office/powerpoint/2010/main" val="369257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6149" y="-29"/>
            <a:ext cx="10494539" cy="1935787"/>
          </a:xfrm>
        </p:spPr>
        <p:txBody>
          <a:bodyPr>
            <a:normAutofit/>
          </a:bodyPr>
          <a:lstStyle/>
          <a:p>
            <a:r>
              <a:rPr lang="en-US" sz="7200" dirty="0">
                <a:cs typeface="Times New Roman" panose="02020603050405020304" pitchFamily="18" charset="0"/>
              </a:rPr>
              <a:t>Proposed Methodology</a:t>
            </a:r>
          </a:p>
        </p:txBody>
      </p:sp>
      <p:sp>
        <p:nvSpPr>
          <p:cNvPr id="3" name="Content Placeholder 2"/>
          <p:cNvSpPr>
            <a:spLocks noGrp="1"/>
          </p:cNvSpPr>
          <p:nvPr>
            <p:ph sz="quarter" idx="1"/>
          </p:nvPr>
        </p:nvSpPr>
        <p:spPr>
          <a:xfrm>
            <a:off x="669073" y="1647542"/>
            <a:ext cx="12846943" cy="5929849"/>
          </a:xfrm>
        </p:spPr>
        <p:txBody>
          <a:bodyPr>
            <a:noAutofit/>
          </a:bodyPr>
          <a:lstStyle/>
          <a:p>
            <a:pPr>
              <a:lnSpc>
                <a:spcPct val="114000"/>
              </a:lnSpc>
            </a:pPr>
            <a:r>
              <a:rPr lang="en-IN" sz="2000" dirty="0">
                <a:effectLst/>
                <a:latin typeface="TimesNewRomanPSMT"/>
              </a:rPr>
              <a:t>The three fundamental steps in traffic sign identification are the extraction of the road sign area of interest (ROI), its refinement and classification into relevant classes, and subsequent processing </a:t>
            </a:r>
            <a:endParaRPr lang="en-IN" sz="2000" dirty="0"/>
          </a:p>
          <a:p>
            <a:pPr>
              <a:lnSpc>
                <a:spcPct val="114000"/>
              </a:lnSpc>
            </a:pPr>
            <a:r>
              <a:rPr lang="en-IN" sz="2000" dirty="0">
                <a:effectLst/>
                <a:latin typeface="TimesNewRomanPSMT"/>
              </a:rPr>
              <a:t>Speed and accuracy of recognition are important for traffic sign recognition and implementation in real-time scenarios </a:t>
            </a:r>
            <a:endParaRPr lang="en-IN" sz="2000" dirty="0"/>
          </a:p>
          <a:p>
            <a:pPr>
              <a:lnSpc>
                <a:spcPct val="114000"/>
              </a:lnSpc>
            </a:pPr>
            <a:r>
              <a:rPr lang="en-IN" sz="2000" dirty="0">
                <a:effectLst/>
                <a:latin typeface="TimesNewRomanPSMT"/>
              </a:rPr>
              <a:t>Shapes and colours may be twisted as a result of real-world circumstances. Therefore, this classification method has proven to be simple, powerful, and accepted. Small images may be difficult to see. </a:t>
            </a:r>
            <a:endParaRPr lang="en-IN" sz="2000" dirty="0"/>
          </a:p>
          <a:p>
            <a:pPr>
              <a:lnSpc>
                <a:spcPct val="114000"/>
              </a:lnSpc>
            </a:pPr>
            <a:r>
              <a:rPr lang="en-IN" sz="2000" dirty="0">
                <a:effectLst/>
                <a:latin typeface="TimesNewRomanPSMT"/>
              </a:rPr>
              <a:t>To detect these small targets, advanced modules are introduced that prevent resolution loss and preserve its properties. A passthrough module is thus recommended. This module combines the data from the preceding layer with data from a different layer. </a:t>
            </a:r>
            <a:endParaRPr lang="en-IN" sz="2000" dirty="0"/>
          </a:p>
          <a:p>
            <a:pPr>
              <a:lnSpc>
                <a:spcPct val="114000"/>
              </a:lnSpc>
            </a:pPr>
            <a:r>
              <a:rPr lang="en-IN" sz="2000" dirty="0">
                <a:effectLst/>
                <a:latin typeface="TimesNewRomanPSMT"/>
              </a:rPr>
              <a:t>The system requires Bluetooth hardware, motor drivers, software for user input, and mobile application development. Traffic signs (speed limit signs) are classified using a Python library called </a:t>
            </a:r>
            <a:r>
              <a:rPr lang="en-IN" sz="2000" dirty="0" err="1">
                <a:effectLst/>
                <a:latin typeface="TimesNewRomanPSMT"/>
              </a:rPr>
              <a:t>Keras</a:t>
            </a:r>
            <a:r>
              <a:rPr lang="en-IN" sz="2000" dirty="0">
                <a:effectLst/>
                <a:latin typeface="TimesNewRomanPSMT"/>
              </a:rPr>
              <a:t> for sign recognition </a:t>
            </a:r>
            <a:endParaRPr lang="en-IN" sz="2000" dirty="0"/>
          </a:p>
          <a:p>
            <a:pPr algn="just">
              <a:lnSpc>
                <a:spcPct val="134000"/>
              </a:lnSpc>
            </a:pPr>
            <a:r>
              <a:rPr lang="en-IN" sz="2000" dirty="0">
                <a:effectLst/>
                <a:latin typeface="TimesNewRomanPSMT"/>
              </a:rPr>
              <a:t>To prevent recognition errors, a recognition system must classify traffic signs into distinct classes in a real-time setting. The system should make real-time predictions to provide information in a timely manner take appropriate action since traffic sign recognition should be incorporated in a driving car environment. </a:t>
            </a:r>
            <a:endParaRPr lang="en-IN" sz="2000" dirty="0"/>
          </a:p>
          <a:p>
            <a:pPr algn="just">
              <a:lnSpc>
                <a:spcPct val="134000"/>
              </a:lnSpc>
            </a:pPr>
            <a:endParaRPr lang="en-US" sz="2400" dirty="0">
              <a:latin typeface="Times New Roman" pitchFamily="18" charset="0"/>
              <a:cs typeface="Times New Roman" pitchFamily="18" charset="0"/>
            </a:endParaRPr>
          </a:p>
        </p:txBody>
      </p:sp>
      <p:pic>
        <p:nvPicPr>
          <p:cNvPr id="4" name="Picture 3" descr="29790259_1872610862758572_5227630052780236864_n.png">
            <a:extLst>
              <a:ext uri="{FF2B5EF4-FFF2-40B4-BE49-F238E27FC236}">
                <a16:creationId xmlns:a16="http://schemas.microsoft.com/office/drawing/2014/main" id="{BE47BDA4-D7E9-6B4D-8FE9-3F946D5158C7}"/>
              </a:ext>
            </a:extLst>
          </p:cNvPr>
          <p:cNvPicPr>
            <a:picLocks noChangeAspect="1"/>
          </p:cNvPicPr>
          <p:nvPr/>
        </p:nvPicPr>
        <p:blipFill>
          <a:blip r:embed="rId2"/>
          <a:srcRect l="19111" r="19259" b="29046"/>
          <a:stretch>
            <a:fillRect/>
          </a:stretch>
        </p:blipFill>
        <p:spPr>
          <a:xfrm>
            <a:off x="13516016" y="6967836"/>
            <a:ext cx="1058907" cy="1219111"/>
          </a:xfrm>
          <a:prstGeom prst="rect">
            <a:avLst/>
          </a:prstGeom>
        </p:spPr>
      </p:pic>
    </p:spTree>
    <p:extLst>
      <p:ext uri="{BB962C8B-B14F-4D97-AF65-F5344CB8AC3E}">
        <p14:creationId xmlns:p14="http://schemas.microsoft.com/office/powerpoint/2010/main" val="34245205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2995</TotalTime>
  <Words>1925</Words>
  <Application>Microsoft Macintosh PowerPoint</Application>
  <PresentationFormat>Custom</PresentationFormat>
  <Paragraphs>114</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ArialMT</vt:lpstr>
      <vt:lpstr>Calibri</vt:lpstr>
      <vt:lpstr>Times New Roman</vt:lpstr>
      <vt:lpstr>TimesNewRomanPS</vt:lpstr>
      <vt:lpstr>TimesNewRomanPSMT</vt:lpstr>
      <vt:lpstr>Wingdings</vt:lpstr>
      <vt:lpstr>Office Theme</vt:lpstr>
      <vt:lpstr>PowerPoint Presentation</vt:lpstr>
      <vt:lpstr>PowerPoint Presentation</vt:lpstr>
      <vt:lpstr>Introduction</vt:lpstr>
      <vt:lpstr>Need Analysis</vt:lpstr>
      <vt:lpstr>Objectives and deliverables</vt:lpstr>
      <vt:lpstr>Working Principle</vt:lpstr>
      <vt:lpstr>Assumptions and Constraints</vt:lpstr>
      <vt:lpstr>Technical Standards</vt:lpstr>
      <vt:lpstr>Proposed Methodology</vt:lpstr>
      <vt:lpstr>Functional Block Diagram</vt:lpstr>
      <vt:lpstr>Simulation Results</vt:lpstr>
      <vt:lpstr>Hardware Results </vt:lpstr>
      <vt:lpstr>Conclusion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Aryan Bansal</cp:lastModifiedBy>
  <cp:revision>238</cp:revision>
  <cp:lastPrinted>2018-07-14T04:01:19Z</cp:lastPrinted>
  <dcterms:created xsi:type="dcterms:W3CDTF">2018-02-19T06:32:56Z</dcterms:created>
  <dcterms:modified xsi:type="dcterms:W3CDTF">2022-12-16T09:29:27Z</dcterms:modified>
</cp:coreProperties>
</file>