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77" r:id="rId6"/>
    <p:sldId id="278" r:id="rId7"/>
    <p:sldId id="276" r:id="rId8"/>
    <p:sldId id="279" r:id="rId9"/>
    <p:sldId id="280" r:id="rId10"/>
    <p:sldId id="270" r:id="rId11"/>
    <p:sldId id="271" r:id="rId12"/>
    <p:sldId id="264" r:id="rId13"/>
    <p:sldId id="265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A320EC-8A77-484D-BFD9-8097EDE9327D}">
  <a:tblStyle styleId="{E7A320EC-8A77-484D-BFD9-8097EDE932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746" autoAdjust="0"/>
  </p:normalViewPr>
  <p:slideViewPr>
    <p:cSldViewPr snapToGrid="0">
      <p:cViewPr varScale="1">
        <p:scale>
          <a:sx n="69" d="100"/>
          <a:sy n="69" d="100"/>
        </p:scale>
        <p:origin x="-12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99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903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3723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0270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26036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185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80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750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750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372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372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750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372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372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88325" y="1256100"/>
            <a:ext cx="8696100" cy="51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GUI Based Control Scheme for Ball-on-Plate System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Akanksh Pratheek Reddy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Reg.  No.: 140907050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Sec. : B , Roll No. : 6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 Prabhakar Nayak                                                        Mr. Mukund Kumar Menon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Professor                                                                  Asst. Professor Sr. Scale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Department of ECE                                                                 Department of ICE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MIT, Manipal                                                                          MIT, Manipal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914400" y="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Presentation 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17" y="90814"/>
            <a:ext cx="519183" cy="6237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20668" y="6218262"/>
            <a:ext cx="252484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 txBox="1"/>
          <p:nvPr/>
        </p:nvSpPr>
        <p:spPr>
          <a:xfrm>
            <a:off x="1028700" y="50500"/>
            <a:ext cx="811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Controller Simulation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31599" y="1019660"/>
            <a:ext cx="81153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99" y="13441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30425" y="5760725"/>
            <a:ext cx="63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Trajectory to (120,200) from (0,0) 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88726" y="6218262"/>
            <a:ext cx="54012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42" y="1056461"/>
            <a:ext cx="4681619" cy="45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0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0" y="6583362"/>
            <a:ext cx="9144000" cy="3693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Shape 132"/>
          <p:cNvCxnSpPr/>
          <p:nvPr/>
        </p:nvCxnSpPr>
        <p:spPr>
          <a:xfrm>
            <a:off x="-47296" y="762000"/>
            <a:ext cx="9191400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/>
          <p:nvPr/>
        </p:nvSpPr>
        <p:spPr>
          <a:xfrm>
            <a:off x="1028700" y="50500"/>
            <a:ext cx="811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Misc. Progress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90702" y="1258828"/>
            <a:ext cx="8115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99" y="13441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175812" y="6218262"/>
            <a:ext cx="52011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13"/>
          <p:cNvSpPr txBox="1"/>
          <p:nvPr/>
        </p:nvSpPr>
        <p:spPr>
          <a:xfrm>
            <a:off x="231599" y="1127101"/>
            <a:ext cx="8171700" cy="4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tuning of Mechanical System</a:t>
            </a:r>
          </a:p>
          <a:p>
            <a:pPr marL="285750" lvl="0" indent="-285750" algn="just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Precision Testing</a:t>
            </a:r>
          </a:p>
          <a:p>
            <a:pPr marL="285750" lvl="0" indent="-285750" algn="just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mounting of camera</a:t>
            </a:r>
          </a:p>
          <a:p>
            <a:pPr marL="285750" lvl="0" indent="-285750" algn="just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of Plate/Actuator dynamics and sensing</a:t>
            </a:r>
          </a:p>
          <a:p>
            <a:pPr marL="285750" lvl="0" indent="-285750" algn="just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Rewiring of Power Supply – More Rugged </a:t>
            </a:r>
          </a:p>
          <a:p>
            <a:pPr lvl="0" algn="just">
              <a:spcBef>
                <a:spcPts val="360"/>
              </a:spcBef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dk1"/>
              </a:buClr>
              <a:buSzPts val="1800"/>
            </a:pPr>
            <a:endParaRPr lang="en-US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endParaRPr lang="en-US" sz="2400" baseline="-25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5" indent="-514350" algn="just">
              <a:buClr>
                <a:schemeClr val="dk1"/>
              </a:buClr>
              <a:buSzPts val="1800"/>
              <a:buFont typeface="+mj-lt"/>
              <a:buAutoNum type="romanLcPeriod"/>
            </a:pPr>
            <a:endParaRPr lang="en-US" sz="2400" i="1" baseline="-25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5" indent="-514350" algn="just">
              <a:buClr>
                <a:schemeClr val="dk1"/>
              </a:buClr>
              <a:buSzPts val="1800"/>
              <a:buFont typeface="+mj-lt"/>
              <a:buAutoNum type="romanLcPeriod"/>
            </a:pPr>
            <a:endParaRPr lang="en-US" sz="2400" i="1" baseline="-25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4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0" y="6583362"/>
            <a:ext cx="9144000" cy="3693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-47296" y="762000"/>
            <a:ext cx="9191400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 txBox="1"/>
          <p:nvPr/>
        </p:nvSpPr>
        <p:spPr>
          <a:xfrm>
            <a:off x="972300" y="101025"/>
            <a:ext cx="8171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Summary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0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91950" y="1169475"/>
            <a:ext cx="8171700" cy="4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fabrication completed, tuned and Extensively tested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algorithm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and tested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modeling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 Controller designed and Simulated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Miscellaneous bridge tasks completed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control in Hardware ongoing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96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384009" y="6218262"/>
            <a:ext cx="47498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Shape 186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Shape 187"/>
          <p:cNvSpPr/>
          <p:nvPr/>
        </p:nvSpPr>
        <p:spPr>
          <a:xfrm>
            <a:off x="243050" y="1066800"/>
            <a:ext cx="8610600" cy="5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Nokhbeh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D.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Khashabi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Control of Ball-Plate System”, </a:t>
            </a:r>
            <a:r>
              <a:rPr lang="en-US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Amirkabir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Technology,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Kassem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Albitar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H. Haddad, “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Different Methods of Control of Ball and Plate System with 6DOF Stewart Platform”, in International Federation of Automatic Control, 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Elsevier, 2015</a:t>
            </a:r>
            <a:endParaRPr lang="en-US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dk1"/>
              </a:buClr>
              <a:buSzPts val="1100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3]K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Kyu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Lee, G.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Btz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Wollherr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“Basketball robot: Ball on-plate with pure haptic information," in IEEE International Conference on Robotics and Automation, May 2008</a:t>
            </a:r>
          </a:p>
          <a:p>
            <a:pPr algn="just">
              <a:buClr>
                <a:schemeClr val="dk1"/>
              </a:buClr>
              <a:buSzPts val="11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851825" y="0"/>
            <a:ext cx="82560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-US" sz="32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052" y="112831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297838" y="6197741"/>
            <a:ext cx="388961" cy="38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0" y="6583362"/>
            <a:ext cx="9144000" cy="369300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-47296" y="762000"/>
            <a:ext cx="9191400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972300" y="101025"/>
            <a:ext cx="8171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Contents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0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15100" y="838275"/>
            <a:ext cx="8171700" cy="4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502555" y="6218262"/>
            <a:ext cx="18424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2179920037"/>
              </p:ext>
            </p:extLst>
          </p:nvPr>
        </p:nvGraphicFramePr>
        <p:xfrm>
          <a:off x="2431222" y="1412175"/>
          <a:ext cx="5253856" cy="3573300"/>
        </p:xfrm>
        <a:graphic>
          <a:graphicData uri="http://schemas.openxmlformats.org/drawingml/2006/table">
            <a:tbl>
              <a:tblPr>
                <a:noFill/>
                <a:tableStyleId>{E7A320EC-8A77-484D-BFD9-8097EDE9327D}</a:tableStyleId>
              </a:tblPr>
              <a:tblGrid>
                <a:gridCol w="3848137"/>
                <a:gridCol w="1405719"/>
              </a:tblGrid>
              <a:tr h="59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Number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59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</a:t>
                      </a:r>
                      <a:r>
                        <a:rPr lang="en-US" sz="18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Vision – Time Dependency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595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Controller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Simulation</a:t>
                      </a:r>
                      <a:endParaRPr lang="en-US" sz="1800" u="none" strike="noStrike" cap="none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59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Misc.</a:t>
                      </a:r>
                      <a:r>
                        <a:rPr lang="en-US" sz="1800" u="none" strike="noStrike" cap="none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Progress 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59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Summary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59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972300" y="101025"/>
            <a:ext cx="8171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– Time Dep. 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0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91950" y="1169475"/>
            <a:ext cx="8171700" cy="4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Rate – 30 fps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 0.033 sec per frame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Wingdings" pitchFamily="2" charset="2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Average = 0.36 sec/25 frames  0.014 sec/frame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Wingdings" pitchFamily="2" charset="2"/>
              </a:rPr>
              <a:t>Sufficient Overhead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97520" y="6218262"/>
            <a:ext cx="26613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37007"/>
              </p:ext>
            </p:extLst>
          </p:nvPr>
        </p:nvGraphicFramePr>
        <p:xfrm>
          <a:off x="2686680" y="1822006"/>
          <a:ext cx="3932484" cy="3325450"/>
        </p:xfrm>
        <a:graphic>
          <a:graphicData uri="http://schemas.openxmlformats.org/drawingml/2006/table">
            <a:tbl>
              <a:tblPr firstRow="1" firstCol="1" bandRow="1">
                <a:tableStyleId>{E7A320EC-8A77-484D-BFD9-8097EDE9327D}</a:tableStyleId>
              </a:tblPr>
              <a:tblGrid>
                <a:gridCol w="1457494"/>
                <a:gridCol w="2474990"/>
              </a:tblGrid>
              <a:tr h="342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Trial No.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Processing Time per 25 frames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 seconds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 seconds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 seconds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0.32 seconds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 seconds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 seconds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 seconds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 seconds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 seconds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82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0.34 seconds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972300" y="101025"/>
            <a:ext cx="8171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Simulation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0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91950" y="3712191"/>
            <a:ext cx="8171700" cy="21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Model – Linearized, Decoupled equations  [1]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Loop Unstable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97520" y="6218262"/>
            <a:ext cx="26613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775388"/>
              </p:ext>
            </p:extLst>
          </p:nvPr>
        </p:nvGraphicFramePr>
        <p:xfrm>
          <a:off x="1146413" y="4280652"/>
          <a:ext cx="1738457" cy="8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5" imgW="837836" imgH="393529" progId="Equation.DSMT4">
                  <p:embed/>
                </p:oleObj>
              </mc:Choice>
              <mc:Fallback>
                <p:oleObj r:id="rId5" imgW="837836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413" y="4280652"/>
                        <a:ext cx="1738457" cy="80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980246"/>
              </p:ext>
            </p:extLst>
          </p:nvPr>
        </p:nvGraphicFramePr>
        <p:xfrm>
          <a:off x="4053386" y="4285396"/>
          <a:ext cx="1657838" cy="76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7" imgW="850531" imgH="393529" progId="Equation.DSMT4">
                  <p:embed/>
                </p:oleObj>
              </mc:Choice>
              <mc:Fallback>
                <p:oleObj r:id="rId7" imgW="850531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386" y="4285396"/>
                        <a:ext cx="1657838" cy="763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5" y="1153783"/>
            <a:ext cx="7464289" cy="229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hape 124"/>
          <p:cNvSpPr txBox="1"/>
          <p:nvPr/>
        </p:nvSpPr>
        <p:spPr>
          <a:xfrm>
            <a:off x="1594952" y="3342891"/>
            <a:ext cx="59540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Fig. 1 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Control Block Diagram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3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 txBox="1"/>
          <p:nvPr/>
        </p:nvSpPr>
        <p:spPr>
          <a:xfrm>
            <a:off x="1028700" y="50500"/>
            <a:ext cx="811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Controller Simulation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31599" y="1019660"/>
            <a:ext cx="81153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99" y="13441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30425" y="5760725"/>
            <a:ext cx="63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Two Poles at Center - Unstable 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88726" y="6218262"/>
            <a:ext cx="30707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69650"/>
            <a:ext cx="53340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9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 txBox="1"/>
          <p:nvPr/>
        </p:nvSpPr>
        <p:spPr>
          <a:xfrm>
            <a:off x="1028700" y="50500"/>
            <a:ext cx="811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Controller Simulation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31599" y="1019660"/>
            <a:ext cx="81153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99" y="13441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30425" y="5760725"/>
            <a:ext cx="63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Fig. 3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Step Response – Highly Unstable 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88726" y="6218262"/>
            <a:ext cx="30707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25" y="969650"/>
            <a:ext cx="53340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972300" y="101025"/>
            <a:ext cx="8171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Simulation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0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91950" y="1169475"/>
            <a:ext cx="8171700" cy="4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Major Controller – Classical PD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controllers running independently for each axis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Criteria: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514350" algn="just">
              <a:buClr>
                <a:schemeClr val="dk1"/>
              </a:buClr>
              <a:buSzPts val="2000"/>
              <a:buFont typeface="+mj-lt"/>
              <a:buAutoNum type="romanLcPeriod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Settling Time of less than 5 sec</a:t>
            </a: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romanLcPeriod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Overshoot less than 5%</a:t>
            </a: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romanLcPeriod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romanLcPeriod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romanLcPeriod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97520" y="6218262"/>
            <a:ext cx="26613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04" y="3032908"/>
            <a:ext cx="6553021" cy="269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hape 124"/>
          <p:cNvSpPr txBox="1"/>
          <p:nvPr/>
        </p:nvSpPr>
        <p:spPr>
          <a:xfrm>
            <a:off x="1530425" y="5760725"/>
            <a:ext cx="63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Design Criteria - Achieved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6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 txBox="1"/>
          <p:nvPr/>
        </p:nvSpPr>
        <p:spPr>
          <a:xfrm>
            <a:off x="1028700" y="50500"/>
            <a:ext cx="811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Controller Simulation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31599" y="1019660"/>
            <a:ext cx="81153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99" y="13441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30425" y="5760725"/>
            <a:ext cx="63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Two Poles in left half plane - Stable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88726" y="6218262"/>
            <a:ext cx="30707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25" y="969650"/>
            <a:ext cx="53340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2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0" y="6583362"/>
            <a:ext cx="9144000" cy="369332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Electronics and Communication Engineering, MIT, Manipal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-47296" y="762000"/>
            <a:ext cx="9191296" cy="0"/>
          </a:xfrm>
          <a:prstGeom prst="straightConnector1">
            <a:avLst/>
          </a:prstGeom>
          <a:noFill/>
          <a:ln w="31750" cap="flat" cmpd="thinThick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 txBox="1"/>
          <p:nvPr/>
        </p:nvSpPr>
        <p:spPr>
          <a:xfrm>
            <a:off x="1028700" y="50500"/>
            <a:ext cx="811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Controller Simulation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31599" y="1019660"/>
            <a:ext cx="81153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599" y="13441"/>
            <a:ext cx="518205" cy="621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30425" y="5760725"/>
            <a:ext cx="63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Fig. 6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Step Response – Stable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88726" y="6218262"/>
            <a:ext cx="30707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36638"/>
            <a:ext cx="53340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9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610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satan</cp:lastModifiedBy>
  <cp:revision>29</cp:revision>
  <dcterms:modified xsi:type="dcterms:W3CDTF">2018-03-19T04:11:08Z</dcterms:modified>
</cp:coreProperties>
</file>