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
      <p:font typeface="Inter Black"/>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lack-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7158650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7158650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7142475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7142475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71424754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71424754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7142475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7142475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7142475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7142475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7142475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7142475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7142475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7142475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71424754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71424754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71424754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71424754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000FF"/>
            </a:gs>
            <a:gs pos="61000">
              <a:srgbClr val="4945B0"/>
            </a:gs>
            <a:gs pos="100000">
              <a:srgbClr val="1E123D"/>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akankshm@karunya.edu.in" TargetMode="External"/><Relationship Id="rId4" Type="http://schemas.openxmlformats.org/officeDocument/2006/relationships/hyperlink" Target="mailto:kartheesvarans@karunya.edu.in" TargetMode="External"/><Relationship Id="rId5" Type="http://schemas.openxmlformats.org/officeDocument/2006/relationships/hyperlink" Target="https://github.com/akanksh6768/khacks_dsh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5"/>
          </a:xfrm>
          <a:prstGeom prst="rect">
            <a:avLst/>
          </a:prstGeom>
          <a:noFill/>
          <a:ln>
            <a:noFill/>
          </a:ln>
        </p:spPr>
      </p:pic>
      <p:sp>
        <p:nvSpPr>
          <p:cNvPr id="55" name="Google Shape;55;p13"/>
          <p:cNvSpPr txBox="1"/>
          <p:nvPr/>
        </p:nvSpPr>
        <p:spPr>
          <a:xfrm>
            <a:off x="327775" y="3232600"/>
            <a:ext cx="42441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Poppins"/>
                <a:ea typeface="Poppins"/>
                <a:cs typeface="Poppins"/>
                <a:sym typeface="Poppins"/>
              </a:rPr>
              <a:t>Katheesvaran S and Akanksh M</a:t>
            </a:r>
            <a:endParaRPr sz="16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1079550" y="2500500"/>
            <a:ext cx="6984900" cy="9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From the model, we understood the rainfall pattern of the districts of Tamil Nadu and we could figure out solutions for the mentioned SDGs’ problems.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References Used: We used the unitednations website and the sustainability101 to find the SDG and built a model for finding a solution for the SDG. </a:t>
            </a:r>
            <a:endParaRPr sz="1600">
              <a:solidFill>
                <a:schemeClr val="lt1"/>
              </a:solidFill>
            </a:endParaRPr>
          </a:p>
        </p:txBody>
      </p:sp>
      <p:sp>
        <p:nvSpPr>
          <p:cNvPr id="112" name="Google Shape;112;p22"/>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u="sng">
                <a:solidFill>
                  <a:srgbClr val="FEA6CE"/>
                </a:solidFill>
                <a:latin typeface="Inter Black"/>
                <a:ea typeface="Inter Black"/>
                <a:cs typeface="Inter Black"/>
                <a:sym typeface="Inter Black"/>
              </a:rPr>
              <a:t>INSIGHTS GAINED AND REFERENCES USED</a:t>
            </a:r>
            <a:endParaRPr sz="3400" u="sng">
              <a:solidFill>
                <a:srgbClr val="FEA6CE"/>
              </a:solidFill>
              <a:latin typeface="Inter Black"/>
              <a:ea typeface="Inter Black"/>
              <a:cs typeface="Inter Black"/>
              <a:sym typeface="Inter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442550" y="2161050"/>
            <a:ext cx="6258900" cy="821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u="sng">
                <a:solidFill>
                  <a:srgbClr val="FEA6CE"/>
                </a:solidFill>
              </a:rPr>
              <a:t>Topic</a:t>
            </a:r>
            <a:r>
              <a:rPr lang="en" sz="1600">
                <a:solidFill>
                  <a:srgbClr val="FEA6CE"/>
                </a:solidFill>
              </a:rPr>
              <a:t>:</a:t>
            </a:r>
            <a:r>
              <a:rPr lang="en" sz="1600">
                <a:solidFill>
                  <a:schemeClr val="lt1"/>
                </a:solidFill>
              </a:rPr>
              <a:t> Climate Action</a:t>
            </a:r>
            <a:endParaRPr sz="1600">
              <a:solidFill>
                <a:schemeClr val="lt1"/>
              </a:solidFill>
            </a:endParaRPr>
          </a:p>
          <a:p>
            <a:pPr indent="-330200" lvl="0" marL="457200" rtl="0" algn="l">
              <a:spcBef>
                <a:spcPts val="0"/>
              </a:spcBef>
              <a:spcAft>
                <a:spcPts val="0"/>
              </a:spcAft>
              <a:buClr>
                <a:schemeClr val="lt1"/>
              </a:buClr>
              <a:buSzPts val="1600"/>
              <a:buChar char="●"/>
            </a:pPr>
            <a:r>
              <a:rPr lang="en" sz="1600" u="sng">
                <a:solidFill>
                  <a:srgbClr val="FEA6CE"/>
                </a:solidFill>
              </a:rPr>
              <a:t>Names</a:t>
            </a:r>
            <a:r>
              <a:rPr lang="en" sz="1600">
                <a:solidFill>
                  <a:schemeClr val="lt1"/>
                </a:solidFill>
              </a:rPr>
              <a:t>: Akanksh M and, Kartheesvaran S</a:t>
            </a:r>
            <a:endParaRPr sz="1600">
              <a:solidFill>
                <a:schemeClr val="lt1"/>
              </a:solidFill>
            </a:endParaRPr>
          </a:p>
          <a:p>
            <a:pPr indent="-330200" lvl="0" marL="457200" rtl="0" algn="l">
              <a:spcBef>
                <a:spcPts val="0"/>
              </a:spcBef>
              <a:spcAft>
                <a:spcPts val="0"/>
              </a:spcAft>
              <a:buClr>
                <a:schemeClr val="lt1"/>
              </a:buClr>
              <a:buSzPts val="1600"/>
              <a:buChar char="●"/>
            </a:pPr>
            <a:r>
              <a:rPr lang="en" sz="1600" u="sng">
                <a:solidFill>
                  <a:srgbClr val="FEA6CE"/>
                </a:solidFill>
              </a:rPr>
              <a:t>Register Numbers</a:t>
            </a:r>
            <a:r>
              <a:rPr lang="en" sz="1600">
                <a:solidFill>
                  <a:schemeClr val="lt1"/>
                </a:solidFill>
              </a:rPr>
              <a:t>: URK22DS1003 and, URK22DS4016</a:t>
            </a:r>
            <a:endParaRPr sz="1600">
              <a:solidFill>
                <a:schemeClr val="lt1"/>
              </a:solidFill>
            </a:endParaRPr>
          </a:p>
          <a:p>
            <a:pPr indent="-330200" lvl="0" marL="457200" rtl="0" algn="l">
              <a:spcBef>
                <a:spcPts val="0"/>
              </a:spcBef>
              <a:spcAft>
                <a:spcPts val="0"/>
              </a:spcAft>
              <a:buClr>
                <a:schemeClr val="lt1"/>
              </a:buClr>
              <a:buSzPts val="1600"/>
              <a:buChar char="●"/>
            </a:pPr>
            <a:r>
              <a:rPr lang="en" sz="1600" u="sng">
                <a:solidFill>
                  <a:srgbClr val="FEA6CE"/>
                </a:solidFill>
              </a:rPr>
              <a:t>Emails</a:t>
            </a:r>
            <a:r>
              <a:rPr lang="en" sz="1600">
                <a:solidFill>
                  <a:schemeClr val="lt1"/>
                </a:solidFill>
              </a:rPr>
              <a:t>: </a:t>
            </a:r>
            <a:r>
              <a:rPr lang="en" sz="1600" u="sng">
                <a:solidFill>
                  <a:schemeClr val="lt1"/>
                </a:solidFill>
                <a:hlinkClick r:id="rId3">
                  <a:extLst>
                    <a:ext uri="{A12FA001-AC4F-418D-AE19-62706E023703}">
                      <ahyp:hlinkClr val="tx"/>
                    </a:ext>
                  </a:extLst>
                </a:hlinkClick>
              </a:rPr>
              <a:t>akankshm@karunya.edu.in</a:t>
            </a:r>
            <a:r>
              <a:rPr lang="en" sz="1600">
                <a:solidFill>
                  <a:schemeClr val="lt1"/>
                </a:solidFill>
              </a:rPr>
              <a:t> and </a:t>
            </a:r>
            <a:r>
              <a:rPr lang="en" sz="1600" u="sng">
                <a:solidFill>
                  <a:schemeClr val="lt1"/>
                </a:solidFill>
                <a:hlinkClick r:id="rId4">
                  <a:extLst>
                    <a:ext uri="{A12FA001-AC4F-418D-AE19-62706E023703}">
                      <ahyp:hlinkClr val="tx"/>
                    </a:ext>
                  </a:extLst>
                </a:hlinkClick>
              </a:rPr>
              <a:t>kartheesvarans@karunya.edu.in</a:t>
            </a:r>
            <a:endParaRPr sz="1600">
              <a:solidFill>
                <a:schemeClr val="lt1"/>
              </a:solidFill>
            </a:endParaRPr>
          </a:p>
          <a:p>
            <a:pPr indent="-330200" lvl="0" marL="457200" rtl="0" algn="l">
              <a:spcBef>
                <a:spcPts val="0"/>
              </a:spcBef>
              <a:spcAft>
                <a:spcPts val="0"/>
              </a:spcAft>
              <a:buClr>
                <a:schemeClr val="lt1"/>
              </a:buClr>
              <a:buSzPts val="1600"/>
              <a:buChar char="●"/>
            </a:pPr>
            <a:r>
              <a:rPr lang="en" sz="1600" u="sng">
                <a:solidFill>
                  <a:srgbClr val="FEA6CE"/>
                </a:solidFill>
              </a:rPr>
              <a:t>GitHub Repository Link</a:t>
            </a:r>
            <a:r>
              <a:rPr lang="en" sz="1600">
                <a:solidFill>
                  <a:schemeClr val="lt1"/>
                </a:solidFill>
              </a:rPr>
              <a:t>: </a:t>
            </a:r>
            <a:r>
              <a:rPr lang="en" sz="1600" u="sng">
                <a:solidFill>
                  <a:schemeClr val="lt1"/>
                </a:solidFill>
                <a:hlinkClick r:id="rId5">
                  <a:extLst>
                    <a:ext uri="{A12FA001-AC4F-418D-AE19-62706E023703}">
                      <ahyp:hlinkClr val="tx"/>
                    </a:ext>
                  </a:extLst>
                </a:hlinkClick>
              </a:rPr>
              <a:t>https://github.com/akanksh6768/khacks_dshack</a:t>
            </a:r>
            <a:endParaRPr sz="1600">
              <a:solidFill>
                <a:schemeClr val="lt1"/>
              </a:solidFill>
            </a:endParaRPr>
          </a:p>
        </p:txBody>
      </p:sp>
      <p:sp>
        <p:nvSpPr>
          <p:cNvPr id="61" name="Google Shape;61;p14"/>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u="sng">
                <a:solidFill>
                  <a:srgbClr val="FEA6CE"/>
                </a:solidFill>
                <a:latin typeface="Inter Black"/>
                <a:ea typeface="Inter Black"/>
                <a:cs typeface="Inter Black"/>
                <a:sym typeface="Inter Black"/>
              </a:rPr>
              <a:t>UN SDG Goal</a:t>
            </a:r>
            <a:endParaRPr sz="3400" u="sng">
              <a:solidFill>
                <a:srgbClr val="FEA6CE"/>
              </a:solidFill>
              <a:latin typeface="Inter Black"/>
              <a:ea typeface="Inter Black"/>
              <a:cs typeface="Inter Black"/>
              <a:sym typeface="Inter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u="sng">
                <a:solidFill>
                  <a:srgbClr val="FEA6CE"/>
                </a:solidFill>
                <a:latin typeface="Inter Black"/>
                <a:ea typeface="Inter Black"/>
                <a:cs typeface="Inter Black"/>
                <a:sym typeface="Inter Black"/>
              </a:rPr>
              <a:t>TABLE OF CONTENTS</a:t>
            </a:r>
            <a:endParaRPr sz="3400" u="sng">
              <a:solidFill>
                <a:srgbClr val="FEA6CE"/>
              </a:solidFill>
              <a:latin typeface="Inter Black"/>
              <a:ea typeface="Inter Black"/>
              <a:cs typeface="Inter Black"/>
              <a:sym typeface="Inter Black"/>
            </a:endParaRPr>
          </a:p>
        </p:txBody>
      </p:sp>
      <p:sp>
        <p:nvSpPr>
          <p:cNvPr id="67" name="Google Shape;67;p15"/>
          <p:cNvSpPr txBox="1"/>
          <p:nvPr/>
        </p:nvSpPr>
        <p:spPr>
          <a:xfrm flipH="1">
            <a:off x="959096" y="1616050"/>
            <a:ext cx="7717500" cy="343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solidFill>
                  <a:schemeClr val="lt1"/>
                </a:solidFill>
              </a:rPr>
              <a:t>Problem Statement And Mapping With UN SDG</a:t>
            </a:r>
            <a:endParaRPr sz="1700">
              <a:solidFill>
                <a:schemeClr val="lt1"/>
              </a:solidFill>
            </a:endParaRPr>
          </a:p>
        </p:txBody>
      </p:sp>
      <p:sp>
        <p:nvSpPr>
          <p:cNvPr id="68" name="Google Shape;68;p15"/>
          <p:cNvSpPr txBox="1"/>
          <p:nvPr/>
        </p:nvSpPr>
        <p:spPr>
          <a:xfrm flipH="1">
            <a:off x="959100" y="2142200"/>
            <a:ext cx="7014900" cy="343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solidFill>
                  <a:schemeClr val="lt1"/>
                </a:solidFill>
              </a:rPr>
              <a:t>Rainfall Prediction Model for each district in Tamil Nadu</a:t>
            </a:r>
            <a:endParaRPr sz="1700">
              <a:solidFill>
                <a:schemeClr val="lt1"/>
              </a:solidFill>
            </a:endParaRPr>
          </a:p>
        </p:txBody>
      </p:sp>
      <p:sp>
        <p:nvSpPr>
          <p:cNvPr id="69" name="Google Shape;69;p15"/>
          <p:cNvSpPr txBox="1"/>
          <p:nvPr/>
        </p:nvSpPr>
        <p:spPr>
          <a:xfrm flipH="1">
            <a:off x="954372" y="2676000"/>
            <a:ext cx="6882000" cy="343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solidFill>
                  <a:schemeClr val="lt1"/>
                </a:solidFill>
              </a:rPr>
              <a:t>Data Analysis And Model Building</a:t>
            </a:r>
            <a:endParaRPr sz="1700">
              <a:solidFill>
                <a:schemeClr val="lt1"/>
              </a:solidFill>
            </a:endParaRPr>
          </a:p>
        </p:txBody>
      </p:sp>
      <p:sp>
        <p:nvSpPr>
          <p:cNvPr id="70" name="Google Shape;70;p15"/>
          <p:cNvSpPr txBox="1"/>
          <p:nvPr/>
        </p:nvSpPr>
        <p:spPr>
          <a:xfrm flipH="1">
            <a:off x="959100" y="3075575"/>
            <a:ext cx="6345300" cy="343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solidFill>
                  <a:schemeClr val="lt1"/>
                </a:solidFill>
              </a:rPr>
              <a:t>Insights Gained And References Used</a:t>
            </a:r>
            <a:endParaRPr sz="17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1222500" y="2231850"/>
            <a:ext cx="66990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The problem statement we considered is predicting the rainfall pattern of a few districts of Tamil Nadu. We considered the 6th SDG to increase the management of the water, its cleanliness, and prevent drought. For example, by knowing which district gets high rainfall in a specific season, we can setup water supply to those areas where there is drought or lack of water.</a:t>
            </a:r>
            <a:endParaRPr sz="1700">
              <a:solidFill>
                <a:schemeClr val="lt1"/>
              </a:solidFill>
            </a:endParaRPr>
          </a:p>
        </p:txBody>
      </p:sp>
      <p:sp>
        <p:nvSpPr>
          <p:cNvPr id="76" name="Google Shape;76;p16"/>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u="sng">
                <a:solidFill>
                  <a:srgbClr val="FEA6CE"/>
                </a:solidFill>
                <a:latin typeface="Inter Black"/>
                <a:ea typeface="Inter Black"/>
                <a:cs typeface="Inter Black"/>
                <a:sym typeface="Inter Black"/>
              </a:rPr>
              <a:t>PROBLEM STATEMENT</a:t>
            </a:r>
            <a:endParaRPr sz="3400" u="sng">
              <a:solidFill>
                <a:srgbClr val="FEA6CE"/>
              </a:solidFill>
              <a:latin typeface="Inter Black"/>
              <a:ea typeface="Inter Black"/>
              <a:cs typeface="Inter Black"/>
              <a:sym typeface="Inter Black"/>
            </a:endParaRPr>
          </a:p>
          <a:p>
            <a:pPr indent="0" lvl="0" marL="0" rtl="0" algn="ctr">
              <a:spcBef>
                <a:spcPts val="0"/>
              </a:spcBef>
              <a:spcAft>
                <a:spcPts val="0"/>
              </a:spcAft>
              <a:buNone/>
            </a:pPr>
            <a:r>
              <a:t/>
            </a:r>
            <a:endParaRPr sz="3400">
              <a:latin typeface="Inter Black"/>
              <a:ea typeface="Inter Black"/>
              <a:cs typeface="Inter Black"/>
              <a:sym typeface="Inter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1506900" y="1264050"/>
            <a:ext cx="6130200" cy="9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We found the rainfall pattern of a few districts which help in identifying which crop to grow in which season, etc.</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From our model, there are various ways that it can improve and sustain the goals of SDG like by the rainfall pattern, they can plant specific kind of crop for the season and grow more of those crops to prevent hunger(2nd SDG),  give enough clean water supply to everyone(6th SDG) and analyse the climate action(13th SDG) to prevent drought in the assumed areas.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A few models which we saw predict the rainfall pattern of the whole state rather than the district alone which is kind of a con to the user by the model. Considering our model for the 2nd SDG, getting to know the rainfall pattern of the whole state is not much accurate than getting to know the rainfall pattern of the user’s district.</a:t>
            </a:r>
            <a:endParaRPr sz="1600">
              <a:solidFill>
                <a:schemeClr val="lt1"/>
              </a:solidFill>
            </a:endParaRPr>
          </a:p>
        </p:txBody>
      </p:sp>
      <p:sp>
        <p:nvSpPr>
          <p:cNvPr id="82" name="Google Shape;82;p17"/>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u="sng">
                <a:solidFill>
                  <a:srgbClr val="FEA6CE"/>
                </a:solidFill>
                <a:latin typeface="Inter Black"/>
                <a:ea typeface="Inter Black"/>
                <a:cs typeface="Inter Black"/>
                <a:sym typeface="Inter Black"/>
              </a:rPr>
              <a:t>SOLUTION</a:t>
            </a:r>
            <a:endParaRPr sz="3400" u="sng">
              <a:solidFill>
                <a:srgbClr val="FEA6CE"/>
              </a:solidFill>
              <a:latin typeface="Inter Black"/>
              <a:ea typeface="Inter Black"/>
              <a:cs typeface="Inter Black"/>
              <a:sym typeface="Inter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1186350" y="2102250"/>
            <a:ext cx="6771300" cy="93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lt1"/>
                </a:solidFill>
              </a:rPr>
              <a:t>We used the rainfall data of 2020 of a few districts in Tamil Nadu and we cleaned the data by removing irrelevant data and much more.</a:t>
            </a:r>
            <a:endParaRPr sz="1600">
              <a:solidFill>
                <a:schemeClr val="lt1"/>
              </a:solidFill>
            </a:endParaRPr>
          </a:p>
        </p:txBody>
      </p:sp>
      <p:sp>
        <p:nvSpPr>
          <p:cNvPr id="88" name="Google Shape;88;p18"/>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u="sng">
                <a:solidFill>
                  <a:srgbClr val="FEA6CE"/>
                </a:solidFill>
                <a:latin typeface="Inter Black"/>
                <a:ea typeface="Inter Black"/>
                <a:cs typeface="Inter Black"/>
                <a:sym typeface="Inter Black"/>
              </a:rPr>
              <a:t>DATASET USED</a:t>
            </a:r>
            <a:endParaRPr sz="3400" u="sng">
              <a:solidFill>
                <a:srgbClr val="FEA6CE"/>
              </a:solidFill>
              <a:latin typeface="Inter Black"/>
              <a:ea typeface="Inter Black"/>
              <a:cs typeface="Inter Black"/>
              <a:sym typeface="Inter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1095450" y="2102250"/>
            <a:ext cx="6953100" cy="9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We used the line plot to predict the rainfall pattern of each and every district of the dataset.</a:t>
            </a:r>
            <a:endParaRPr sz="1600">
              <a:solidFill>
                <a:schemeClr val="lt1"/>
              </a:solidFill>
            </a:endParaRPr>
          </a:p>
        </p:txBody>
      </p:sp>
      <p:sp>
        <p:nvSpPr>
          <p:cNvPr id="94" name="Google Shape;94;p19"/>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u="sng">
                <a:solidFill>
                  <a:srgbClr val="FEA6CE"/>
                </a:solidFill>
                <a:latin typeface="Inter Black"/>
                <a:ea typeface="Inter Black"/>
                <a:cs typeface="Inter Black"/>
                <a:sym typeface="Inter Black"/>
              </a:rPr>
              <a:t>DATA VISUALIZATION</a:t>
            </a:r>
            <a:endParaRPr sz="3400" u="sng">
              <a:solidFill>
                <a:srgbClr val="FEA6CE"/>
              </a:solidFill>
              <a:latin typeface="Inter Black"/>
              <a:ea typeface="Inter Black"/>
              <a:cs typeface="Inter Black"/>
              <a:sym typeface="Inter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1506900" y="1721250"/>
            <a:ext cx="6130200" cy="9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We used the sklearn library of python to train the dataset with testing part of the data of 25% and training part of the data of 75%.</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We used the Linear Regression algorithm to build the model, used the mean squared error to find the accuracy of the model.</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From the given dataset, we predicted the rainfall pattern of each district, its accuracy of 48% and the actual rainfall in mm.</a:t>
            </a:r>
            <a:endParaRPr sz="1600">
              <a:solidFill>
                <a:schemeClr val="lt1"/>
              </a:solidFill>
            </a:endParaRPr>
          </a:p>
        </p:txBody>
      </p:sp>
      <p:sp>
        <p:nvSpPr>
          <p:cNvPr id="100" name="Google Shape;100;p20"/>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u="sng">
                <a:solidFill>
                  <a:srgbClr val="FEA6CE"/>
                </a:solidFill>
                <a:latin typeface="Inter Black"/>
                <a:ea typeface="Inter Black"/>
                <a:cs typeface="Inter Black"/>
                <a:sym typeface="Inter Black"/>
              </a:rPr>
              <a:t>MODEL BUILDING</a:t>
            </a:r>
            <a:endParaRPr sz="3400" u="sng">
              <a:solidFill>
                <a:srgbClr val="FEA6CE"/>
              </a:solidFill>
              <a:latin typeface="Inter Black"/>
              <a:ea typeface="Inter Black"/>
              <a:cs typeface="Inter Black"/>
              <a:sym typeface="Inter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1506900" y="2102250"/>
            <a:ext cx="6130200" cy="9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The model is working fine and the accuracy of the model is ~48%</a:t>
            </a:r>
            <a:endParaRPr sz="1600">
              <a:solidFill>
                <a:schemeClr val="lt1"/>
              </a:solidFill>
            </a:endParaRPr>
          </a:p>
        </p:txBody>
      </p:sp>
      <p:sp>
        <p:nvSpPr>
          <p:cNvPr id="106" name="Google Shape;106;p21"/>
          <p:cNvSpPr txBox="1"/>
          <p:nvPr/>
        </p:nvSpPr>
        <p:spPr>
          <a:xfrm>
            <a:off x="713250" y="467850"/>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u="sng">
                <a:solidFill>
                  <a:srgbClr val="FEA6CE"/>
                </a:solidFill>
                <a:latin typeface="Inter Black"/>
                <a:ea typeface="Inter Black"/>
                <a:cs typeface="Inter Black"/>
                <a:sym typeface="Inter Black"/>
              </a:rPr>
              <a:t>PERFORMANCE METRICS</a:t>
            </a:r>
            <a:endParaRPr sz="3400" u="sng">
              <a:solidFill>
                <a:srgbClr val="FEA6CE"/>
              </a:solidFill>
              <a:latin typeface="Inter Black"/>
              <a:ea typeface="Inter Black"/>
              <a:cs typeface="Inter Black"/>
              <a:sym typeface="Inter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