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6" r:id="rId5"/>
    <p:sldId id="267" r:id="rId6"/>
    <p:sldId id="268" r:id="rId7"/>
    <p:sldId id="269" r:id="rId8"/>
    <p:sldId id="258" r:id="rId9"/>
    <p:sldId id="259" r:id="rId10"/>
    <p:sldId id="260" r:id="rId11"/>
    <p:sldId id="262" r:id="rId12"/>
    <p:sldId id="270" r:id="rId13"/>
    <p:sldId id="261"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Face Mask Detection</a:t>
            </a:r>
          </a:p>
        </p:txBody>
      </p:sp>
      <p:sp>
        <p:nvSpPr>
          <p:cNvPr id="3" name="Subtitle 2"/>
          <p:cNvSpPr>
            <a:spLocks noGrp="1"/>
          </p:cNvSpPr>
          <p:nvPr>
            <p:ph type="subTitle" idx="1"/>
          </p:nvPr>
        </p:nvSpPr>
        <p:spPr/>
        <p:txBody>
          <a:bodyPr>
            <a:normAutofit fontScale="70000" lnSpcReduction="20000"/>
          </a:bodyPr>
          <a:lstStyle/>
          <a:p>
            <a:r>
              <a:rPr lang="en-IN" dirty="0"/>
              <a:t>BY</a:t>
            </a:r>
          </a:p>
          <a:p>
            <a:r>
              <a:rPr lang="en-IN" dirty="0" err="1"/>
              <a:t>Akanksha</a:t>
            </a:r>
            <a:r>
              <a:rPr lang="en-IN" dirty="0"/>
              <a:t> more</a:t>
            </a:r>
          </a:p>
          <a:p>
            <a:r>
              <a:rPr lang="en-IN" dirty="0" err="1"/>
              <a:t>Mansi</a:t>
            </a:r>
            <a:r>
              <a:rPr lang="en-IN" dirty="0"/>
              <a:t> Todmal</a:t>
            </a:r>
          </a:p>
          <a:p>
            <a:endParaRPr lang="en-IN" dirty="0"/>
          </a:p>
        </p:txBody>
      </p:sp>
    </p:spTree>
    <p:extLst>
      <p:ext uri="{BB962C8B-B14F-4D97-AF65-F5344CB8AC3E}">
        <p14:creationId xmlns:p14="http://schemas.microsoft.com/office/powerpoint/2010/main" val="222608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478356"/>
            <a:ext cx="9404723" cy="1400530"/>
          </a:xfrm>
        </p:spPr>
        <p:txBody>
          <a:bodyPr/>
          <a:lstStyle/>
          <a:p>
            <a:r>
              <a:rPr lang="en-IN" sz="4000" b="1" dirty="0">
                <a:solidFill>
                  <a:srgbClr val="C00000"/>
                </a:solidFill>
                <a:latin typeface="Calibri" panose="020F0502020204030204" pitchFamily="34" charset="0"/>
                <a:cs typeface="Calibri" panose="020F0502020204030204" pitchFamily="34" charset="0"/>
              </a:rPr>
              <a:t>How we are going to implement</a:t>
            </a:r>
          </a:p>
        </p:txBody>
      </p:sp>
      <p:sp>
        <p:nvSpPr>
          <p:cNvPr id="3" name="Content Placeholder 2"/>
          <p:cNvSpPr>
            <a:spLocks noGrp="1"/>
          </p:cNvSpPr>
          <p:nvPr>
            <p:ph idx="1"/>
          </p:nvPr>
        </p:nvSpPr>
        <p:spPr>
          <a:xfrm>
            <a:off x="1103312" y="1406770"/>
            <a:ext cx="8946541" cy="4841630"/>
          </a:xfrm>
        </p:spPr>
        <p:txBody>
          <a:bodyPr>
            <a:normAutofit/>
          </a:bodyPr>
          <a:lstStyle/>
          <a:p>
            <a:r>
              <a:rPr lang="en-GB" sz="2400" dirty="0">
                <a:latin typeface="Calibri" panose="020F0502020204030204" pitchFamily="34" charset="0"/>
                <a:cs typeface="Calibri" panose="020F0502020204030204" pitchFamily="34" charset="0"/>
              </a:rPr>
              <a:t>today everyone has a smartphone, so perhaps </a:t>
            </a:r>
            <a:r>
              <a:rPr lang="en-GB" sz="2400" b="1" dirty="0">
                <a:latin typeface="Calibri" panose="020F0502020204030204" pitchFamily="34" charset="0"/>
                <a:cs typeface="Calibri" panose="020F0502020204030204" pitchFamily="34" charset="0"/>
              </a:rPr>
              <a:t>a mobile application</a:t>
            </a:r>
            <a:r>
              <a:rPr lang="en-GB" sz="2400" dirty="0">
                <a:latin typeface="Calibri" panose="020F0502020204030204" pitchFamily="34" charset="0"/>
                <a:cs typeface="Calibri" panose="020F0502020204030204" pitchFamily="34" charset="0"/>
              </a:rPr>
              <a:t> could help. This post solves this problem using an </a:t>
            </a:r>
            <a:r>
              <a:rPr lang="en-GB" sz="2400" b="1" dirty="0">
                <a:latin typeface="Calibri" panose="020F0502020204030204" pitchFamily="34" charset="0"/>
                <a:cs typeface="Calibri" panose="020F0502020204030204" pitchFamily="34" charset="0"/>
              </a:rPr>
              <a:t>Android</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mobile application</a:t>
            </a:r>
            <a:r>
              <a:rPr lang="en-GB" sz="2400" dirty="0">
                <a:latin typeface="Calibri" panose="020F0502020204030204" pitchFamily="34" charset="0"/>
                <a:cs typeface="Calibri" panose="020F0502020204030204" pitchFamily="34" charset="0"/>
              </a:rPr>
              <a:t> that recognizes face masks</a:t>
            </a:r>
          </a:p>
          <a:p>
            <a:r>
              <a:rPr lang="en-GB" sz="2400" dirty="0">
                <a:latin typeface="Calibri" panose="020F0502020204030204" pitchFamily="34" charset="0"/>
                <a:cs typeface="Calibri" panose="020F0502020204030204" pitchFamily="34" charset="0"/>
              </a:rPr>
              <a:t>The approach to utilize a two-stages detector, first a face detector is applied, to retrieve the faces positions. Then each face is cropped and prepossessed to be feed into the second model which does a binary classification detecting between </a:t>
            </a:r>
            <a:r>
              <a:rPr lang="en-GB" sz="2400" b="1" dirty="0">
                <a:latin typeface="Calibri" panose="020F0502020204030204" pitchFamily="34" charset="0"/>
                <a:cs typeface="Calibri" panose="020F0502020204030204" pitchFamily="34" charset="0"/>
              </a:rPr>
              <a:t>“mask”</a:t>
            </a:r>
            <a:r>
              <a:rPr lang="en-GB" sz="2400" dirty="0">
                <a:latin typeface="Calibri" panose="020F0502020204030204" pitchFamily="34" charset="0"/>
                <a:cs typeface="Calibri" panose="020F0502020204030204" pitchFamily="34" charset="0"/>
              </a:rPr>
              <a:t> or </a:t>
            </a:r>
            <a:r>
              <a:rPr lang="en-GB" sz="2400" b="1" dirty="0">
                <a:latin typeface="Calibri" panose="020F0502020204030204" pitchFamily="34" charset="0"/>
                <a:cs typeface="Calibri" panose="020F0502020204030204" pitchFamily="34" charset="0"/>
              </a:rPr>
              <a:t>“no-mask”</a:t>
            </a:r>
            <a:r>
              <a:rPr lang="en-GB" sz="2400" dirty="0">
                <a:latin typeface="Calibri" panose="020F0502020204030204" pitchFamily="34" charset="0"/>
                <a:cs typeface="Calibri" panose="020F0502020204030204" pitchFamily="34" charset="0"/>
              </a:rPr>
              <a:t>.</a:t>
            </a:r>
          </a:p>
          <a:p>
            <a:r>
              <a:rPr lang="en-GB" sz="2400" dirty="0">
                <a:latin typeface="Calibri" panose="020F0502020204030204" pitchFamily="34" charset="0"/>
                <a:cs typeface="Calibri" panose="020F0502020204030204" pitchFamily="34" charset="0"/>
              </a:rPr>
              <a:t>We use Android Studio to Develop this application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0644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C00000"/>
                </a:solidFill>
                <a:latin typeface="Calibri" panose="020F0502020204030204" pitchFamily="34" charset="0"/>
                <a:cs typeface="Calibri" panose="020F0502020204030204" pitchFamily="34" charset="0"/>
              </a:rPr>
              <a:t>Benefits to society and us</a:t>
            </a:r>
          </a:p>
        </p:txBody>
      </p:sp>
      <p:sp>
        <p:nvSpPr>
          <p:cNvPr id="3" name="Content Placeholder 2"/>
          <p:cNvSpPr>
            <a:spLocks noGrp="1"/>
          </p:cNvSpPr>
          <p:nvPr>
            <p:ph idx="1"/>
          </p:nvPr>
        </p:nvSpPr>
        <p:spPr>
          <a:xfrm>
            <a:off x="1103312" y="1237958"/>
            <a:ext cx="8946541" cy="5010442"/>
          </a:xfrm>
        </p:spPr>
        <p:txBody>
          <a:bodyPr>
            <a:noAutofit/>
          </a:bodyPr>
          <a:lstStyle/>
          <a:p>
            <a:r>
              <a:rPr lang="en-GB" sz="2400" dirty="0">
                <a:latin typeface="Calibri" panose="020F0502020204030204" pitchFamily="34" charset="0"/>
                <a:cs typeface="Calibri" panose="020F0502020204030204" pitchFamily="34" charset="0"/>
              </a:rPr>
              <a:t>Masks are a key measure to suppress transmission and save lives.</a:t>
            </a:r>
          </a:p>
          <a:p>
            <a:r>
              <a:rPr lang="en-GB" sz="2400" dirty="0">
                <a:latin typeface="Calibri" panose="020F0502020204030204" pitchFamily="34" charset="0"/>
                <a:cs typeface="Calibri" panose="020F0502020204030204" pitchFamily="34" charset="0"/>
              </a:rPr>
              <a:t>Masks should be used as part of a comprehensive </a:t>
            </a:r>
            <a:r>
              <a:rPr lang="en-GB" sz="2400" b="1" dirty="0">
                <a:latin typeface="Calibri" panose="020F0502020204030204" pitchFamily="34" charset="0"/>
                <a:cs typeface="Calibri" panose="020F0502020204030204" pitchFamily="34" charset="0"/>
              </a:rPr>
              <a:t>‘Do it all!’ </a:t>
            </a:r>
            <a:r>
              <a:rPr lang="en-GB" sz="2400" dirty="0">
                <a:latin typeface="Calibri" panose="020F0502020204030204" pitchFamily="34" charset="0"/>
                <a:cs typeface="Calibri" panose="020F0502020204030204" pitchFamily="34" charset="0"/>
              </a:rPr>
              <a:t>approach including physical distancing, avoiding crowded, closed and close-contact settings, good ventilation, cleaning hands, covering sneezes and coughs, and more.</a:t>
            </a:r>
          </a:p>
          <a:p>
            <a:r>
              <a:rPr lang="en-GB" sz="2400" dirty="0">
                <a:latin typeface="Calibri" panose="020F0502020204030204" pitchFamily="34" charset="0"/>
                <a:cs typeface="Calibri" panose="020F0502020204030204" pitchFamily="34" charset="0"/>
              </a:rPr>
              <a:t>We developed the face mask detector model for detecting whether person is wearing a mask or not.</a:t>
            </a:r>
          </a:p>
          <a:p>
            <a:r>
              <a:rPr lang="en-GB" sz="2400" dirty="0">
                <a:latin typeface="Calibri" panose="020F0502020204030204" pitchFamily="34" charset="0"/>
                <a:cs typeface="Calibri" panose="020F0502020204030204" pitchFamily="34" charset="0"/>
              </a:rPr>
              <a:t>This is a nice project for beginners to implement their learnings and gain expertise.</a:t>
            </a: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a:p>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9401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60E3-AE81-46B1-94B5-03F1A90FCBAD}"/>
              </a:ext>
            </a:extLst>
          </p:cNvPr>
          <p:cNvSpPr>
            <a:spLocks noGrp="1"/>
          </p:cNvSpPr>
          <p:nvPr>
            <p:ph type="title"/>
          </p:nvPr>
        </p:nvSpPr>
        <p:spPr>
          <a:xfrm>
            <a:off x="646111" y="452718"/>
            <a:ext cx="9404723" cy="743036"/>
          </a:xfrm>
        </p:spPr>
        <p:txBody>
          <a:bodyPr/>
          <a:lstStyle/>
          <a:p>
            <a:r>
              <a:rPr lang="en-IN" dirty="0">
                <a:solidFill>
                  <a:srgbClr val="FF0000"/>
                </a:solidFill>
                <a:latin typeface="Calibri" panose="020F0502020204030204" pitchFamily="34" charset="0"/>
                <a:cs typeface="Calibri" panose="020F0502020204030204" pitchFamily="34" charset="0"/>
              </a:rPr>
              <a:t>Future Scope</a:t>
            </a:r>
          </a:p>
        </p:txBody>
      </p:sp>
      <p:sp>
        <p:nvSpPr>
          <p:cNvPr id="3" name="Content Placeholder 2">
            <a:extLst>
              <a:ext uri="{FF2B5EF4-FFF2-40B4-BE49-F238E27FC236}">
                <a16:creationId xmlns:a16="http://schemas.microsoft.com/office/drawing/2014/main" id="{266A7958-D3B0-427A-A641-B2DF1F3C3691}"/>
              </a:ext>
            </a:extLst>
          </p:cNvPr>
          <p:cNvSpPr>
            <a:spLocks noGrp="1"/>
          </p:cNvSpPr>
          <p:nvPr>
            <p:ph idx="1"/>
          </p:nvPr>
        </p:nvSpPr>
        <p:spPr>
          <a:xfrm>
            <a:off x="1103312" y="1195754"/>
            <a:ext cx="8946541" cy="5052646"/>
          </a:xfrm>
        </p:spPr>
        <p:txBody>
          <a:bodyPr>
            <a:normAutofit/>
          </a:bodyPr>
          <a:lstStyle/>
          <a:p>
            <a:pPr marL="0" indent="0" algn="l">
              <a:buNone/>
            </a:pPr>
            <a:r>
              <a:rPr lang="en-US" sz="2400" b="0" i="0" dirty="0">
                <a:effectLst/>
                <a:latin typeface="Calibri" panose="020F0502020204030204" pitchFamily="34" charset="0"/>
                <a:cs typeface="Calibri" panose="020F0502020204030204" pitchFamily="34" charset="0"/>
              </a:rPr>
              <a:t>There are a number of aspects we plan to work on shortly :</a:t>
            </a:r>
          </a:p>
          <a:p>
            <a:pPr algn="l"/>
            <a:r>
              <a:rPr lang="en-US" sz="2400" b="0" i="0" dirty="0">
                <a:effectLst/>
                <a:latin typeface="Calibri" panose="020F0502020204030204" pitchFamily="34" charset="0"/>
                <a:cs typeface="Calibri" panose="020F0502020204030204" pitchFamily="34" charset="0"/>
              </a:rPr>
              <a:t>Currently, the model gives 5 FPS inference</a:t>
            </a:r>
            <a:r>
              <a:rPr lang="en-US" sz="2400" dirty="0">
                <a:latin typeface="Calibri" panose="020F0502020204030204" pitchFamily="34" charset="0"/>
                <a:cs typeface="Calibri" panose="020F0502020204030204" pitchFamily="34" charset="0"/>
              </a:rPr>
              <a:t> </a:t>
            </a:r>
            <a:r>
              <a:rPr lang="en-US" sz="2400" b="0" i="0" dirty="0">
                <a:effectLst/>
                <a:latin typeface="Calibri" panose="020F0502020204030204" pitchFamily="34" charset="0"/>
                <a:cs typeface="Calibri" panose="020F0502020204030204" pitchFamily="34" charset="0"/>
              </a:rPr>
              <a:t>speed on a CPU. In the future, we plan to improve this up to 15 FPS, making our solution deployable for CCTV cameras, without the need of a GPU.</a:t>
            </a:r>
          </a:p>
          <a:p>
            <a:pPr algn="l"/>
            <a:r>
              <a:rPr lang="en-US" sz="2400" b="0" i="0" dirty="0">
                <a:effectLst/>
                <a:latin typeface="Calibri" panose="020F0502020204030204" pitchFamily="34" charset="0"/>
                <a:cs typeface="Calibri" panose="020F0502020204030204" pitchFamily="34" charset="0"/>
              </a:rPr>
              <a:t>The use of Machine Learning in the field of</a:t>
            </a:r>
            <a:r>
              <a:rPr lang="en-US" sz="2400" dirty="0">
                <a:latin typeface="Calibri" panose="020F0502020204030204" pitchFamily="34" charset="0"/>
                <a:cs typeface="Calibri" panose="020F0502020204030204" pitchFamily="34" charset="0"/>
              </a:rPr>
              <a:t> </a:t>
            </a:r>
            <a:r>
              <a:rPr lang="en-US" sz="2400" b="0" i="0" dirty="0">
                <a:effectLst/>
                <a:latin typeface="Calibri" panose="020F0502020204030204" pitchFamily="34" charset="0"/>
                <a:cs typeface="Calibri" panose="020F0502020204030204" pitchFamily="34" charset="0"/>
              </a:rPr>
              <a:t>mobile deployment is rising rapidly. Hence, we plan to port our models to their respective TensorFlow Lite versions.</a:t>
            </a:r>
          </a:p>
          <a:p>
            <a:pPr algn="l"/>
            <a:r>
              <a:rPr lang="en-US" sz="2400" b="0" i="0" dirty="0">
                <a:effectLst/>
                <a:latin typeface="Calibri" panose="020F0502020204030204" pitchFamily="34" charset="0"/>
                <a:cs typeface="Calibri" panose="020F0502020204030204" pitchFamily="34" charset="0"/>
              </a:rPr>
              <a:t>Our architecture can be made compatible</a:t>
            </a:r>
            <a:r>
              <a:rPr lang="en-US" sz="2400" dirty="0">
                <a:latin typeface="Calibri" panose="020F0502020204030204" pitchFamily="34" charset="0"/>
                <a:cs typeface="Calibri" panose="020F0502020204030204" pitchFamily="34" charset="0"/>
              </a:rPr>
              <a:t> </a:t>
            </a:r>
            <a:r>
              <a:rPr lang="en-US" sz="2400" b="0" i="0" dirty="0">
                <a:effectLst/>
                <a:latin typeface="Calibri" panose="020F0502020204030204" pitchFamily="34" charset="0"/>
                <a:cs typeface="Calibri" panose="020F0502020204030204" pitchFamily="34" charset="0"/>
              </a:rPr>
              <a:t>with TensorFlow </a:t>
            </a:r>
            <a:r>
              <a:rPr lang="en-US" sz="2400" b="0" i="0" dirty="0" err="1">
                <a:effectLst/>
                <a:latin typeface="Calibri" panose="020F0502020204030204" pitchFamily="34" charset="0"/>
                <a:cs typeface="Calibri" panose="020F0502020204030204" pitchFamily="34" charset="0"/>
              </a:rPr>
              <a:t>RunTime</a:t>
            </a:r>
            <a:r>
              <a:rPr lang="en-US" sz="2400" b="0" i="0" dirty="0">
                <a:effectLst/>
                <a:latin typeface="Calibri" panose="020F0502020204030204" pitchFamily="34" charset="0"/>
                <a:cs typeface="Calibri" panose="020F0502020204030204" pitchFamily="34" charset="0"/>
              </a:rPr>
              <a:t> (TFRT), which will increase the inference performance on edge devices and make our models efficient on multithreading CPUs.</a:t>
            </a:r>
          </a:p>
          <a:p>
            <a:pPr algn="l"/>
            <a:endParaRPr lang="en-US" sz="2400" b="0" i="0" dirty="0">
              <a:effectLst/>
              <a:latin typeface="Calibri" panose="020F0502020204030204" pitchFamily="34" charset="0"/>
              <a:cs typeface="Calibri" panose="020F0502020204030204" pitchFamily="34" charset="0"/>
            </a:endParaRPr>
          </a:p>
          <a:p>
            <a:pPr algn="l"/>
            <a:endParaRPr lang="en-US" sz="2400" b="0" i="0" dirty="0">
              <a:effectLst/>
              <a:latin typeface="Calibri" panose="020F0502020204030204" pitchFamily="34" charset="0"/>
              <a:cs typeface="Calibri" panose="020F0502020204030204" pitchFamily="34" charset="0"/>
            </a:endParaRPr>
          </a:p>
          <a:p>
            <a:pPr algn="l"/>
            <a:endParaRPr lang="en-US" sz="2400" b="0" i="0" dirty="0">
              <a:effectLst/>
              <a:latin typeface="Calibri" panose="020F0502020204030204" pitchFamily="34" charset="0"/>
              <a:cs typeface="Calibri" panose="020F0502020204030204" pitchFamily="34" charset="0"/>
            </a:endParaRPr>
          </a:p>
          <a:p>
            <a:endParaRPr lang="en-US" sz="2400" b="0" i="0" dirty="0">
              <a:effectLst/>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544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486" y="435626"/>
            <a:ext cx="9404723" cy="1400530"/>
          </a:xfrm>
        </p:spPr>
        <p:txBody>
          <a:bodyPr/>
          <a:lstStyle/>
          <a:p>
            <a:r>
              <a:rPr lang="en-IN" sz="4000" b="1" dirty="0">
                <a:solidFill>
                  <a:srgbClr val="C00000"/>
                </a:solidFill>
                <a:latin typeface="Calibri" panose="020F0502020204030204" pitchFamily="34" charset="0"/>
                <a:cs typeface="Calibri" panose="020F0502020204030204" pitchFamily="34" charset="0"/>
              </a:rPr>
              <a:t>References</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IN" sz="1600" dirty="0">
                <a:latin typeface="Calibri" panose="020F0502020204030204" pitchFamily="34" charset="0"/>
                <a:cs typeface="Calibri" panose="020F0502020204030204" pitchFamily="34" charset="0"/>
              </a:rPr>
              <a:t> S. Wang Chen, </a:t>
            </a:r>
            <a:r>
              <a:rPr lang="en-IN" sz="1600" dirty="0" err="1">
                <a:latin typeface="Calibri" panose="020F0502020204030204" pitchFamily="34" charset="0"/>
                <a:cs typeface="Calibri" panose="020F0502020204030204" pitchFamily="34" charset="0"/>
              </a:rPr>
              <a:t>Horby</a:t>
            </a:r>
            <a:r>
              <a:rPr lang="en-IN" sz="1600" dirty="0">
                <a:latin typeface="Calibri" panose="020F0502020204030204" pitchFamily="34" charset="0"/>
                <a:cs typeface="Calibri" panose="020F0502020204030204" pitchFamily="34" charset="0"/>
              </a:rPr>
              <a:t> Peter W, Hayden Frederick G, </a:t>
            </a:r>
            <a:r>
              <a:rPr lang="en-IN" sz="1600" dirty="0" err="1">
                <a:latin typeface="Calibri" panose="020F0502020204030204" pitchFamily="34" charset="0"/>
                <a:cs typeface="Calibri" panose="020F0502020204030204" pitchFamily="34" charset="0"/>
              </a:rPr>
              <a:t>Gao</a:t>
            </a:r>
            <a:r>
              <a:rPr lang="en-IN" sz="1600" dirty="0">
                <a:latin typeface="Calibri" panose="020F0502020204030204" pitchFamily="34" charset="0"/>
                <a:cs typeface="Calibri" panose="020F0502020204030204" pitchFamily="34" charset="0"/>
              </a:rPr>
              <a:t> George F. A novel coronavirus epidemic of global concern for health. It's the Lancet. 2020;395(10223):470-473. 10.1016 / S0140-6736(20)30185-9. </a:t>
            </a:r>
          </a:p>
          <a:p>
            <a:pPr marL="457200" indent="-457200">
              <a:buFont typeface="+mj-lt"/>
              <a:buAutoNum type="arabicPeriod"/>
            </a:pPr>
            <a:r>
              <a:rPr lang="en-IN" sz="1600" dirty="0" err="1">
                <a:latin typeface="Calibri" panose="020F0502020204030204" pitchFamily="34" charset="0"/>
                <a:cs typeface="Calibri" panose="020F0502020204030204" pitchFamily="34" charset="0"/>
              </a:rPr>
              <a:t>Matrajt</a:t>
            </a:r>
            <a:r>
              <a:rPr lang="en-IN" sz="1600" dirty="0">
                <a:latin typeface="Calibri" panose="020F0502020204030204" pitchFamily="34" charset="0"/>
                <a:cs typeface="Calibri" panose="020F0502020204030204" pitchFamily="34" charset="0"/>
              </a:rPr>
              <a:t> L, Leung T. Evaluating the efficacy of social distancing strategies to postpone or flatten the curve of coronavirus disease. </a:t>
            </a:r>
            <a:r>
              <a:rPr lang="en-IN" sz="1600" dirty="0" err="1">
                <a:latin typeface="Calibri" panose="020F0502020204030204" pitchFamily="34" charset="0"/>
                <a:cs typeface="Calibri" panose="020F0502020204030204" pitchFamily="34" charset="0"/>
              </a:rPr>
              <a:t>Emerg</a:t>
            </a:r>
            <a:r>
              <a:rPr lang="en-IN" sz="1600" dirty="0">
                <a:latin typeface="Calibri" panose="020F0502020204030204" pitchFamily="34" charset="0"/>
                <a:cs typeface="Calibri" panose="020F0502020204030204" pitchFamily="34" charset="0"/>
              </a:rPr>
              <a:t> Infect Dis, man. 2020: </a:t>
            </a:r>
          </a:p>
          <a:p>
            <a:pPr marL="457200" indent="-457200">
              <a:buFont typeface="+mj-lt"/>
              <a:buAutoNum type="arabicPeriod"/>
            </a:pPr>
            <a:r>
              <a:rPr lang="en-IN" sz="1600" dirty="0">
                <a:latin typeface="Calibri" panose="020F0502020204030204" pitchFamily="34" charset="0"/>
                <a:cs typeface="Calibri" panose="020F0502020204030204" pitchFamily="34" charset="0"/>
              </a:rPr>
              <a:t>Chen, S., Zhang, C., Dong, M., Le, J., R., M., 2017b. Using </a:t>
            </a:r>
            <a:r>
              <a:rPr lang="en-IN" sz="1600" dirty="0" err="1">
                <a:latin typeface="Calibri" panose="020F0502020204030204" pitchFamily="34" charset="0"/>
                <a:cs typeface="Calibri" panose="020F0502020204030204" pitchFamily="34" charset="0"/>
              </a:rPr>
              <a:t>rankingcnn</a:t>
            </a:r>
            <a:r>
              <a:rPr lang="en-IN" sz="1600" dirty="0">
                <a:latin typeface="Calibri" panose="020F0502020204030204" pitchFamily="34" charset="0"/>
                <a:cs typeface="Calibri" panose="020F0502020204030204" pitchFamily="34" charset="0"/>
              </a:rPr>
              <a:t> for age estimates, in: IEEE Conference on Computer Vision and Pattern Recognition (CVPR) </a:t>
            </a:r>
          </a:p>
          <a:p>
            <a:pPr marL="457200" indent="-457200">
              <a:buFont typeface="+mj-lt"/>
              <a:buAutoNum type="arabicPeriod"/>
            </a:pPr>
            <a:r>
              <a:rPr lang="en-IN" sz="1600" dirty="0">
                <a:latin typeface="Calibri" panose="020F0502020204030204" pitchFamily="34" charset="0"/>
                <a:cs typeface="Calibri" panose="020F0502020204030204" pitchFamily="34" charset="0"/>
              </a:rPr>
              <a:t> Sandler, Mark, Andrew Howard, </a:t>
            </a:r>
            <a:r>
              <a:rPr lang="en-IN" sz="1600" dirty="0" err="1">
                <a:latin typeface="Calibri" panose="020F0502020204030204" pitchFamily="34" charset="0"/>
                <a:cs typeface="Calibri" panose="020F0502020204030204" pitchFamily="34" charset="0"/>
              </a:rPr>
              <a:t>Menglong</a:t>
            </a:r>
            <a:r>
              <a:rPr lang="en-IN" sz="1600" dirty="0">
                <a:latin typeface="Calibri" panose="020F0502020204030204" pitchFamily="34" charset="0"/>
                <a:cs typeface="Calibri" panose="020F0502020204030204" pitchFamily="34" charset="0"/>
              </a:rPr>
              <a:t> Zhu, </a:t>
            </a:r>
            <a:r>
              <a:rPr lang="en-IN" sz="1600" dirty="0" err="1">
                <a:latin typeface="Calibri" panose="020F0502020204030204" pitchFamily="34" charset="0"/>
                <a:cs typeface="Calibri" panose="020F0502020204030204" pitchFamily="34" charset="0"/>
              </a:rPr>
              <a:t>Andrey</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Zhmoginov</a:t>
            </a:r>
            <a:r>
              <a:rPr lang="en-IN" sz="1600" dirty="0">
                <a:latin typeface="Calibri" panose="020F0502020204030204" pitchFamily="34" charset="0"/>
                <a:cs typeface="Calibri" panose="020F0502020204030204" pitchFamily="34" charset="0"/>
              </a:rPr>
              <a:t>, and Liang-</a:t>
            </a:r>
            <a:r>
              <a:rPr lang="en-IN" sz="1600" dirty="0" err="1">
                <a:latin typeface="Calibri" panose="020F0502020204030204" pitchFamily="34" charset="0"/>
                <a:cs typeface="Calibri" panose="020F0502020204030204" pitchFamily="34" charset="0"/>
              </a:rPr>
              <a:t>Chieh</a:t>
            </a:r>
            <a:r>
              <a:rPr lang="en-IN" sz="1600" dirty="0">
                <a:latin typeface="Calibri" panose="020F0502020204030204" pitchFamily="34" charset="0"/>
                <a:cs typeface="Calibri" panose="020F0502020204030204" pitchFamily="34" charset="0"/>
              </a:rPr>
              <a:t> Chen, "Mobilenetv2: Inverted residues and linear bottlenecks," IEEE </a:t>
            </a:r>
          </a:p>
          <a:p>
            <a:pPr marL="457200" indent="-457200">
              <a:buFont typeface="+mj-lt"/>
              <a:buAutoNum type="arabicPeriod"/>
            </a:pPr>
            <a:r>
              <a:rPr lang="en-IN" sz="1600" dirty="0" err="1">
                <a:latin typeface="Calibri" panose="020F0502020204030204" pitchFamily="34" charset="0"/>
                <a:cs typeface="Calibri" panose="020F0502020204030204" pitchFamily="34" charset="0"/>
              </a:rPr>
              <a:t>C.Fu</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W.Liu</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A.Ranga</a:t>
            </a:r>
            <a:r>
              <a:rPr lang="en-IN" sz="1600" dirty="0">
                <a:latin typeface="Calibri" panose="020F0502020204030204" pitchFamily="34" charset="0"/>
                <a:cs typeface="Calibri" panose="020F0502020204030204" pitchFamily="34" charset="0"/>
              </a:rPr>
              <a:t>, A. </a:t>
            </a:r>
            <a:r>
              <a:rPr lang="en-IN" sz="1600" dirty="0" err="1">
                <a:latin typeface="Calibri" panose="020F0502020204030204" pitchFamily="34" charset="0"/>
                <a:cs typeface="Calibri" panose="020F0502020204030204" pitchFamily="34" charset="0"/>
              </a:rPr>
              <a:t>Tyagi</a:t>
            </a:r>
            <a:r>
              <a:rPr lang="en-IN" sz="1600" dirty="0">
                <a:latin typeface="Calibri" panose="020F0502020204030204" pitchFamily="34" charset="0"/>
                <a:cs typeface="Calibri" panose="020F0502020204030204" pitchFamily="34" charset="0"/>
              </a:rPr>
              <a:t>, A. Berg, "DSSD: </a:t>
            </a:r>
            <a:r>
              <a:rPr lang="en-IN" sz="1600" dirty="0" err="1">
                <a:latin typeface="Calibri" panose="020F0502020204030204" pitchFamily="34" charset="0"/>
                <a:cs typeface="Calibri" panose="020F0502020204030204" pitchFamily="34" charset="0"/>
              </a:rPr>
              <a:t>deconvolutional</a:t>
            </a:r>
            <a:r>
              <a:rPr lang="en-IN" sz="1600" dirty="0">
                <a:latin typeface="Calibri" panose="020F0502020204030204" pitchFamily="34" charset="0"/>
                <a:cs typeface="Calibri" panose="020F0502020204030204" pitchFamily="34" charset="0"/>
              </a:rPr>
              <a:t> single shot detector model," </a:t>
            </a:r>
            <a:r>
              <a:rPr lang="en-IN" sz="1600" dirty="0" err="1">
                <a:latin typeface="Calibri" panose="020F0502020204030204" pitchFamily="34" charset="0"/>
                <a:cs typeface="Calibri" panose="020F0502020204030204" pitchFamily="34" charset="0"/>
              </a:rPr>
              <a:t>arXiv</a:t>
            </a:r>
            <a:r>
              <a:rPr lang="en-IN" sz="1600" dirty="0">
                <a:latin typeface="Calibri" panose="020F0502020204030204" pitchFamily="34" charset="0"/>
                <a:cs typeface="Calibri" panose="020F0502020204030204" pitchFamily="34" charset="0"/>
              </a:rPr>
              <a:t> preprint arXiv:1701.06659, (2017) </a:t>
            </a:r>
          </a:p>
          <a:p>
            <a:pPr marL="457200" indent="-457200">
              <a:buFont typeface="+mj-lt"/>
              <a:buAutoNum type="arabicPeriod"/>
            </a:pPr>
            <a:r>
              <a:rPr lang="en-IN" sz="1600" dirty="0">
                <a:latin typeface="Calibri" panose="020F0502020204030204" pitchFamily="34" charset="0"/>
                <a:cs typeface="Calibri" panose="020F0502020204030204" pitchFamily="34" charset="0"/>
              </a:rPr>
              <a:t>Lin, </a:t>
            </a:r>
            <a:r>
              <a:rPr lang="en-IN" sz="1600" dirty="0" err="1">
                <a:latin typeface="Calibri" panose="020F0502020204030204" pitchFamily="34" charset="0"/>
                <a:cs typeface="Calibri" panose="020F0502020204030204" pitchFamily="34" charset="0"/>
              </a:rPr>
              <a:t>Tsung</a:t>
            </a:r>
            <a:r>
              <a:rPr lang="en-IN" sz="1600" dirty="0">
                <a:latin typeface="Calibri" panose="020F0502020204030204" pitchFamily="34" charset="0"/>
                <a:cs typeface="Calibri" panose="020F0502020204030204" pitchFamily="34" charset="0"/>
              </a:rPr>
              <a:t>-Yi, </a:t>
            </a:r>
            <a:r>
              <a:rPr lang="en-IN" sz="1600" dirty="0" err="1">
                <a:latin typeface="Calibri" panose="020F0502020204030204" pitchFamily="34" charset="0"/>
                <a:cs typeface="Calibri" panose="020F0502020204030204" pitchFamily="34" charset="0"/>
              </a:rPr>
              <a:t>Piotr</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Dollár</a:t>
            </a:r>
            <a:r>
              <a:rPr lang="en-IN" sz="1600" dirty="0">
                <a:latin typeface="Calibri" panose="020F0502020204030204" pitchFamily="34" charset="0"/>
                <a:cs typeface="Calibri" panose="020F0502020204030204" pitchFamily="34" charset="0"/>
              </a:rPr>
              <a:t>, Ross </a:t>
            </a:r>
            <a:r>
              <a:rPr lang="en-IN" sz="1600" dirty="0" err="1">
                <a:latin typeface="Calibri" panose="020F0502020204030204" pitchFamily="34" charset="0"/>
                <a:cs typeface="Calibri" panose="020F0502020204030204" pitchFamily="34" charset="0"/>
              </a:rPr>
              <a:t>Girshick</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Kaiming</a:t>
            </a:r>
            <a:r>
              <a:rPr lang="en-IN" sz="1600" dirty="0">
                <a:latin typeface="Calibri" panose="020F0502020204030204" pitchFamily="34" charset="0"/>
                <a:cs typeface="Calibri" panose="020F0502020204030204" pitchFamily="34" charset="0"/>
              </a:rPr>
              <a:t> He, </a:t>
            </a:r>
            <a:r>
              <a:rPr lang="en-IN" sz="1600" dirty="0" err="1">
                <a:latin typeface="Calibri" panose="020F0502020204030204" pitchFamily="34" charset="0"/>
                <a:cs typeface="Calibri" panose="020F0502020204030204" pitchFamily="34" charset="0"/>
              </a:rPr>
              <a:t>Bharath</a:t>
            </a:r>
            <a:r>
              <a:rPr lang="en-IN" sz="1600" dirty="0">
                <a:latin typeface="Calibri" panose="020F0502020204030204" pitchFamily="34" charset="0"/>
                <a:cs typeface="Calibri" panose="020F0502020204030204" pitchFamily="34" charset="0"/>
              </a:rPr>
              <a:t> </a:t>
            </a:r>
            <a:r>
              <a:rPr lang="en-IN" sz="1600" dirty="0" err="1">
                <a:latin typeface="Calibri" panose="020F0502020204030204" pitchFamily="34" charset="0"/>
                <a:cs typeface="Calibri" panose="020F0502020204030204" pitchFamily="34" charset="0"/>
              </a:rPr>
              <a:t>Hariharan</a:t>
            </a:r>
            <a:r>
              <a:rPr lang="en-IN" sz="1600" dirty="0">
                <a:latin typeface="Calibri" panose="020F0502020204030204" pitchFamily="34" charset="0"/>
                <a:cs typeface="Calibri" panose="020F0502020204030204" pitchFamily="34" charset="0"/>
              </a:rPr>
              <a:t>, and Serge </a:t>
            </a:r>
            <a:r>
              <a:rPr lang="en-IN" sz="1600" dirty="0" err="1">
                <a:latin typeface="Calibri" panose="020F0502020204030204" pitchFamily="34" charset="0"/>
                <a:cs typeface="Calibri" panose="020F0502020204030204" pitchFamily="34" charset="0"/>
              </a:rPr>
              <a:t>Belongie</a:t>
            </a:r>
            <a:r>
              <a:rPr lang="en-IN" sz="1600" dirty="0">
                <a:latin typeface="Calibri" panose="020F0502020204030204" pitchFamily="34" charset="0"/>
                <a:cs typeface="Calibri" panose="020F0502020204030204" pitchFamily="34" charset="0"/>
              </a:rPr>
              <a:t>, "Type Pyramid Networks for Object Detection," IEEE </a:t>
            </a:r>
          </a:p>
          <a:p>
            <a:pPr marL="457200" indent="-457200">
              <a:buFont typeface="+mj-lt"/>
              <a:buAutoNum type="arabicPeriod"/>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1434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03821" y="2834136"/>
            <a:ext cx="3306033" cy="923330"/>
          </a:xfrm>
          <a:prstGeom prst="rect">
            <a:avLst/>
          </a:prstGeom>
        </p:spPr>
        <p:txBody>
          <a:bodyPr wrap="none">
            <a:spAutoFit/>
          </a:bodyPr>
          <a:lstStyle/>
          <a:p>
            <a:r>
              <a:rPr lang="en-IN" sz="5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a:t>
            </a:r>
            <a:r>
              <a:rPr lang="en-IN" sz="5400"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n-IN" sz="5400" b="1"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You</a:t>
            </a:r>
            <a:r>
              <a:rPr lang="en-IN" sz="5400" u="sng" dirty="0">
                <a:solidFill>
                  <a:srgbClr val="FF0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59757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AF8E-DD5A-4D72-AB1F-05033874DE8D}"/>
              </a:ext>
            </a:extLst>
          </p:cNvPr>
          <p:cNvSpPr>
            <a:spLocks noGrp="1"/>
          </p:cNvSpPr>
          <p:nvPr>
            <p:ph type="title"/>
          </p:nvPr>
        </p:nvSpPr>
        <p:spPr>
          <a:xfrm>
            <a:off x="646111" y="452718"/>
            <a:ext cx="9404723" cy="771171"/>
          </a:xfrm>
        </p:spPr>
        <p:txBody>
          <a:bodyPr/>
          <a:lstStyle/>
          <a:p>
            <a:r>
              <a:rPr lang="en-IN" dirty="0">
                <a:solidFill>
                  <a:srgbClr val="FF0000"/>
                </a:solidFill>
                <a:latin typeface="Calibri" panose="020F0502020204030204" pitchFamily="34" charset="0"/>
                <a:cs typeface="Calibri" panose="020F0502020204030204" pitchFamily="34" charset="0"/>
              </a:rPr>
              <a:t>Background</a:t>
            </a:r>
          </a:p>
        </p:txBody>
      </p:sp>
      <p:sp>
        <p:nvSpPr>
          <p:cNvPr id="3" name="Content Placeholder 2">
            <a:extLst>
              <a:ext uri="{FF2B5EF4-FFF2-40B4-BE49-F238E27FC236}">
                <a16:creationId xmlns:a16="http://schemas.microsoft.com/office/drawing/2014/main" id="{6506045D-1AD9-4E54-AF7F-9EBC1A165A5E}"/>
              </a:ext>
            </a:extLst>
          </p:cNvPr>
          <p:cNvSpPr>
            <a:spLocks noGrp="1"/>
          </p:cNvSpPr>
          <p:nvPr>
            <p:ph idx="1"/>
          </p:nvPr>
        </p:nvSpPr>
        <p:spPr>
          <a:xfrm>
            <a:off x="1103312" y="1223890"/>
            <a:ext cx="8946541" cy="5024510"/>
          </a:xfrm>
        </p:spPr>
        <p:txBody>
          <a:bodyPr>
            <a:normAutofit/>
          </a:bodyPr>
          <a:lstStyle/>
          <a:p>
            <a:r>
              <a:rPr lang="en-US" sz="2400" b="0" i="0" dirty="0">
                <a:effectLst/>
                <a:latin typeface="Calibri" panose="020F0502020204030204" pitchFamily="34" charset="0"/>
                <a:cs typeface="Calibri" panose="020F0502020204030204" pitchFamily="34" charset="0"/>
              </a:rPr>
              <a:t>The spread of COVID-19 is increasingly worrying for everyone in the world. This virus can be affected from human to human through the droplets and airborne.</a:t>
            </a:r>
          </a:p>
          <a:p>
            <a:r>
              <a:rPr lang="en-US" sz="2400" b="0" i="0" dirty="0">
                <a:effectLst/>
                <a:latin typeface="Calibri" panose="020F0502020204030204" pitchFamily="34" charset="0"/>
                <a:cs typeface="Calibri" panose="020F0502020204030204" pitchFamily="34" charset="0"/>
              </a:rPr>
              <a:t>According to the instruction from WHO, to reduce the spread of COVID-19, every people need to wear face mask, do social distancing, evade the crowd area and also always maintain the immune system.</a:t>
            </a:r>
          </a:p>
          <a:p>
            <a:r>
              <a:rPr lang="en-US" sz="2400" b="0" i="0" dirty="0">
                <a:effectLst/>
                <a:latin typeface="Calibri" panose="020F0502020204030204" pitchFamily="34" charset="0"/>
                <a:cs typeface="Calibri" panose="020F0502020204030204" pitchFamily="34" charset="0"/>
              </a:rPr>
              <a:t>Therefore, to protect each other, every person should wear the face mask properly when they are in outdoor. However, most of selfish people won’t wear the face mask properly with so many reasons.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3760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7104"/>
          </a:xfrm>
        </p:spPr>
        <p:txBody>
          <a:bodyPr/>
          <a:lstStyle/>
          <a:p>
            <a:r>
              <a:rPr lang="en-IN" dirty="0">
                <a:solidFill>
                  <a:srgbClr val="FF0000"/>
                </a:solidFill>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a:xfrm>
            <a:off x="1103312" y="1209822"/>
            <a:ext cx="8946541" cy="5038577"/>
          </a:xfrm>
        </p:spPr>
        <p:txBody>
          <a:bodyPr>
            <a:normAutofit/>
          </a:bodyPr>
          <a:lstStyle/>
          <a:p>
            <a:r>
              <a:rPr lang="en-IN" sz="2400" b="0" i="0" dirty="0">
                <a:effectLst/>
                <a:latin typeface="Calibri" panose="020F0502020204030204" pitchFamily="34" charset="0"/>
                <a:cs typeface="Calibri" panose="020F0502020204030204" pitchFamily="34" charset="0"/>
              </a:rPr>
              <a:t>To overcome this situation,</a:t>
            </a:r>
            <a:r>
              <a:rPr lang="en-US" sz="2400" b="0" i="0" dirty="0">
                <a:effectLst/>
                <a:latin typeface="Calibri" panose="020F0502020204030204" pitchFamily="34" charset="0"/>
                <a:cs typeface="Calibri" panose="020F0502020204030204" pitchFamily="34" charset="0"/>
              </a:rPr>
              <a:t> a robust face mask detection needs to be developed. In order to detect a face mask, the object detection algorithm can be implemented.</a:t>
            </a:r>
            <a:endParaRPr lang="en-GB" sz="2400" dirty="0">
              <a:latin typeface="Calibri" panose="020F0502020204030204" pitchFamily="34" charset="0"/>
              <a:cs typeface="Calibri" panose="020F0502020204030204" pitchFamily="34" charset="0"/>
            </a:endParaRPr>
          </a:p>
          <a:p>
            <a:r>
              <a:rPr lang="en-GB" sz="2400" dirty="0">
                <a:latin typeface="Calibri" panose="020F0502020204030204" pitchFamily="34" charset="0"/>
                <a:cs typeface="Calibri" panose="020F0502020204030204" pitchFamily="34" charset="0"/>
              </a:rPr>
              <a:t>During pandemic COVID-19, WHO has made wearing masks compulsory to protect against this deadly virus. In this project we will develop Application – Real-time Face Mask Detector with Android Studio.</a:t>
            </a:r>
          </a:p>
          <a:p>
            <a:r>
              <a:rPr lang="en-GB" sz="2400" dirty="0">
                <a:latin typeface="Calibri" panose="020F0502020204030204" pitchFamily="34" charset="0"/>
                <a:cs typeface="Calibri" panose="020F0502020204030204" pitchFamily="34" charset="0"/>
              </a:rPr>
              <a:t>We will build a real-time system to detect whether the person on the webcam is wearing a mask or not.</a:t>
            </a: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0330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B53F-A909-4D41-9D81-D46A2B464D5B}"/>
              </a:ext>
            </a:extLst>
          </p:cNvPr>
          <p:cNvSpPr>
            <a:spLocks noGrp="1"/>
          </p:cNvSpPr>
          <p:nvPr>
            <p:ph type="title"/>
          </p:nvPr>
        </p:nvSpPr>
        <p:spPr>
          <a:xfrm>
            <a:off x="646111" y="452718"/>
            <a:ext cx="9404723" cy="855578"/>
          </a:xfrm>
        </p:spPr>
        <p:txBody>
          <a:bodyPr/>
          <a:lstStyle/>
          <a:p>
            <a:r>
              <a:rPr lang="en-IN" dirty="0">
                <a:solidFill>
                  <a:srgbClr val="FF0000"/>
                </a:solidFill>
                <a:latin typeface="Calibri" panose="020F0502020204030204" pitchFamily="34" charset="0"/>
                <a:cs typeface="Calibri" panose="020F0502020204030204" pitchFamily="34" charset="0"/>
              </a:rPr>
              <a:t>Objectives	</a:t>
            </a:r>
          </a:p>
        </p:txBody>
      </p:sp>
      <p:sp>
        <p:nvSpPr>
          <p:cNvPr id="3" name="Content Placeholder 2">
            <a:extLst>
              <a:ext uri="{FF2B5EF4-FFF2-40B4-BE49-F238E27FC236}">
                <a16:creationId xmlns:a16="http://schemas.microsoft.com/office/drawing/2014/main" id="{94826FEC-262E-4503-9280-95ED74241BAF}"/>
              </a:ext>
            </a:extLst>
          </p:cNvPr>
          <p:cNvSpPr>
            <a:spLocks noGrp="1"/>
          </p:cNvSpPr>
          <p:nvPr>
            <p:ph idx="1"/>
          </p:nvPr>
        </p:nvSpPr>
        <p:spPr>
          <a:xfrm>
            <a:off x="1103312" y="1308296"/>
            <a:ext cx="8946541" cy="4940104"/>
          </a:xfrm>
        </p:spPr>
        <p:txBody>
          <a:bodyPr>
            <a:normAutofit/>
          </a:bodyPr>
          <a:lstStyle/>
          <a:p>
            <a:r>
              <a:rPr lang="en-IN" sz="2400" dirty="0">
                <a:latin typeface="Calibri" panose="020F0502020204030204" pitchFamily="34" charset="0"/>
                <a:cs typeface="Calibri" panose="020F0502020204030204" pitchFamily="34" charset="0"/>
              </a:rPr>
              <a:t>To study face detection and recognition techniques.</a:t>
            </a:r>
          </a:p>
          <a:p>
            <a:r>
              <a:rPr lang="en-IN" sz="2400" dirty="0">
                <a:latin typeface="Calibri" panose="020F0502020204030204" pitchFamily="34" charset="0"/>
                <a:cs typeface="Calibri" panose="020F0502020204030204" pitchFamily="34" charset="0"/>
              </a:rPr>
              <a:t>To design a system that can detect and recognize faces in real time.</a:t>
            </a:r>
          </a:p>
          <a:p>
            <a:r>
              <a:rPr lang="en-IN" sz="2400" dirty="0">
                <a:latin typeface="Calibri" panose="020F0502020204030204" pitchFamily="34" charset="0"/>
                <a:cs typeface="Calibri" panose="020F0502020204030204" pitchFamily="34" charset="0"/>
              </a:rPr>
              <a:t>Simulate the algorithms and obtain the result using different machine learning concepts such as </a:t>
            </a:r>
            <a:r>
              <a:rPr lang="en-IN" sz="2400" dirty="0" err="1">
                <a:latin typeface="Calibri" panose="020F0502020204030204" pitchFamily="34" charset="0"/>
                <a:cs typeface="Calibri" panose="020F0502020204030204" pitchFamily="34" charset="0"/>
              </a:rPr>
              <a:t>tensorflow</a:t>
            </a:r>
            <a:r>
              <a:rPr lang="en-IN" sz="2400" dirty="0">
                <a:latin typeface="Calibri" panose="020F0502020204030204" pitchFamily="34" charset="0"/>
                <a:cs typeface="Calibri" panose="020F0502020204030204" pitchFamily="34" charset="0"/>
              </a:rPr>
              <a:t> , </a:t>
            </a:r>
            <a:r>
              <a:rPr lang="en-IN" sz="2400" dirty="0" err="1">
                <a:latin typeface="Calibri" panose="020F0502020204030204" pitchFamily="34" charset="0"/>
                <a:cs typeface="Calibri" panose="020F0502020204030204" pitchFamily="34" charset="0"/>
              </a:rPr>
              <a:t>opencv</a:t>
            </a:r>
            <a:r>
              <a:rPr lang="en-IN" sz="2400" dirty="0">
                <a:latin typeface="Calibri" panose="020F0502020204030204" pitchFamily="34" charset="0"/>
                <a:cs typeface="Calibri" panose="020F0502020204030204" pitchFamily="34" charset="0"/>
              </a:rPr>
              <a:t> , etc using android.</a:t>
            </a:r>
          </a:p>
        </p:txBody>
      </p:sp>
    </p:spTree>
    <p:extLst>
      <p:ext uri="{BB962C8B-B14F-4D97-AF65-F5344CB8AC3E}">
        <p14:creationId xmlns:p14="http://schemas.microsoft.com/office/powerpoint/2010/main" val="242086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2182-66E9-4AD2-9744-5F66AF3DC861}"/>
              </a:ext>
            </a:extLst>
          </p:cNvPr>
          <p:cNvSpPr>
            <a:spLocks noGrp="1"/>
          </p:cNvSpPr>
          <p:nvPr>
            <p:ph type="title"/>
          </p:nvPr>
        </p:nvSpPr>
        <p:spPr>
          <a:xfrm>
            <a:off x="646111" y="452718"/>
            <a:ext cx="9404723" cy="813374"/>
          </a:xfrm>
        </p:spPr>
        <p:txBody>
          <a:bodyPr/>
          <a:lstStyle/>
          <a:p>
            <a:r>
              <a:rPr lang="en-IN" dirty="0">
                <a:solidFill>
                  <a:srgbClr val="FF0000"/>
                </a:solidFill>
                <a:latin typeface="Calibri" panose="020F0502020204030204" pitchFamily="34" charset="0"/>
                <a:cs typeface="Calibri" panose="020F0502020204030204" pitchFamily="34" charset="0"/>
              </a:rPr>
              <a:t>Features of project</a:t>
            </a:r>
          </a:p>
        </p:txBody>
      </p:sp>
      <p:sp>
        <p:nvSpPr>
          <p:cNvPr id="3" name="Content Placeholder 2">
            <a:extLst>
              <a:ext uri="{FF2B5EF4-FFF2-40B4-BE49-F238E27FC236}">
                <a16:creationId xmlns:a16="http://schemas.microsoft.com/office/drawing/2014/main" id="{93216A0D-4E3F-4113-9BFB-81332E0A59B7}"/>
              </a:ext>
            </a:extLst>
          </p:cNvPr>
          <p:cNvSpPr>
            <a:spLocks noGrp="1"/>
          </p:cNvSpPr>
          <p:nvPr>
            <p:ph idx="1"/>
          </p:nvPr>
        </p:nvSpPr>
        <p:spPr>
          <a:xfrm>
            <a:off x="1103312" y="1266092"/>
            <a:ext cx="8946541" cy="4982307"/>
          </a:xfrm>
        </p:spPr>
        <p:txBody>
          <a:bodyPr>
            <a:normAutofit/>
          </a:bodyPr>
          <a:lstStyle/>
          <a:p>
            <a:r>
              <a:rPr lang="en-IN" sz="2400" dirty="0">
                <a:latin typeface="Calibri" panose="020F0502020204030204" pitchFamily="34" charset="0"/>
                <a:cs typeface="Calibri" panose="020F0502020204030204" pitchFamily="34" charset="0"/>
              </a:rPr>
              <a:t>Can identify multiple faces in real time.</a:t>
            </a:r>
          </a:p>
          <a:p>
            <a:r>
              <a:rPr lang="en-IN" sz="2400" dirty="0">
                <a:latin typeface="Calibri" panose="020F0502020204030204" pitchFamily="34" charset="0"/>
                <a:cs typeface="Calibri" panose="020F0502020204030204" pitchFamily="34" charset="0"/>
              </a:rPr>
              <a:t>Uses a stored database of faces.</a:t>
            </a:r>
          </a:p>
          <a:p>
            <a:r>
              <a:rPr lang="en-IN" sz="2400" dirty="0">
                <a:latin typeface="Calibri" panose="020F0502020204030204" pitchFamily="34" charset="0"/>
                <a:cs typeface="Calibri" panose="020F0502020204030204" pitchFamily="34" charset="0"/>
              </a:rPr>
              <a:t>Is robust and not much affected by light.</a:t>
            </a:r>
          </a:p>
          <a:p>
            <a:r>
              <a:rPr lang="en-IN" sz="2400" dirty="0">
                <a:latin typeface="Calibri" panose="020F0502020204030204" pitchFamily="34" charset="0"/>
                <a:cs typeface="Calibri" panose="020F0502020204030204" pitchFamily="34" charset="0"/>
              </a:rPr>
              <a:t>Automatically starts the camera of smartphones and detects the faces.</a:t>
            </a:r>
          </a:p>
        </p:txBody>
      </p:sp>
    </p:spTree>
    <p:extLst>
      <p:ext uri="{BB962C8B-B14F-4D97-AF65-F5344CB8AC3E}">
        <p14:creationId xmlns:p14="http://schemas.microsoft.com/office/powerpoint/2010/main" val="405356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CFF2-59AF-45D5-994A-F606F856EFDC}"/>
              </a:ext>
            </a:extLst>
          </p:cNvPr>
          <p:cNvSpPr>
            <a:spLocks noGrp="1"/>
          </p:cNvSpPr>
          <p:nvPr>
            <p:ph type="title"/>
          </p:nvPr>
        </p:nvSpPr>
        <p:spPr>
          <a:xfrm>
            <a:off x="646111" y="452718"/>
            <a:ext cx="9404723" cy="700833"/>
          </a:xfrm>
        </p:spPr>
        <p:txBody>
          <a:bodyPr/>
          <a:lstStyle/>
          <a:p>
            <a:r>
              <a:rPr lang="en-IN" dirty="0">
                <a:solidFill>
                  <a:srgbClr val="FF0000"/>
                </a:solidFill>
                <a:latin typeface="Calibri" panose="020F0502020204030204" pitchFamily="34" charset="0"/>
                <a:cs typeface="Calibri" panose="020F0502020204030204" pitchFamily="34" charset="0"/>
              </a:rPr>
              <a:t>Project specifications</a:t>
            </a:r>
          </a:p>
        </p:txBody>
      </p:sp>
      <p:sp>
        <p:nvSpPr>
          <p:cNvPr id="3" name="Content Placeholder 2">
            <a:extLst>
              <a:ext uri="{FF2B5EF4-FFF2-40B4-BE49-F238E27FC236}">
                <a16:creationId xmlns:a16="http://schemas.microsoft.com/office/drawing/2014/main" id="{7F26E2BE-6265-4766-8796-4461F6E757D0}"/>
              </a:ext>
            </a:extLst>
          </p:cNvPr>
          <p:cNvSpPr>
            <a:spLocks noGrp="1"/>
          </p:cNvSpPr>
          <p:nvPr>
            <p:ph idx="1"/>
          </p:nvPr>
        </p:nvSpPr>
        <p:spPr>
          <a:xfrm>
            <a:off x="1103312" y="1153552"/>
            <a:ext cx="8946541" cy="5094848"/>
          </a:xfrm>
        </p:spPr>
        <p:txBody>
          <a:bodyPr>
            <a:normAutofit/>
          </a:bodyPr>
          <a:lstStyle/>
          <a:p>
            <a:r>
              <a:rPr lang="en-IN" sz="3200" b="1" u="sng" dirty="0"/>
              <a:t>System requirements :-</a:t>
            </a:r>
          </a:p>
          <a:p>
            <a:pPr marL="342900" indent="-342900">
              <a:buFont typeface="Wingdings" panose="05000000000000000000" pitchFamily="2" charset="2"/>
              <a:buChar char="Ø"/>
            </a:pPr>
            <a:r>
              <a:rPr lang="en-IN" sz="2400" dirty="0">
                <a:solidFill>
                  <a:schemeClr val="tx1"/>
                </a:solidFill>
                <a:latin typeface="Roboto"/>
              </a:rPr>
              <a:t>Android Studio</a:t>
            </a:r>
          </a:p>
          <a:p>
            <a:pPr marL="342900" indent="-342900">
              <a:buFont typeface="Wingdings" panose="05000000000000000000" pitchFamily="2" charset="2"/>
              <a:buChar char="Ø"/>
            </a:pPr>
            <a:r>
              <a:rPr lang="en-IN" sz="2400" dirty="0">
                <a:solidFill>
                  <a:schemeClr val="tx1"/>
                </a:solidFill>
                <a:latin typeface="Roboto"/>
              </a:rPr>
              <a:t>Java Virtual Machine</a:t>
            </a:r>
          </a:p>
          <a:p>
            <a:pPr marL="342900" indent="-342900" algn="l">
              <a:buFont typeface="Wingdings" panose="05000000000000000000" pitchFamily="2" charset="2"/>
              <a:buChar char="Ø"/>
            </a:pPr>
            <a:r>
              <a:rPr lang="en-IN" sz="2400" dirty="0">
                <a:solidFill>
                  <a:schemeClr val="tx1"/>
                </a:solidFill>
                <a:latin typeface="Roboto"/>
              </a:rPr>
              <a:t>Any OS</a:t>
            </a:r>
            <a:r>
              <a:rPr lang="en-IN" sz="2400" b="0" i="0" dirty="0">
                <a:solidFill>
                  <a:schemeClr val="tx1"/>
                </a:solidFill>
                <a:effectLst/>
                <a:latin typeface="Roboto"/>
              </a:rPr>
              <a:t> (64-bit)</a:t>
            </a:r>
          </a:p>
          <a:p>
            <a:pPr marL="342900" indent="-342900" algn="l">
              <a:buFont typeface="Wingdings" panose="05000000000000000000" pitchFamily="2" charset="2"/>
              <a:buChar char="Ø"/>
            </a:pPr>
            <a:r>
              <a:rPr lang="en-IN" sz="2400" b="0" i="0" dirty="0">
                <a:solidFill>
                  <a:schemeClr val="tx1"/>
                </a:solidFill>
                <a:effectLst/>
                <a:latin typeface="Roboto"/>
              </a:rPr>
              <a:t>4 GB RAM minimum, 8 GB RAM recommended</a:t>
            </a:r>
          </a:p>
          <a:p>
            <a:pPr marL="342900" indent="-342900" algn="l">
              <a:buFont typeface="Wingdings" panose="05000000000000000000" pitchFamily="2" charset="2"/>
              <a:buChar char="Ø"/>
            </a:pPr>
            <a:r>
              <a:rPr lang="en-IN" sz="2400" b="0" i="0" dirty="0">
                <a:solidFill>
                  <a:schemeClr val="tx1"/>
                </a:solidFill>
                <a:effectLst/>
                <a:latin typeface="Roboto"/>
              </a:rPr>
              <a:t>2 GB of available disk space minimum,</a:t>
            </a:r>
            <a:r>
              <a:rPr lang="en-IN" sz="2400" dirty="0">
                <a:solidFill>
                  <a:schemeClr val="tx1"/>
                </a:solidFill>
                <a:latin typeface="Roboto"/>
              </a:rPr>
              <a:t> </a:t>
            </a:r>
            <a:r>
              <a:rPr lang="en-IN" sz="2400" b="0" i="0" dirty="0">
                <a:solidFill>
                  <a:schemeClr val="tx1"/>
                </a:solidFill>
                <a:effectLst/>
                <a:latin typeface="Roboto"/>
              </a:rPr>
              <a:t>4 GB Recommended (500 MB for IDE + 1.5 GB for Android SDK   </a:t>
            </a:r>
          </a:p>
          <a:p>
            <a:pPr marL="342900" indent="-342900" algn="l">
              <a:buFont typeface="Wingdings" panose="05000000000000000000" pitchFamily="2" charset="2"/>
              <a:buChar char="Ø"/>
            </a:pPr>
            <a:r>
              <a:rPr lang="en-IN" sz="2400" b="0" i="0" dirty="0">
                <a:solidFill>
                  <a:schemeClr val="tx1"/>
                </a:solidFill>
                <a:effectLst/>
                <a:latin typeface="Roboto"/>
              </a:rPr>
              <a:t>1280 x 800 minimum screen resolution</a:t>
            </a:r>
          </a:p>
          <a:p>
            <a:pPr algn="l"/>
            <a:endParaRPr lang="en-IN" sz="2400" b="0" i="0" dirty="0">
              <a:effectLst/>
              <a:latin typeface="Roboto"/>
            </a:endParaRPr>
          </a:p>
          <a:p>
            <a:pPr algn="l"/>
            <a:endParaRPr lang="en-IN" sz="2400" b="0" i="0" dirty="0">
              <a:effectLst/>
              <a:latin typeface="Roboto"/>
            </a:endParaRPr>
          </a:p>
          <a:p>
            <a:pPr marL="342900" indent="-342900">
              <a:buFont typeface="Arial" panose="020B0604020202020204" pitchFamily="34" charset="0"/>
              <a:buChar char="•"/>
            </a:pPr>
            <a:endParaRPr lang="en-IN" sz="2400" dirty="0"/>
          </a:p>
          <a:p>
            <a:endParaRPr lang="en-IN" sz="2400" dirty="0"/>
          </a:p>
          <a:p>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200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6731-B70D-424F-BE68-CB3E26D54207}"/>
              </a:ext>
            </a:extLst>
          </p:cNvPr>
          <p:cNvSpPr>
            <a:spLocks noGrp="1"/>
          </p:cNvSpPr>
          <p:nvPr>
            <p:ph type="title"/>
          </p:nvPr>
        </p:nvSpPr>
        <p:spPr>
          <a:xfrm>
            <a:off x="646111" y="452718"/>
            <a:ext cx="9404723" cy="156883"/>
          </a:xfrm>
        </p:spPr>
        <p:txBody>
          <a:bodyPr/>
          <a:lstStyle/>
          <a:p>
            <a:endParaRPr lang="en-IN" dirty="0"/>
          </a:p>
        </p:txBody>
      </p:sp>
      <p:sp>
        <p:nvSpPr>
          <p:cNvPr id="3" name="Content Placeholder 2">
            <a:extLst>
              <a:ext uri="{FF2B5EF4-FFF2-40B4-BE49-F238E27FC236}">
                <a16:creationId xmlns:a16="http://schemas.microsoft.com/office/drawing/2014/main" id="{3CBAA2F1-225D-4634-85D0-F32D9B3149DB}"/>
              </a:ext>
            </a:extLst>
          </p:cNvPr>
          <p:cNvSpPr>
            <a:spLocks noGrp="1"/>
          </p:cNvSpPr>
          <p:nvPr>
            <p:ph idx="1"/>
          </p:nvPr>
        </p:nvSpPr>
        <p:spPr>
          <a:xfrm>
            <a:off x="1103312" y="1111348"/>
            <a:ext cx="8946541" cy="5458264"/>
          </a:xfrm>
        </p:spPr>
        <p:txBody>
          <a:bodyPr>
            <a:normAutofit/>
          </a:bodyPr>
          <a:lstStyle/>
          <a:p>
            <a:pPr marL="0" indent="0">
              <a:buNone/>
            </a:pPr>
            <a:r>
              <a:rPr lang="en-IN" sz="3000" b="1" u="sng" dirty="0">
                <a:latin typeface="Calibri" panose="020F0502020204030204" pitchFamily="34" charset="0"/>
                <a:cs typeface="Calibri" panose="020F0502020204030204" pitchFamily="34" charset="0"/>
              </a:rPr>
              <a:t>Concepts used :-</a:t>
            </a:r>
          </a:p>
          <a:p>
            <a:r>
              <a:rPr lang="en-IN" sz="2400" dirty="0">
                <a:latin typeface="Calibri" panose="020F0502020204030204" pitchFamily="34" charset="0"/>
                <a:cs typeface="Calibri" panose="020F0502020204030204" pitchFamily="34" charset="0"/>
              </a:rPr>
              <a:t>Machine learning</a:t>
            </a:r>
          </a:p>
          <a:p>
            <a:r>
              <a:rPr lang="en-IN" sz="2400" dirty="0">
                <a:latin typeface="Calibri" panose="020F0502020204030204" pitchFamily="34" charset="0"/>
                <a:cs typeface="Calibri" panose="020F0502020204030204" pitchFamily="34" charset="0"/>
              </a:rPr>
              <a:t>Deep learning </a:t>
            </a:r>
          </a:p>
          <a:p>
            <a:r>
              <a:rPr lang="en-IN" sz="2400" dirty="0" err="1">
                <a:latin typeface="Calibri" panose="020F0502020204030204" pitchFamily="34" charset="0"/>
                <a:cs typeface="Calibri" panose="020F0502020204030204" pitchFamily="34" charset="0"/>
              </a:rPr>
              <a:t>Tensorflow</a:t>
            </a:r>
            <a:r>
              <a:rPr lang="en-IN" sz="2400" dirty="0">
                <a:latin typeface="Calibri" panose="020F0502020204030204" pitchFamily="34" charset="0"/>
                <a:cs typeface="Calibri" panose="020F0502020204030204" pitchFamily="34" charset="0"/>
              </a:rPr>
              <a:t> Lite</a:t>
            </a:r>
          </a:p>
          <a:p>
            <a:pPr marL="0" indent="0">
              <a:buNone/>
            </a:pPr>
            <a:endParaRPr lang="en-IN" sz="2400" dirty="0">
              <a:latin typeface="Calibri" panose="020F0502020204030204" pitchFamily="34" charset="0"/>
              <a:cs typeface="Calibri" panose="020F0502020204030204" pitchFamily="34" charset="0"/>
            </a:endParaRPr>
          </a:p>
          <a:p>
            <a:pPr marL="0" indent="0">
              <a:spcAft>
                <a:spcPts val="800"/>
              </a:spcAft>
              <a:buNone/>
            </a:pPr>
            <a:r>
              <a:rPr lang="en-IN" sz="2400" b="1" u="sng" dirty="0">
                <a:effectLst/>
                <a:latin typeface="Calibri" panose="020F0502020204030204" pitchFamily="34" charset="0"/>
                <a:ea typeface="Calibri" panose="020F0502020204030204" pitchFamily="34" charset="0"/>
                <a:cs typeface="Calibri" panose="020F0502020204030204" pitchFamily="34" charset="0"/>
              </a:rPr>
              <a:t>Requirements:-</a:t>
            </a:r>
            <a:endParaRPr lang="en-IN" sz="2400" b="1" u="sng"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r>
              <a:rPr lang="en-IN" sz="2400" b="1" dirty="0">
                <a:effectLst/>
                <a:latin typeface="Calibri" panose="020F0502020204030204" pitchFamily="34" charset="0"/>
                <a:ea typeface="Calibri" panose="020F0502020204030204" pitchFamily="34" charset="0"/>
                <a:cs typeface="Calibri" panose="020F0502020204030204" pitchFamily="34" charset="0"/>
              </a:rPr>
              <a:t>Dataset :-</a:t>
            </a:r>
            <a:r>
              <a:rPr lang="en-IN" sz="2400" dirty="0">
                <a:effectLst/>
                <a:latin typeface="Calibri" panose="020F0502020204030204" pitchFamily="34" charset="0"/>
                <a:ea typeface="Calibri" panose="020F0502020204030204" pitchFamily="34" charset="0"/>
                <a:cs typeface="Calibri" panose="020F0502020204030204" pitchFamily="34" charset="0"/>
              </a:rPr>
              <a:t>The majority of the images were augmented by OpenCV. The set of images were already labelled “mask” and “no mask”. The images that were present were of different sizes and resolutions, probably extracted from different sources or from machines (cameras) of different resolutions.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0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l time face mask detection in Android with TensorFlow Lite | by esteban  uri | Medium">
            <a:extLst>
              <a:ext uri="{FF2B5EF4-FFF2-40B4-BE49-F238E27FC236}">
                <a16:creationId xmlns:a16="http://schemas.microsoft.com/office/drawing/2014/main" id="{B0A0A934-2073-4226-8EFB-59CAF833E5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0250" y="638175"/>
            <a:ext cx="7153275" cy="537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1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2008262"/>
            <a:ext cx="8946541" cy="4240138"/>
          </a:xfrm>
        </p:spPr>
        <p:txBody>
          <a:bodyPr/>
          <a:lstStyle/>
          <a:p>
            <a:r>
              <a:rPr lang="en-GB" sz="2400" dirty="0">
                <a:latin typeface="Calibri" panose="020F0502020204030204" pitchFamily="34" charset="0"/>
                <a:cs typeface="Calibri" panose="020F0502020204030204" pitchFamily="34" charset="0"/>
              </a:rPr>
              <a:t>A solution that is within everyone’s reach could help to control the use of the face mask. And today everyone has a smartphone, so perhaps </a:t>
            </a:r>
            <a:r>
              <a:rPr lang="en-GB" sz="2400" b="1" dirty="0">
                <a:latin typeface="Calibri" panose="020F0502020204030204" pitchFamily="34" charset="0"/>
                <a:cs typeface="Calibri" panose="020F0502020204030204" pitchFamily="34" charset="0"/>
              </a:rPr>
              <a:t>a mobile application</a:t>
            </a:r>
            <a:r>
              <a:rPr lang="en-GB" sz="2400" dirty="0">
                <a:latin typeface="Calibri" panose="020F0502020204030204" pitchFamily="34" charset="0"/>
                <a:cs typeface="Calibri" panose="020F0502020204030204" pitchFamily="34" charset="0"/>
              </a:rPr>
              <a:t> could help. This post solves this problem using an </a:t>
            </a:r>
            <a:r>
              <a:rPr lang="en-GB" sz="2400" b="1" dirty="0">
                <a:latin typeface="Calibri" panose="020F0502020204030204" pitchFamily="34" charset="0"/>
                <a:cs typeface="Calibri" panose="020F0502020204030204" pitchFamily="34" charset="0"/>
              </a:rPr>
              <a:t>Android</a:t>
            </a:r>
            <a:r>
              <a:rPr lang="en-GB" sz="2400" dirty="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mobile application</a:t>
            </a:r>
            <a:r>
              <a:rPr lang="en-GB" sz="2400" dirty="0">
                <a:latin typeface="Calibri" panose="020F0502020204030204" pitchFamily="34" charset="0"/>
                <a:cs typeface="Calibri" panose="020F0502020204030204" pitchFamily="34" charset="0"/>
              </a:rPr>
              <a:t> that recognizes face masks.</a:t>
            </a:r>
          </a:p>
          <a:p>
            <a:r>
              <a:rPr lang="en-GB" sz="2400" dirty="0">
                <a:latin typeface="Calibri" panose="020F0502020204030204" pitchFamily="34" charset="0"/>
                <a:cs typeface="Calibri" panose="020F0502020204030204" pitchFamily="34" charset="0"/>
              </a:rPr>
              <a:t>So here I’ve developed an application to detect face masks in the smartphone. This application works in real time</a:t>
            </a:r>
            <a:r>
              <a:rPr lang="en-GB" dirty="0"/>
              <a:t>.</a:t>
            </a:r>
            <a:endParaRPr lang="en-IN" dirty="0"/>
          </a:p>
        </p:txBody>
      </p:sp>
      <p:sp>
        <p:nvSpPr>
          <p:cNvPr id="4" name="TextBox 3"/>
          <p:cNvSpPr txBox="1"/>
          <p:nvPr/>
        </p:nvSpPr>
        <p:spPr>
          <a:xfrm>
            <a:off x="457651" y="897308"/>
            <a:ext cx="8101413" cy="707886"/>
          </a:xfrm>
          <a:prstGeom prst="rect">
            <a:avLst/>
          </a:prstGeom>
          <a:noFill/>
        </p:spPr>
        <p:txBody>
          <a:bodyPr wrap="square" rtlCol="0">
            <a:spAutoFit/>
          </a:bodyPr>
          <a:lstStyle/>
          <a:p>
            <a:r>
              <a:rPr lang="en-IN" sz="4000" b="1" dirty="0">
                <a:solidFill>
                  <a:srgbClr val="C00000"/>
                </a:solidFill>
                <a:latin typeface="Calibri" panose="020F0502020204030204" pitchFamily="34" charset="0"/>
                <a:cs typeface="Calibri" panose="020F0502020204030204" pitchFamily="34" charset="0"/>
              </a:rPr>
              <a:t>What are going to Design</a:t>
            </a:r>
          </a:p>
        </p:txBody>
      </p:sp>
    </p:spTree>
    <p:extLst>
      <p:ext uri="{BB962C8B-B14F-4D97-AF65-F5344CB8AC3E}">
        <p14:creationId xmlns:p14="http://schemas.microsoft.com/office/powerpoint/2010/main" val="2682228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195</TotalTime>
  <Words>984</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Roboto</vt:lpstr>
      <vt:lpstr>Wingdings</vt:lpstr>
      <vt:lpstr>Wingdings 3</vt:lpstr>
      <vt:lpstr>Ion</vt:lpstr>
      <vt:lpstr>Face Mask Detection</vt:lpstr>
      <vt:lpstr>Background</vt:lpstr>
      <vt:lpstr>Introduction</vt:lpstr>
      <vt:lpstr>Objectives </vt:lpstr>
      <vt:lpstr>Features of project</vt:lpstr>
      <vt:lpstr>Project specifications</vt:lpstr>
      <vt:lpstr>PowerPoint Presentation</vt:lpstr>
      <vt:lpstr>PowerPoint Presentation</vt:lpstr>
      <vt:lpstr>PowerPoint Presentation</vt:lpstr>
      <vt:lpstr>How we are going to implement</vt:lpstr>
      <vt:lpstr>Benefits to society and us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Windows User</dc:creator>
  <cp:lastModifiedBy>Akanksha More</cp:lastModifiedBy>
  <cp:revision>16</cp:revision>
  <dcterms:created xsi:type="dcterms:W3CDTF">2021-03-11T15:46:18Z</dcterms:created>
  <dcterms:modified xsi:type="dcterms:W3CDTF">2021-07-08T15:04:24Z</dcterms:modified>
</cp:coreProperties>
</file>