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69" r:id="rId3"/>
    <p:sldId id="257" r:id="rId4"/>
    <p:sldId id="274" r:id="rId5"/>
    <p:sldId id="275" r:id="rId6"/>
    <p:sldId id="276" r:id="rId7"/>
    <p:sldId id="273" r:id="rId8"/>
    <p:sldId id="272" r:id="rId9"/>
    <p:sldId id="278" r:id="rId10"/>
    <p:sldId id="268" r:id="rId11"/>
    <p:sldId id="270" r:id="rId12"/>
    <p:sldId id="265" r:id="rId13"/>
    <p:sldId id="26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906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395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F28FC4A6-09C6-B34D-8766-116D75E74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98C97D2C-E879-6EBC-5E36-E1FDD3B2AB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48105CCC-053D-F0AD-E37B-357E1672FC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7058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2CCD5838-2A82-862A-0EC5-C4406ECF2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E97A8BD-57B7-1AA6-9D02-25A670AEEB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C971BABF-7FC1-2B43-1075-A44CFCBCDC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9394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3DA38F0-7FB7-1DA3-E7C6-9CBDCEBDC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F427E61-383B-7FA7-0000-1EBF1F7036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0D6BBBA5-3A8F-E9F9-F6FB-5B05DF6AFA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5525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 /><Relationship Id="rId2" Type="http://schemas.openxmlformats.org/officeDocument/2006/relationships/slideLayout" Target="../slideLayouts/slideLayout2.xml" /><Relationship Id="rId1" Type="http://schemas.openxmlformats.org/officeDocument/2006/relationships/themeOverride" Target="../theme/themeOverride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 /><Relationship Id="rId2" Type="http://schemas.openxmlformats.org/officeDocument/2006/relationships/slideLayout" Target="../slideLayouts/slideLayout2.xml" /><Relationship Id="rId1" Type="http://schemas.openxmlformats.org/officeDocument/2006/relationships/themeOverride" Target="../theme/themeOverride2.xml" /><Relationship Id="rId4" Type="http://schemas.openxmlformats.org/officeDocument/2006/relationships/image" Target="../media/image3.pn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8" y="1069102"/>
            <a:ext cx="10715731" cy="7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Incentives based Design for onboarding Legal Service Providers such as Advocates, Arbitrators, Mediators, Notaries, Document Writers, </a:t>
            </a:r>
            <a:r>
              <a:rPr lang="en-US" sz="2400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etc</a:t>
            </a: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on </a:t>
            </a:r>
            <a:b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e-Market Place for extending Legal Services to Citizens in India</a:t>
            </a:r>
            <a:endParaRPr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230980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Number: </a:t>
            </a:r>
            <a:r>
              <a:rPr lang="en-GB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CSE_264</a:t>
            </a:r>
            <a:endParaRPr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Guide: Dr. Saurabh Sarkar</a:t>
            </a: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(Electronics and Communication Engineering)</a:t>
            </a: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723473849"/>
              </p:ext>
            </p:extLst>
          </p:nvPr>
        </p:nvGraphicFramePr>
        <p:xfrm>
          <a:off x="553347" y="2721840"/>
          <a:ext cx="5390253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74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6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2010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0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0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20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20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01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790468" y="4533900"/>
            <a:ext cx="10715731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 7101 Capstone Project 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(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Semester VII)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</a:t>
            </a:r>
            <a:r>
              <a:rPr lang="en-US" sz="18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HoD</a:t>
            </a: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Asif Mohammed , Dr. Blessed Prince</a:t>
            </a:r>
            <a:endParaRPr lang="en-US" sz="18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Jayavadivel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Ravi, Mr.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Muthuraju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V</a:t>
            </a:r>
            <a:endParaRPr lang="en-US" sz="18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, Dr. Geetha A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F61C67-D19F-D24A-F1AD-185A1E5C3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997202"/>
              </p:ext>
            </p:extLst>
          </p:nvPr>
        </p:nvGraphicFramePr>
        <p:xfrm>
          <a:off x="790468" y="3154680"/>
          <a:ext cx="5000732" cy="1188720"/>
        </p:xfrm>
        <a:graphic>
          <a:graphicData uri="http://schemas.openxmlformats.org/drawingml/2006/table">
            <a:tbl>
              <a:tblPr firstRow="1" bandRow="1">
                <a:tableStyleId>{57690726-49DA-4552-BDEB-330DD8EA8BD9}</a:tableStyleId>
              </a:tblPr>
              <a:tblGrid>
                <a:gridCol w="2166092">
                  <a:extLst>
                    <a:ext uri="{9D8B030D-6E8A-4147-A177-3AD203B41FA5}">
                      <a16:colId xmlns:a16="http://schemas.microsoft.com/office/drawing/2014/main" val="1701904525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3146968307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20221CSE0276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Akanksha Bhartiya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905024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20221CSE0336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 Neha Kauser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7434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20221CSE0397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Harshvardhan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37212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762000" y="1143001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https://github.com/akanksha0322/CapstoneProject_CSE_264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B957A32-3E5D-B4A4-0C20-ECC6C2DB695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078"/>
          <a:stretch>
            <a:fillRect/>
          </a:stretch>
        </p:blipFill>
        <p:spPr>
          <a:xfrm>
            <a:off x="2021875" y="1081341"/>
            <a:ext cx="8148250" cy="483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1" indent="0">
              <a:spcBef>
                <a:spcPts val="0"/>
              </a:spcBef>
              <a:buNone/>
            </a:pPr>
            <a:r>
              <a:rPr lang="en-IN" dirty="0"/>
              <a:t>[1] R. G. Vishnu, A. R. Singh, and P. Kumar, “A Framework for an Online Dispute Resolution e-Marketplace using Blockchain,” in </a:t>
            </a:r>
            <a:r>
              <a:rPr lang="en-IN" i="1" dirty="0"/>
              <a:t>2022 IEEE International Conference on E-Business Engineering (ICEBE)</a:t>
            </a:r>
            <a:r>
              <a:rPr lang="en-IN" dirty="0"/>
              <a:t>, 2022, pp. 112-119. </a:t>
            </a:r>
          </a:p>
          <a:p>
            <a:pPr marL="609600" lvl="1" indent="0">
              <a:spcBef>
                <a:spcPts val="0"/>
              </a:spcBef>
              <a:buNone/>
            </a:pPr>
            <a:r>
              <a:rPr lang="en-IN" dirty="0"/>
              <a:t>[2] S. Sharma and R. Trivedi, “Gamification as a Tool for User Engagement in Service-Oriented Web Platforms,” </a:t>
            </a:r>
            <a:r>
              <a:rPr lang="en-IN" i="1" dirty="0"/>
              <a:t>IEEE Transactions on Human-Machine Systems</a:t>
            </a:r>
            <a:r>
              <a:rPr lang="en-IN" dirty="0"/>
              <a:t>, vol. 51, no. 4, pp. 381–390, Aug. 2021. </a:t>
            </a:r>
          </a:p>
          <a:p>
            <a:pPr marL="609600" lvl="1" indent="0">
              <a:spcBef>
                <a:spcPts val="0"/>
              </a:spcBef>
              <a:buNone/>
            </a:pPr>
            <a:endParaRPr lang="en-IN" dirty="0"/>
          </a:p>
          <a:p>
            <a:pPr marL="609600" lvl="1" indent="0">
              <a:spcBef>
                <a:spcPts val="0"/>
              </a:spcBef>
              <a:buNone/>
            </a:pPr>
            <a:r>
              <a:rPr lang="en-IN" dirty="0"/>
              <a:t>[3] A. Gupta, “The Role of Digital Platforms in Transforming India's Unorganized Service Sector,” </a:t>
            </a:r>
            <a:r>
              <a:rPr lang="en-IN" i="1" dirty="0"/>
              <a:t>IEEE Technology and Society Magazine</a:t>
            </a:r>
            <a:r>
              <a:rPr lang="en-IN" dirty="0"/>
              <a:t>, vol. 40, no. 2, pp. 24–31, Jun. 2021.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PSCS_3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Ministry of Law and Justice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</a:t>
            </a:r>
          </a:p>
          <a:p>
            <a:pPr marL="152400" indent="0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This project is a direct response to India's unorganized legal sector, which creates a lack of transparency and high costs for citizens. We are developing an incentivized e-marketplace to onboard legal service providers, creating a transparent and accessible platform for everyone. The project's deliverables include a functional prototype, design wireframes, user stories, and a final video demonstration.</a:t>
            </a: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46627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Background and Related work for title Selection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Innovation or Novel Contributions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-hub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84D871-01F3-CF93-3C93-B2D5A7174BBB}"/>
              </a:ext>
            </a:extLst>
          </p:cNvPr>
          <p:cNvSpPr txBox="1"/>
          <p:nvPr/>
        </p:nvSpPr>
        <p:spPr>
          <a:xfrm>
            <a:off x="609600" y="1016925"/>
            <a:ext cx="1087120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 legal service sector in India is largely unorganized, creating significant barriers for citizens. The core problems are:</a:t>
            </a:r>
          </a:p>
          <a:p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Lack of Transparency:</a:t>
            </a:r>
            <a:r>
              <a:rPr lang="en-US" sz="2000" dirty="0"/>
              <a:t> No clear information on provider qualifications, service fees, or case progress, leading to a trust deficit.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Difficulty in Access:</a:t>
            </a:r>
            <a:r>
              <a:rPr lang="en-US" sz="2000" dirty="0"/>
              <a:t> Finding the right legal service provider (LSP)—whether a notary, mediator, or specialized advocate—is a confusing and often intimidating process for the average person.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High &amp; Unpredictable Costs:</a:t>
            </a:r>
            <a:r>
              <a:rPr lang="en-US" sz="2000" dirty="0"/>
              <a:t> Without a competitive marketplace, fees can be inconsistent and inflated, making legal services unaffordable for many.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No Centralized Platform:</a:t>
            </a:r>
            <a:r>
              <a:rPr lang="en-US" sz="2000" dirty="0"/>
              <a:t> LSPs lack a dedicated, trustworthy e-marketplace to connect with a wider client base, manage their services, and build a verifiable reputation based on merit.</a:t>
            </a:r>
          </a:p>
        </p:txBody>
      </p:sp>
    </p:spTree>
    <p:extLst>
      <p:ext uri="{BB962C8B-B14F-4D97-AF65-F5344CB8AC3E}">
        <p14:creationId xmlns:p14="http://schemas.microsoft.com/office/powerpoint/2010/main" val="263797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AC5CBF67-F5AA-2C34-9E20-44F67EAB0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BBA285BF-AC5C-C0E7-A43A-4826583F42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Objectives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EACF31-6F74-9FFA-4062-AEF5366755C1}"/>
              </a:ext>
            </a:extLst>
          </p:cNvPr>
          <p:cNvSpPr txBox="1"/>
          <p:nvPr/>
        </p:nvSpPr>
        <p:spPr>
          <a:xfrm>
            <a:off x="812800" y="889843"/>
            <a:ext cx="10668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Our primary objectives are to:</a:t>
            </a:r>
          </a:p>
          <a:p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Design &amp; Develop an e-Marketplace: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Build a secure, scalable, and user-friendly web platform using the MERN stack for both Legal Service Providers (LSPs) and citizens.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Create a Robust Incentive Model: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Implement a multi-layered system combining financial rewards, gamification (badges, leaderboards), and recognition to motivate LSPs to join and consistently provide high-quality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Ensure Trust and Transparency: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Integrate a mandatory credential verification process for all LSPs and a transparent, public-facing rating and review system to foster accountability.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Implement Efficient Search &amp; Matching: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Develop an advanced search functionality with filters for specialization, location, language, and budget, enabling citizens to easily find the most suitable LSP for their needs.</a:t>
            </a:r>
          </a:p>
        </p:txBody>
      </p:sp>
    </p:spTree>
    <p:extLst>
      <p:ext uri="{BB962C8B-B14F-4D97-AF65-F5344CB8AC3E}">
        <p14:creationId xmlns:p14="http://schemas.microsoft.com/office/powerpoint/2010/main" val="78613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501A3682-BB27-A6CA-5A3F-7390B08A3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2A57D0A7-3C38-A58C-CC58-9581EADFCA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IN" dirty="0"/>
              <a:t>Background and Related Work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192E79-8291-662D-A998-1F621A8E0C27}"/>
              </a:ext>
            </a:extLst>
          </p:cNvPr>
          <p:cNvSpPr txBox="1"/>
          <p:nvPr/>
        </p:nvSpPr>
        <p:spPr>
          <a:xfrm>
            <a:off x="812800" y="1219200"/>
            <a:ext cx="1061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Market Analysis: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Our research of platforms like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LawRato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Vakilsearch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LawRato</a:t>
            </a: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,  and </a:t>
            </a:r>
            <a:r>
              <a:rPr lang="en-IN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Legistify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 shows they are mostly online directories or use subscription models not suited for the Indian market.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The Critical Gap: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These existing platforms lack a strong, integrated incentive mechanism to ensure ongoing service quality and provider accountability.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Our Solution: 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Our project fills this gap by building an e-Marketplace with a gamified, incentive-driven design, creating a more transparent and trustworthy legal ecosystem in India.</a:t>
            </a:r>
          </a:p>
        </p:txBody>
      </p:sp>
    </p:spTree>
    <p:extLst>
      <p:ext uri="{BB962C8B-B14F-4D97-AF65-F5344CB8AC3E}">
        <p14:creationId xmlns:p14="http://schemas.microsoft.com/office/powerpoint/2010/main" val="3932198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620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Our project is built on the MERN stack, a modern and robust JavaScript-based toolkit.</a:t>
            </a:r>
          </a:p>
          <a:p>
            <a:pPr marL="7620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Frontend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We're using React.js for a fast and responsive user interface, styled with Tailwind CSS.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Backend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Node.js and Express.js will power our secure and scalable RESTful API for all business logic.</a:t>
            </a:r>
          </a:p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Database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We chose MongoDB, a NoSQL database, for its flexibility in handling diverse data like user profiles and reviews.</a:t>
            </a: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 </a:t>
            </a:r>
          </a:p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Software Requirements: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IDE: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Visual Studio Code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Runtime Environment: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Node.js (v18.x or later)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Database: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MongoDB Server / MongoDB Atlas (Cloud)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API Testing: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Postman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Design &amp; Prototyping: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Figma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sz="2400" b="1" dirty="0">
                <a:latin typeface="Cambria" panose="02040503050406030204" pitchFamily="18" charset="0"/>
                <a:ea typeface="Cambria" panose="02040503050406030204" pitchFamily="18" charset="0"/>
              </a:rPr>
              <a:t>Version Control: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Git</a:t>
            </a:r>
          </a:p>
          <a:p>
            <a:pPr marL="558800" lvl="1" indent="0">
              <a:buNone/>
            </a:pP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Hardware Requirements: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58800" lvl="1" indent="0">
              <a:buNone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No specialized hardware is required. A standard developer laptop with at least 8GB RAM and an internet connection is sufficient for development and deployment.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12320D21-1728-1A04-B1E0-231E2857B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C80D1953-4FE6-9288-77AF-7CA39B8042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2960" y="716418"/>
            <a:ext cx="10657840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IN" dirty="0"/>
              <a:t>Innovation or Novel Contributions</a:t>
            </a:r>
            <a:br>
              <a:rPr lang="en-IN" dirty="0"/>
            </a:b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E6E166-00E1-F1D2-5478-AB0778A8E195}"/>
              </a:ext>
            </a:extLst>
          </p:cNvPr>
          <p:cNvSpPr txBox="1"/>
          <p:nvPr/>
        </p:nvSpPr>
        <p:spPr>
          <a:xfrm>
            <a:off x="947420" y="1182231"/>
            <a:ext cx="1040892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Our core innovation is a multi-layered incentive framework built on three key pillars:</a:t>
            </a:r>
          </a:p>
          <a:p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Gamified Reputation System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: We go beyond simple ratings by using Badges, Leaderboards, and Profile Boosts to reward quality service and foster healthy competition.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Integrated Trust-Building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: We build trust through a two-step process: mandatory credential verification for all providers at onboarding and a transparent, un-editable client review system.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Focus on Accessibility</a:t>
            </a: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: We make legal services more accessible by requiring providers to offer fixed-price packages for common services, making costs predictable for everyone. </a:t>
            </a:r>
            <a:endParaRPr lang="en-IN" sz="22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34677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</TotalTime>
  <Words>1067</Words>
  <Application>Microsoft Office PowerPoint</Application>
  <PresentationFormat>Widescreen</PresentationFormat>
  <Paragraphs>109</Paragraphs>
  <Slides>13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Bioinformatics</vt:lpstr>
      <vt:lpstr>Incentives based Design for onboarding Legal Service Providers such as Advocates, Arbitrators, Mediators, Notaries, Document Writers, etc on  e-Market Place for extending Legal Services to Citizens in India</vt:lpstr>
      <vt:lpstr>Problem Statement Number: PSCS_3 </vt:lpstr>
      <vt:lpstr>Content</vt:lpstr>
      <vt:lpstr>Problem Statement</vt:lpstr>
      <vt:lpstr>Objectives </vt:lpstr>
      <vt:lpstr>Background and Related Work</vt:lpstr>
      <vt:lpstr>Analysis of Problem Statement</vt:lpstr>
      <vt:lpstr>Analysis of Problem Statement (contd...)</vt:lpstr>
      <vt:lpstr>Innovation or Novel Contributions  </vt:lpstr>
      <vt:lpstr>Github Link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Akanksha Bhartiya</cp:lastModifiedBy>
  <cp:revision>42</cp:revision>
  <dcterms:modified xsi:type="dcterms:W3CDTF">2025-08-13T09:39:57Z</dcterms:modified>
</cp:coreProperties>
</file>