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68929" y="1258951"/>
            <a:ext cx="203454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2319655"/>
            <a:ext cx="5968390" cy="2192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636" y="892809"/>
            <a:ext cx="3672204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5" b="1">
                <a:latin typeface="Calibri"/>
                <a:cs typeface="Calibri"/>
              </a:rPr>
              <a:t>APPLIED DATA </a:t>
            </a:r>
            <a:r>
              <a:rPr dirty="0" sz="2000" spc="-10" b="1">
                <a:latin typeface="Calibri"/>
                <a:cs typeface="Calibri"/>
              </a:rPr>
              <a:t>SCIENCE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CAPSTONE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24377" y="4030217"/>
            <a:ext cx="1722755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b="1">
                <a:latin typeface="Calibri"/>
                <a:cs typeface="Calibri"/>
              </a:rPr>
              <a:t>SCHOOL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spc="-5" b="1">
                <a:latin typeface="Calibri"/>
                <a:cs typeface="Calibri"/>
              </a:rPr>
              <a:t>FINDER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8278" y="8045577"/>
            <a:ext cx="1419860" cy="615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2069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Calibri"/>
                <a:cs typeface="Calibri"/>
              </a:rPr>
              <a:t>PROJECT </a:t>
            </a:r>
            <a:r>
              <a:rPr dirty="0" sz="1400" spc="-5" b="1">
                <a:latin typeface="Calibri"/>
                <a:cs typeface="Calibri"/>
              </a:rPr>
              <a:t>BY-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Calibri"/>
                <a:cs typeface="Calibri"/>
              </a:rPr>
              <a:t>AKANKSHA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YADAV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325625"/>
            <a:ext cx="48107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latin typeface="Calibri"/>
                <a:cs typeface="Calibri"/>
              </a:rPr>
              <a:t>Color </a:t>
            </a:r>
            <a:r>
              <a:rPr dirty="0" sz="1400" spc="-5" b="1">
                <a:latin typeface="Calibri"/>
                <a:cs typeface="Calibri"/>
              </a:rPr>
              <a:t>code: </a:t>
            </a:r>
            <a:r>
              <a:rPr dirty="0" sz="1400" spc="-5">
                <a:latin typeface="Calibri"/>
                <a:cs typeface="Calibri"/>
              </a:rPr>
              <a:t>The color codes </a:t>
            </a:r>
            <a:r>
              <a:rPr dirty="0" sz="1400" spc="-10">
                <a:latin typeface="Calibri"/>
                <a:cs typeface="Calibri"/>
              </a:rPr>
              <a:t>used in this </a:t>
            </a:r>
            <a:r>
              <a:rPr dirty="0" sz="1400" spc="-5">
                <a:latin typeface="Calibri"/>
                <a:cs typeface="Calibri"/>
              </a:rPr>
              <a:t>project are shown</a:t>
            </a:r>
            <a:r>
              <a:rPr dirty="0" sz="1400" spc="1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below: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5456" y="1969642"/>
          <a:ext cx="5912485" cy="175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7820"/>
                <a:gridCol w="3034664"/>
              </a:tblGrid>
              <a:tr h="390144">
                <a:tc>
                  <a:txBody>
                    <a:bodyPr/>
                    <a:lstStyle/>
                    <a:p>
                      <a:pPr algn="ctr" marL="93345">
                        <a:lnSpc>
                          <a:spcPts val="1390"/>
                        </a:lnSpc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Cluster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7630">
                        <a:lnSpc>
                          <a:spcPts val="1370"/>
                        </a:lnSpc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Color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Code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438">
                <a:tc>
                  <a:txBody>
                    <a:bodyPr/>
                    <a:lstStyle/>
                    <a:p>
                      <a:pPr algn="ctr" marL="96520">
                        <a:lnSpc>
                          <a:spcPts val="130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3820">
                        <a:lnSpc>
                          <a:spcPts val="130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Red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C0C0C0"/>
                    </a:solidFill>
                  </a:tcPr>
                </a:tc>
              </a:tr>
              <a:tr h="344423">
                <a:tc>
                  <a:txBody>
                    <a:bodyPr/>
                    <a:lstStyle/>
                    <a:p>
                      <a:pPr algn="ctr" marL="96520">
                        <a:lnSpc>
                          <a:spcPts val="125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80645">
                        <a:lnSpc>
                          <a:spcPts val="125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Green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23088">
                <a:tc>
                  <a:txBody>
                    <a:bodyPr/>
                    <a:lstStyle/>
                    <a:p>
                      <a:pPr algn="ctr" marL="96520">
                        <a:lnSpc>
                          <a:spcPts val="125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5725">
                        <a:lnSpc>
                          <a:spcPts val="1250"/>
                        </a:lnSpc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Yellow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C0C0C0"/>
                    </a:solidFill>
                  </a:tcPr>
                </a:tc>
              </a:tr>
              <a:tr h="350901">
                <a:tc>
                  <a:txBody>
                    <a:bodyPr/>
                    <a:lstStyle/>
                    <a:p>
                      <a:pPr algn="ctr" marL="96520">
                        <a:lnSpc>
                          <a:spcPts val="125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3820">
                        <a:lnSpc>
                          <a:spcPts val="1250"/>
                        </a:lnSpc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Blue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76273"/>
            <a:ext cx="5924550" cy="22136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37465">
              <a:lnSpc>
                <a:spcPct val="100000"/>
              </a:lnSpc>
              <a:spcBef>
                <a:spcPts val="90"/>
              </a:spcBef>
            </a:pPr>
            <a:r>
              <a:rPr dirty="0" sz="2000" b="1">
                <a:latin typeface="Arial"/>
                <a:cs typeface="Arial"/>
              </a:rPr>
              <a:t>DATA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02899"/>
              </a:lnSpc>
            </a:pPr>
            <a:r>
              <a:rPr dirty="0" sz="1400" spc="-5">
                <a:latin typeface="Calibri"/>
                <a:cs typeface="Calibri"/>
              </a:rPr>
              <a:t>All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4 clusters </a:t>
            </a:r>
            <a:r>
              <a:rPr dirty="0" sz="1400" spc="-10">
                <a:latin typeface="Calibri"/>
                <a:cs typeface="Calibri"/>
              </a:rPr>
              <a:t>were </a:t>
            </a:r>
            <a:r>
              <a:rPr dirty="0" sz="1400" spc="-5">
                <a:latin typeface="Calibri"/>
                <a:cs typeface="Calibri"/>
              </a:rPr>
              <a:t>visualized </a:t>
            </a:r>
            <a:r>
              <a:rPr dirty="0" sz="1400" spc="10">
                <a:latin typeface="Calibri"/>
                <a:cs typeface="Calibri"/>
              </a:rPr>
              <a:t>on </a:t>
            </a:r>
            <a:r>
              <a:rPr dirty="0" sz="1400" spc="-5">
                <a:latin typeface="Calibri"/>
                <a:cs typeface="Calibri"/>
              </a:rPr>
              <a:t>a map centered on Mumbai.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color coding  </a:t>
            </a:r>
            <a:r>
              <a:rPr dirty="0" sz="1400" spc="-10">
                <a:latin typeface="Calibri"/>
                <a:cs typeface="Calibri"/>
              </a:rPr>
              <a:t>was </a:t>
            </a:r>
            <a:r>
              <a:rPr dirty="0" sz="1400" spc="-5">
                <a:latin typeface="Calibri"/>
                <a:cs typeface="Calibri"/>
              </a:rPr>
              <a:t>applied while visualizing for differentiating between </a:t>
            </a:r>
            <a:r>
              <a:rPr dirty="0" sz="1400" spc="-10">
                <a:latin typeface="Calibri"/>
                <a:cs typeface="Calibri"/>
              </a:rPr>
              <a:t>the</a:t>
            </a:r>
            <a:r>
              <a:rPr dirty="0" sz="1400" spc="4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clusters.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10795">
              <a:lnSpc>
                <a:spcPct val="116900"/>
              </a:lnSpc>
            </a:pPr>
            <a:r>
              <a:rPr dirty="0" sz="1600" spc="-5" b="1">
                <a:latin typeface="Calibri"/>
                <a:cs typeface="Calibri"/>
              </a:rPr>
              <a:t>Visualizing target cluster: </a:t>
            </a:r>
            <a:r>
              <a:rPr dirty="0" sz="1400" spc="-10">
                <a:latin typeface="Calibri"/>
                <a:cs typeface="Calibri"/>
              </a:rPr>
              <a:t>Now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5">
                <a:latin typeface="Calibri"/>
                <a:cs typeface="Calibri"/>
              </a:rPr>
              <a:t>visualize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schools </a:t>
            </a:r>
            <a:r>
              <a:rPr dirty="0" sz="1400" spc="10">
                <a:latin typeface="Calibri"/>
                <a:cs typeface="Calibri"/>
              </a:rPr>
              <a:t>on </a:t>
            </a:r>
            <a:r>
              <a:rPr dirty="0" sz="1400" spc="-10">
                <a:latin typeface="Calibri"/>
                <a:cs typeface="Calibri"/>
              </a:rPr>
              <a:t>the basis </a:t>
            </a:r>
            <a:r>
              <a:rPr dirty="0" sz="1400" spc="-5">
                <a:latin typeface="Calibri"/>
                <a:cs typeface="Calibri"/>
              </a:rPr>
              <a:t>of cluster  which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located on the </a:t>
            </a:r>
            <a:r>
              <a:rPr dirty="0" sz="1400" spc="-10">
                <a:latin typeface="Calibri"/>
                <a:cs typeface="Calibri"/>
              </a:rPr>
              <a:t>basis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latitude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 spc="-10">
                <a:latin typeface="Calibri"/>
                <a:cs typeface="Calibri"/>
              </a:rPr>
              <a:t>longitude </a:t>
            </a:r>
            <a:r>
              <a:rPr dirty="0" sz="1400" spc="-5">
                <a:latin typeface="Calibri"/>
                <a:cs typeface="Calibri"/>
              </a:rPr>
              <a:t>of each </a:t>
            </a:r>
            <a:r>
              <a:rPr dirty="0" sz="1400" spc="5">
                <a:latin typeface="Calibri"/>
                <a:cs typeface="Calibri"/>
              </a:rPr>
              <a:t>school. </a:t>
            </a:r>
            <a:r>
              <a:rPr dirty="0" sz="1400" spc="-5">
                <a:latin typeface="Calibri"/>
                <a:cs typeface="Calibri"/>
              </a:rPr>
              <a:t>There </a:t>
            </a:r>
            <a:r>
              <a:rPr dirty="0" sz="1400">
                <a:latin typeface="Calibri"/>
                <a:cs typeface="Calibri"/>
              </a:rPr>
              <a:t>are  </a:t>
            </a:r>
            <a:r>
              <a:rPr dirty="0" sz="1400" spc="-5">
                <a:latin typeface="Calibri"/>
                <a:cs typeface="Calibri"/>
              </a:rPr>
              <a:t>four colors: Red, Yellow, </a:t>
            </a:r>
            <a:r>
              <a:rPr dirty="0" sz="1400" spc="-10">
                <a:latin typeface="Calibri"/>
                <a:cs typeface="Calibri"/>
              </a:rPr>
              <a:t>Blue </a:t>
            </a:r>
            <a:r>
              <a:rPr dirty="0" sz="1400" spc="-5">
                <a:latin typeface="Calibri"/>
                <a:cs typeface="Calibri"/>
              </a:rPr>
              <a:t>and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Green.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133970"/>
            <a:ext cx="5953760" cy="2005964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dirty="0" sz="1600" b="1">
                <a:latin typeface="Calibri"/>
                <a:cs typeface="Calibri"/>
              </a:rPr>
              <a:t>Observation: </a:t>
            </a:r>
            <a:r>
              <a:rPr dirty="0" sz="1400" spc="-10">
                <a:latin typeface="Calibri"/>
                <a:cs typeface="Calibri"/>
              </a:rPr>
              <a:t>Hence </a:t>
            </a:r>
            <a:r>
              <a:rPr dirty="0" sz="1400" spc="-5">
                <a:latin typeface="Calibri"/>
                <a:cs typeface="Calibri"/>
              </a:rPr>
              <a:t>parents must </a:t>
            </a:r>
            <a:r>
              <a:rPr dirty="0" sz="1400">
                <a:latin typeface="Calibri"/>
                <a:cs typeface="Calibri"/>
              </a:rPr>
              <a:t>choose </a:t>
            </a:r>
            <a:r>
              <a:rPr dirty="0" sz="1400" spc="-5">
                <a:latin typeface="Calibri"/>
                <a:cs typeface="Calibri"/>
              </a:rPr>
              <a:t>a school </a:t>
            </a:r>
            <a:r>
              <a:rPr dirty="0" sz="1400" spc="-10">
                <a:latin typeface="Calibri"/>
                <a:cs typeface="Calibri"/>
              </a:rPr>
              <a:t>from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cluster </a:t>
            </a:r>
            <a:r>
              <a:rPr dirty="0" sz="1400" spc="-10">
                <a:latin typeface="Calibri"/>
                <a:cs typeface="Calibri"/>
              </a:rPr>
              <a:t>near to </a:t>
            </a:r>
            <a:r>
              <a:rPr dirty="0" sz="1400" spc="5">
                <a:latin typeface="Calibri"/>
                <a:cs typeface="Calibri"/>
              </a:rPr>
              <a:t>their  </a:t>
            </a:r>
            <a:r>
              <a:rPr dirty="0" sz="1400" spc="-10">
                <a:latin typeface="Calibri"/>
                <a:cs typeface="Calibri"/>
              </a:rPr>
              <a:t>home </a:t>
            </a:r>
            <a:r>
              <a:rPr dirty="0" sz="1400" spc="-15">
                <a:latin typeface="Calibri"/>
                <a:cs typeface="Calibri"/>
              </a:rPr>
              <a:t>by </a:t>
            </a:r>
            <a:r>
              <a:rPr dirty="0" sz="1400" spc="-5">
                <a:latin typeface="Calibri"/>
                <a:cs typeface="Calibri"/>
              </a:rPr>
              <a:t>comparing other listed facilities provided.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would </a:t>
            </a:r>
            <a:r>
              <a:rPr dirty="0" sz="1400" spc="-10">
                <a:latin typeface="Calibri"/>
                <a:cs typeface="Calibri"/>
              </a:rPr>
              <a:t>make their </a:t>
            </a:r>
            <a:r>
              <a:rPr dirty="0" sz="1400" spc="-5">
                <a:latin typeface="Calibri"/>
                <a:cs typeface="Calibri"/>
              </a:rPr>
              <a:t>task  easier </a:t>
            </a:r>
            <a:r>
              <a:rPr dirty="0" sz="1400">
                <a:latin typeface="Calibri"/>
                <a:cs typeface="Calibri"/>
              </a:rPr>
              <a:t>for </a:t>
            </a:r>
            <a:r>
              <a:rPr dirty="0" sz="1400" spc="-5">
                <a:latin typeface="Calibri"/>
                <a:cs typeface="Calibri"/>
              </a:rPr>
              <a:t>selecting best school for </a:t>
            </a:r>
            <a:r>
              <a:rPr dirty="0" sz="1400" spc="-10">
                <a:latin typeface="Calibri"/>
                <a:cs typeface="Calibri"/>
              </a:rPr>
              <a:t>their </a:t>
            </a:r>
            <a:r>
              <a:rPr dirty="0" sz="1400" spc="-5">
                <a:latin typeface="Calibri"/>
                <a:cs typeface="Calibri"/>
              </a:rPr>
              <a:t>children.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271145">
              <a:lnSpc>
                <a:spcPct val="101400"/>
              </a:lnSpc>
              <a:spcBef>
                <a:spcPts val="5"/>
              </a:spcBef>
            </a:pPr>
            <a:r>
              <a:rPr dirty="0" sz="1400" spc="-10" b="1">
                <a:latin typeface="Calibri"/>
                <a:cs typeface="Calibri"/>
              </a:rPr>
              <a:t>Project </a:t>
            </a:r>
            <a:r>
              <a:rPr dirty="0" sz="1400" b="1">
                <a:latin typeface="Calibri"/>
                <a:cs typeface="Calibri"/>
              </a:rPr>
              <a:t>URL:  </a:t>
            </a:r>
            <a:r>
              <a:rPr dirty="0" sz="1400" spc="-5">
                <a:latin typeface="Calibri"/>
                <a:cs typeface="Calibri"/>
              </a:rPr>
              <a:t>https://dataplatform.cloud.ibm.com/analytics/notebooks/v2/a948d563-4679-  4e03-9a09-</a:t>
            </a:r>
            <a:endParaRPr sz="1400">
              <a:latin typeface="Calibri"/>
              <a:cs typeface="Calibri"/>
            </a:endParaRPr>
          </a:p>
          <a:p>
            <a:pPr marL="12700" marR="78105">
              <a:lnSpc>
                <a:spcPts val="1710"/>
              </a:lnSpc>
              <a:spcBef>
                <a:spcPts val="55"/>
              </a:spcBef>
            </a:pPr>
            <a:r>
              <a:rPr dirty="0" sz="1400" spc="-5">
                <a:latin typeface="Calibri"/>
                <a:cs typeface="Calibri"/>
              </a:rPr>
              <a:t>4f9a71665604/view?access_token=7101ef3e8c697760247f43c03d606f25740c8b  47f7f8c271af8d785295a0128c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43025" y="3548379"/>
            <a:ext cx="5085842" cy="3070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3185" y="1374775"/>
            <a:ext cx="990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Lucida Sans"/>
                <a:cs typeface="Lucida Sans"/>
              </a:rPr>
              <a:t>IN</a:t>
            </a:r>
            <a:r>
              <a:rPr dirty="0" spc="-35" b="1">
                <a:latin typeface="Lucida Sans"/>
                <a:cs typeface="Lucida Sans"/>
              </a:rPr>
              <a:t>D</a:t>
            </a:r>
            <a:r>
              <a:rPr dirty="0" spc="40" b="1">
                <a:latin typeface="Lucida Sans"/>
                <a:cs typeface="Lucida Sans"/>
              </a:rPr>
              <a:t>E</a:t>
            </a:r>
            <a:r>
              <a:rPr dirty="0" b="1">
                <a:latin typeface="Lucida Sans"/>
                <a:cs typeface="Lucida Sans"/>
              </a:rPr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386965"/>
            <a:ext cx="5709285" cy="5161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INTRODUCTION</a:t>
            </a:r>
            <a:r>
              <a:rPr dirty="0" sz="1600" spc="-5">
                <a:latin typeface="Arial"/>
                <a:cs typeface="Arial"/>
              </a:rPr>
              <a:t>--------------------------------------------------------3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600" spc="-5">
                <a:latin typeface="Arial"/>
                <a:cs typeface="Arial"/>
              </a:rPr>
              <a:t>BUSINESS</a:t>
            </a:r>
            <a:r>
              <a:rPr dirty="0" sz="1600" spc="9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PROBLEM---------------------------------------------------4</a:t>
            </a:r>
            <a:endParaRPr sz="1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140"/>
              </a:spcBef>
            </a:pPr>
            <a:r>
              <a:rPr dirty="0" sz="1800" spc="-5" b="1">
                <a:latin typeface="Arial"/>
                <a:cs typeface="Arial"/>
              </a:rPr>
              <a:t>DATA</a:t>
            </a:r>
            <a:r>
              <a:rPr dirty="0" sz="1800" spc="6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ANALYSIS</a:t>
            </a:r>
            <a:r>
              <a:rPr dirty="0" sz="1600" spc="-5">
                <a:latin typeface="Arial"/>
                <a:cs typeface="Arial"/>
              </a:rPr>
              <a:t>------------------------------------------------------5</a:t>
            </a:r>
            <a:endParaRPr sz="1600">
              <a:latin typeface="Arial"/>
              <a:cs typeface="Arial"/>
            </a:endParaRPr>
          </a:p>
          <a:p>
            <a:pPr algn="just" marL="12700" marR="25400">
              <a:lnSpc>
                <a:spcPct val="162500"/>
              </a:lnSpc>
              <a:spcBef>
                <a:spcPts val="85"/>
              </a:spcBef>
            </a:pPr>
            <a:r>
              <a:rPr dirty="0" sz="1600">
                <a:latin typeface="Arial"/>
                <a:cs typeface="Arial"/>
              </a:rPr>
              <a:t>DATA </a:t>
            </a:r>
            <a:r>
              <a:rPr dirty="0" sz="1600" spc="-5">
                <a:latin typeface="Arial"/>
                <a:cs typeface="Arial"/>
              </a:rPr>
              <a:t>COLLECTION------------------------------------------------------6  </a:t>
            </a:r>
            <a:r>
              <a:rPr dirty="0" sz="1600">
                <a:latin typeface="Arial"/>
                <a:cs typeface="Arial"/>
              </a:rPr>
              <a:t>DATA </a:t>
            </a:r>
            <a:r>
              <a:rPr dirty="0" sz="1600" spc="-5">
                <a:latin typeface="Arial"/>
                <a:cs typeface="Arial"/>
              </a:rPr>
              <a:t>PRE-PROCESSING </a:t>
            </a:r>
            <a:r>
              <a:rPr dirty="0" sz="1600">
                <a:latin typeface="Arial"/>
                <a:cs typeface="Arial"/>
              </a:rPr>
              <a:t>AND </a:t>
            </a:r>
            <a:r>
              <a:rPr dirty="0" sz="1600" spc="-5">
                <a:latin typeface="Arial"/>
                <a:cs typeface="Arial"/>
              </a:rPr>
              <a:t>WRANGLING-------------------6  </a:t>
            </a:r>
            <a:r>
              <a:rPr dirty="0" sz="1600">
                <a:latin typeface="Arial"/>
                <a:cs typeface="Arial"/>
              </a:rPr>
              <a:t>DATA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FILTERING---------------------------------------------------------7</a:t>
            </a:r>
            <a:endParaRPr sz="1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180"/>
              </a:spcBef>
            </a:pPr>
            <a:r>
              <a:rPr dirty="0" sz="1600">
                <a:latin typeface="Arial"/>
                <a:cs typeface="Arial"/>
              </a:rPr>
              <a:t>DATA</a:t>
            </a:r>
            <a:r>
              <a:rPr dirty="0" sz="1600" spc="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CLEANING---------------------------------------------------------8</a:t>
            </a:r>
            <a:endParaRPr sz="1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140"/>
              </a:spcBef>
            </a:pPr>
            <a:r>
              <a:rPr dirty="0" sz="1800" b="1">
                <a:latin typeface="Arial"/>
                <a:cs typeface="Arial"/>
              </a:rPr>
              <a:t>MODEL</a:t>
            </a:r>
            <a:r>
              <a:rPr dirty="0" sz="1800" spc="16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FITTING</a:t>
            </a:r>
            <a:r>
              <a:rPr dirty="0" sz="1800" spc="-5">
                <a:latin typeface="Arial"/>
                <a:cs typeface="Arial"/>
              </a:rPr>
              <a:t>-----------------------------------------------</a:t>
            </a:r>
            <a:r>
              <a:rPr dirty="0" sz="1600" spc="-5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1600" spc="-5">
                <a:latin typeface="Arial"/>
                <a:cs typeface="Arial"/>
              </a:rPr>
              <a:t>CLUSTERING-------------------------------------------------------------10</a:t>
            </a:r>
            <a:endParaRPr sz="1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200"/>
              </a:spcBef>
            </a:pPr>
            <a:r>
              <a:rPr dirty="0" sz="1600">
                <a:latin typeface="Arial"/>
                <a:cs typeface="Arial"/>
              </a:rPr>
              <a:t>COLOR</a:t>
            </a:r>
            <a:r>
              <a:rPr dirty="0" sz="1600" spc="55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CODING---------------------------------------------------------11</a:t>
            </a:r>
            <a:endParaRPr sz="1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145"/>
              </a:spcBef>
            </a:pPr>
            <a:r>
              <a:rPr dirty="0" sz="1800" spc="-5" b="1">
                <a:latin typeface="Arial"/>
                <a:cs typeface="Arial"/>
              </a:rPr>
              <a:t>DATA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VISUALIZATION</a:t>
            </a:r>
            <a:r>
              <a:rPr dirty="0" sz="1800">
                <a:latin typeface="Arial"/>
                <a:cs typeface="Arial"/>
              </a:rPr>
              <a:t>---------------------------------------</a:t>
            </a:r>
            <a:r>
              <a:rPr dirty="0" sz="1600">
                <a:latin typeface="Arial"/>
                <a:cs typeface="Arial"/>
              </a:rPr>
              <a:t>12</a:t>
            </a:r>
            <a:endParaRPr sz="1600">
              <a:latin typeface="Arial"/>
              <a:cs typeface="Arial"/>
            </a:endParaRPr>
          </a:p>
          <a:p>
            <a:pPr algn="just" marL="12700" marR="5080">
              <a:lnSpc>
                <a:spcPct val="161200"/>
              </a:lnSpc>
              <a:spcBef>
                <a:spcPts val="105"/>
              </a:spcBef>
            </a:pPr>
            <a:r>
              <a:rPr dirty="0" sz="1600">
                <a:latin typeface="Arial"/>
                <a:cs typeface="Arial"/>
              </a:rPr>
              <a:t>VISUALIZING TARGET </a:t>
            </a:r>
            <a:r>
              <a:rPr dirty="0" sz="1600" spc="-5">
                <a:latin typeface="Arial"/>
                <a:cs typeface="Arial"/>
              </a:rPr>
              <a:t>CLUSTER----------------------------------12  OBSERVATION-----------------------------------------------------------12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9617" y="1377822"/>
            <a:ext cx="1689100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 b="1">
                <a:latin typeface="Calibri"/>
                <a:cs typeface="Calibri"/>
              </a:rPr>
              <a:t>INTRODUCTION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638730"/>
            <a:ext cx="5815965" cy="7359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110"/>
              </a:spcBef>
            </a:pPr>
            <a:r>
              <a:rPr dirty="0" sz="1400" spc="-10" b="1">
                <a:latin typeface="Arial"/>
                <a:cs typeface="Arial"/>
              </a:rPr>
              <a:t>“Among world’s </a:t>
            </a:r>
            <a:r>
              <a:rPr dirty="0" sz="1400" spc="-5" b="1">
                <a:latin typeface="Arial"/>
                <a:cs typeface="Arial"/>
              </a:rPr>
              <a:t>most dense cities, </a:t>
            </a:r>
            <a:r>
              <a:rPr dirty="0" sz="1400" spc="-10" b="1">
                <a:latin typeface="Arial"/>
                <a:cs typeface="Arial"/>
              </a:rPr>
              <a:t>Mumbai </a:t>
            </a:r>
            <a:r>
              <a:rPr dirty="0" sz="1400" spc="-5" b="1">
                <a:latin typeface="Arial"/>
                <a:cs typeface="Arial"/>
              </a:rPr>
              <a:t>stands still </a:t>
            </a:r>
            <a:r>
              <a:rPr dirty="0" sz="1400" spc="-10" b="1">
                <a:latin typeface="Arial"/>
                <a:cs typeface="Arial"/>
              </a:rPr>
              <a:t>at two” </a:t>
            </a:r>
            <a:r>
              <a:rPr dirty="0" sz="1400" spc="-5">
                <a:latin typeface="Arial"/>
                <a:cs typeface="Arial"/>
              </a:rPr>
              <a:t>says  The </a:t>
            </a:r>
            <a:r>
              <a:rPr dirty="0" sz="1400" spc="-10">
                <a:latin typeface="Arial"/>
                <a:cs typeface="Arial"/>
              </a:rPr>
              <a:t>UN </a:t>
            </a:r>
            <a:r>
              <a:rPr dirty="0" sz="1400" spc="-5">
                <a:latin typeface="Arial"/>
                <a:cs typeface="Arial"/>
              </a:rPr>
              <a:t>Habitat </a:t>
            </a:r>
            <a:r>
              <a:rPr dirty="0" sz="1400" spc="-10">
                <a:latin typeface="Arial"/>
                <a:cs typeface="Arial"/>
              </a:rPr>
              <a:t>data </a:t>
            </a:r>
            <a:r>
              <a:rPr dirty="0" sz="1400" spc="-5">
                <a:latin typeface="Arial"/>
                <a:cs typeface="Arial"/>
              </a:rPr>
              <a:t>analyses. </a:t>
            </a:r>
            <a:r>
              <a:rPr dirty="0" sz="1400" spc="-10">
                <a:latin typeface="Arial"/>
                <a:cs typeface="Arial"/>
              </a:rPr>
              <a:t>Mumbai </a:t>
            </a:r>
            <a:r>
              <a:rPr dirty="0" sz="1400" spc="-15">
                <a:latin typeface="Arial"/>
                <a:cs typeface="Arial"/>
              </a:rPr>
              <a:t>has </a:t>
            </a:r>
            <a:r>
              <a:rPr dirty="0" sz="1400" spc="-5">
                <a:latin typeface="Arial"/>
                <a:cs typeface="Arial"/>
              </a:rPr>
              <a:t>a population over </a:t>
            </a:r>
            <a:r>
              <a:rPr dirty="0" sz="1400" spc="-10">
                <a:latin typeface="Arial"/>
                <a:cs typeface="Arial"/>
              </a:rPr>
              <a:t>20,411,274  as </a:t>
            </a:r>
            <a:r>
              <a:rPr dirty="0" sz="1400" spc="-5">
                <a:latin typeface="Arial"/>
                <a:cs typeface="Arial"/>
              </a:rPr>
              <a:t>reported </a:t>
            </a:r>
            <a:r>
              <a:rPr dirty="0" sz="1400">
                <a:latin typeface="Arial"/>
                <a:cs typeface="Arial"/>
              </a:rPr>
              <a:t>by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populationu.com.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525690"/>
            <a:ext cx="5936615" cy="1026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100"/>
              </a:spcBef>
            </a:pPr>
            <a:r>
              <a:rPr dirty="0" sz="1400" spc="-15">
                <a:latin typeface="Calibri"/>
                <a:cs typeface="Calibri"/>
              </a:rPr>
              <a:t>India </a:t>
            </a:r>
            <a:r>
              <a:rPr dirty="0" sz="1400" spc="-5">
                <a:latin typeface="Calibri"/>
                <a:cs typeface="Calibri"/>
              </a:rPr>
              <a:t>counts for more than 315 million students. With respect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population, </a:t>
            </a:r>
            <a:r>
              <a:rPr dirty="0" sz="1400">
                <a:latin typeface="Calibri"/>
                <a:cs typeface="Calibri"/>
              </a:rPr>
              <a:t>in  </a:t>
            </a:r>
            <a:r>
              <a:rPr dirty="0" sz="1400" spc="-10">
                <a:latin typeface="Calibri"/>
                <a:cs typeface="Calibri"/>
              </a:rPr>
              <a:t>Mumbai there are </a:t>
            </a:r>
            <a:r>
              <a:rPr dirty="0" sz="1400">
                <a:latin typeface="Calibri"/>
                <a:cs typeface="Calibri"/>
              </a:rPr>
              <a:t>up </a:t>
            </a:r>
            <a:r>
              <a:rPr dirty="0" sz="1400" spc="-15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100 million students. </a:t>
            </a:r>
            <a:r>
              <a:rPr dirty="0" sz="1400" spc="-10">
                <a:latin typeface="Calibri"/>
                <a:cs typeface="Calibri"/>
              </a:rPr>
              <a:t>Each </a:t>
            </a:r>
            <a:r>
              <a:rPr dirty="0" sz="1400" spc="-5">
                <a:latin typeface="Calibri"/>
                <a:cs typeface="Calibri"/>
              </a:rPr>
              <a:t>student needs education, for  which nearly every </a:t>
            </a:r>
            <a:r>
              <a:rPr dirty="0" sz="1400">
                <a:latin typeface="Calibri"/>
                <a:cs typeface="Calibri"/>
              </a:rPr>
              <a:t>one </a:t>
            </a:r>
            <a:r>
              <a:rPr dirty="0" sz="1400" spc="-5">
                <a:latin typeface="Calibri"/>
                <a:cs typeface="Calibri"/>
              </a:rPr>
              <a:t>of them attends a </a:t>
            </a:r>
            <a:r>
              <a:rPr dirty="0" sz="1400">
                <a:latin typeface="Calibri"/>
                <a:cs typeface="Calibri"/>
              </a:rPr>
              <a:t>school. </a:t>
            </a:r>
            <a:r>
              <a:rPr dirty="0" sz="1400" spc="-10">
                <a:latin typeface="Calibri"/>
                <a:cs typeface="Calibri"/>
              </a:rPr>
              <a:t>Observing the population </a:t>
            </a:r>
            <a:r>
              <a:rPr dirty="0" sz="1400" spc="-5">
                <a:latin typeface="Calibri"/>
                <a:cs typeface="Calibri"/>
              </a:rPr>
              <a:t>of  students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10">
                <a:latin typeface="Calibri"/>
                <a:cs typeface="Calibri"/>
              </a:rPr>
              <a:t>mumbai plus </a:t>
            </a:r>
            <a:r>
              <a:rPr dirty="0" sz="1400" spc="-5">
                <a:latin typeface="Calibri"/>
                <a:cs typeface="Calibri"/>
              </a:rPr>
              <a:t>their need for school, </a:t>
            </a:r>
            <a:r>
              <a:rPr dirty="0" sz="1400" spc="-10">
                <a:latin typeface="Calibri"/>
                <a:cs typeface="Calibri"/>
              </a:rPr>
              <a:t>they </a:t>
            </a:r>
            <a:r>
              <a:rPr dirty="0" sz="1400" spc="-5">
                <a:latin typeface="Calibri"/>
                <a:cs typeface="Calibri"/>
              </a:rPr>
              <a:t>need best possible</a:t>
            </a:r>
            <a:r>
              <a:rPr dirty="0" sz="1400" spc="1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education.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6650" y="3754905"/>
            <a:ext cx="5660019" cy="32892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85850" y="3891534"/>
            <a:ext cx="5142738" cy="27959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35633"/>
            <a:ext cx="5950585" cy="6544309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27305">
              <a:lnSpc>
                <a:spcPct val="116700"/>
              </a:lnSpc>
              <a:spcBef>
                <a:spcPts val="85"/>
              </a:spcBef>
            </a:pPr>
            <a:r>
              <a:rPr dirty="0" sz="1400" spc="-5">
                <a:latin typeface="Calibri"/>
                <a:cs typeface="Calibri"/>
              </a:rPr>
              <a:t>School </a:t>
            </a:r>
            <a:r>
              <a:rPr dirty="0" sz="1400" spc="-10">
                <a:latin typeface="Calibri"/>
                <a:cs typeface="Calibri"/>
              </a:rPr>
              <a:t>is one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most important </a:t>
            </a:r>
            <a:r>
              <a:rPr dirty="0" sz="1400" spc="-10">
                <a:latin typeface="Calibri"/>
                <a:cs typeface="Calibri"/>
              </a:rPr>
              <a:t>things in </a:t>
            </a:r>
            <a:r>
              <a:rPr dirty="0" sz="1400">
                <a:latin typeface="Calibri"/>
                <a:cs typeface="Calibri"/>
              </a:rPr>
              <a:t>our </a:t>
            </a:r>
            <a:r>
              <a:rPr dirty="0" sz="1400" spc="-10">
                <a:latin typeface="Calibri"/>
                <a:cs typeface="Calibri"/>
              </a:rPr>
              <a:t>lives! </a:t>
            </a:r>
            <a:r>
              <a:rPr dirty="0" sz="1400">
                <a:latin typeface="Calibri"/>
                <a:cs typeface="Calibri"/>
              </a:rPr>
              <a:t>If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10">
                <a:latin typeface="Calibri"/>
                <a:cs typeface="Calibri"/>
              </a:rPr>
              <a:t>are not </a:t>
            </a:r>
            <a:r>
              <a:rPr dirty="0" sz="1400">
                <a:latin typeface="Calibri"/>
                <a:cs typeface="Calibri"/>
              </a:rPr>
              <a:t>educated  </a:t>
            </a:r>
            <a:r>
              <a:rPr dirty="0" sz="1400" spc="-5">
                <a:latin typeface="Calibri"/>
                <a:cs typeface="Calibri"/>
              </a:rPr>
              <a:t>then </a:t>
            </a:r>
            <a:r>
              <a:rPr dirty="0" sz="1400" spc="-15">
                <a:latin typeface="Calibri"/>
                <a:cs typeface="Calibri"/>
              </a:rPr>
              <a:t>we do </a:t>
            </a:r>
            <a:r>
              <a:rPr dirty="0" sz="1400" spc="-10">
                <a:latin typeface="Calibri"/>
                <a:cs typeface="Calibri"/>
              </a:rPr>
              <a:t>not </a:t>
            </a:r>
            <a:r>
              <a:rPr dirty="0" sz="1400" spc="-5">
                <a:latin typeface="Calibri"/>
                <a:cs typeface="Calibri"/>
              </a:rPr>
              <a:t>have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skills needed </a:t>
            </a:r>
            <a:r>
              <a:rPr dirty="0" sz="1400" spc="-15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function </a:t>
            </a:r>
            <a:r>
              <a:rPr dirty="0" sz="1400" spc="-1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everyday society. School </a:t>
            </a:r>
            <a:r>
              <a:rPr dirty="0" sz="1400">
                <a:latin typeface="Calibri"/>
                <a:cs typeface="Calibri"/>
              </a:rPr>
              <a:t>not  </a:t>
            </a:r>
            <a:r>
              <a:rPr dirty="0" sz="1400" spc="-10">
                <a:latin typeface="Calibri"/>
                <a:cs typeface="Calibri"/>
              </a:rPr>
              <a:t>only helps </a:t>
            </a:r>
            <a:r>
              <a:rPr dirty="0" sz="1400" spc="-5">
                <a:latin typeface="Calibri"/>
                <a:cs typeface="Calibri"/>
              </a:rPr>
              <a:t>students learn necessary concepts and skills, </a:t>
            </a:r>
            <a:r>
              <a:rPr dirty="0" sz="1400" spc="-10">
                <a:latin typeface="Calibri"/>
                <a:cs typeface="Calibri"/>
              </a:rPr>
              <a:t>but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5">
                <a:latin typeface="Calibri"/>
                <a:cs typeface="Calibri"/>
              </a:rPr>
              <a:t>also allows students  </a:t>
            </a:r>
            <a:r>
              <a:rPr dirty="0" sz="1400" spc="-1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interact with other students socially, academically, and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emotionally.</a:t>
            </a:r>
            <a:endParaRPr sz="1400">
              <a:latin typeface="Calibri"/>
              <a:cs typeface="Calibri"/>
            </a:endParaRPr>
          </a:p>
          <a:p>
            <a:pPr algn="just" marL="12700" marR="198120">
              <a:lnSpc>
                <a:spcPct val="116700"/>
              </a:lnSpc>
              <a:spcBef>
                <a:spcPts val="1015"/>
              </a:spcBef>
            </a:pPr>
            <a:r>
              <a:rPr dirty="0" sz="1400" spc="-5">
                <a:latin typeface="Calibri"/>
                <a:cs typeface="Calibri"/>
              </a:rPr>
              <a:t>School </a:t>
            </a:r>
            <a:r>
              <a:rPr dirty="0" sz="1400" spc="-10">
                <a:latin typeface="Calibri"/>
                <a:cs typeface="Calibri"/>
              </a:rPr>
              <a:t>boosts </a:t>
            </a:r>
            <a:r>
              <a:rPr dirty="0" sz="1400" spc="-5">
                <a:latin typeface="Calibri"/>
                <a:cs typeface="Calibri"/>
              </a:rPr>
              <a:t>confidence and </a:t>
            </a:r>
            <a:r>
              <a:rPr dirty="0" sz="1400" spc="-10">
                <a:latin typeface="Calibri"/>
                <a:cs typeface="Calibri"/>
              </a:rPr>
              <a:t>teaches </a:t>
            </a:r>
            <a:r>
              <a:rPr dirty="0" sz="1400" spc="-15">
                <a:latin typeface="Calibri"/>
                <a:cs typeface="Calibri"/>
              </a:rPr>
              <a:t>us </a:t>
            </a:r>
            <a:r>
              <a:rPr dirty="0" sz="1400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establish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maintain friendships,  </a:t>
            </a:r>
            <a:r>
              <a:rPr dirty="0" sz="1400" spc="-10">
                <a:latin typeface="Calibri"/>
                <a:cs typeface="Calibri"/>
              </a:rPr>
              <a:t>and helps </a:t>
            </a:r>
            <a:r>
              <a:rPr dirty="0" sz="1400" spc="-15">
                <a:latin typeface="Calibri"/>
                <a:cs typeface="Calibri"/>
              </a:rPr>
              <a:t>us </a:t>
            </a:r>
            <a:r>
              <a:rPr dirty="0" sz="1400" spc="-5">
                <a:latin typeface="Calibri"/>
                <a:cs typeface="Calibri"/>
              </a:rPr>
              <a:t>learn </a:t>
            </a:r>
            <a:r>
              <a:rPr dirty="0" sz="1400" spc="-10">
                <a:latin typeface="Calibri"/>
                <a:cs typeface="Calibri"/>
              </a:rPr>
              <a:t>how </a:t>
            </a:r>
            <a:r>
              <a:rPr dirty="0" sz="1400" spc="-15">
                <a:latin typeface="Calibri"/>
                <a:cs typeface="Calibri"/>
              </a:rPr>
              <a:t>to </a:t>
            </a:r>
            <a:r>
              <a:rPr dirty="0" sz="1400" spc="-10">
                <a:latin typeface="Calibri"/>
                <a:cs typeface="Calibri"/>
              </a:rPr>
              <a:t>work </a:t>
            </a:r>
            <a:r>
              <a:rPr dirty="0" sz="1400" spc="-5">
                <a:latin typeface="Calibri"/>
                <a:cs typeface="Calibri"/>
              </a:rPr>
              <a:t>together </a:t>
            </a:r>
            <a:r>
              <a:rPr dirty="0" sz="1400" spc="5">
                <a:latin typeface="Calibri"/>
                <a:cs typeface="Calibri"/>
              </a:rPr>
              <a:t>as </a:t>
            </a:r>
            <a:r>
              <a:rPr dirty="0" sz="1400" spc="-5">
                <a:latin typeface="Calibri"/>
                <a:cs typeface="Calibri"/>
              </a:rPr>
              <a:t>a team, which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a </a:t>
            </a:r>
            <a:r>
              <a:rPr dirty="0" sz="1400" spc="-10">
                <a:latin typeface="Calibri"/>
                <a:cs typeface="Calibri"/>
              </a:rPr>
              <a:t>primary </a:t>
            </a:r>
            <a:r>
              <a:rPr dirty="0" sz="1400" spc="-5">
                <a:latin typeface="Calibri"/>
                <a:cs typeface="Calibri"/>
              </a:rPr>
              <a:t>tenet of  </a:t>
            </a:r>
            <a:r>
              <a:rPr dirty="0" sz="1400" spc="-10">
                <a:latin typeface="Calibri"/>
                <a:cs typeface="Calibri"/>
              </a:rPr>
              <a:t>any </a:t>
            </a:r>
            <a:r>
              <a:rPr dirty="0" sz="1400">
                <a:latin typeface="Calibri"/>
                <a:cs typeface="Calibri"/>
              </a:rPr>
              <a:t>successful </a:t>
            </a:r>
            <a:r>
              <a:rPr dirty="0" sz="1400" spc="-5">
                <a:latin typeface="Calibri"/>
                <a:cs typeface="Calibri"/>
              </a:rPr>
              <a:t>society. Without school, </a:t>
            </a:r>
            <a:r>
              <a:rPr dirty="0" sz="1400" spc="-10">
                <a:latin typeface="Calibri"/>
                <a:cs typeface="Calibri"/>
              </a:rPr>
              <a:t>knowledge </a:t>
            </a:r>
            <a:r>
              <a:rPr dirty="0" sz="1400">
                <a:latin typeface="Calibri"/>
                <a:cs typeface="Calibri"/>
              </a:rPr>
              <a:t>would not </a:t>
            </a:r>
            <a:r>
              <a:rPr dirty="0" sz="1400" spc="-5">
                <a:latin typeface="Calibri"/>
                <a:cs typeface="Calibri"/>
              </a:rPr>
              <a:t>spread as quickly,  </a:t>
            </a:r>
            <a:r>
              <a:rPr dirty="0" sz="1400" spc="-10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our access </a:t>
            </a:r>
            <a:r>
              <a:rPr dirty="0" sz="1400" spc="-15">
                <a:latin typeface="Calibri"/>
                <a:cs typeface="Calibri"/>
              </a:rPr>
              <a:t>to </a:t>
            </a:r>
            <a:r>
              <a:rPr dirty="0" sz="1400" spc="-10">
                <a:latin typeface="Calibri"/>
                <a:cs typeface="Calibri"/>
              </a:rPr>
              <a:t>new ideas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people </a:t>
            </a:r>
            <a:r>
              <a:rPr dirty="0" sz="1400">
                <a:latin typeface="Calibri"/>
                <a:cs typeface="Calibri"/>
              </a:rPr>
              <a:t>could </a:t>
            </a:r>
            <a:r>
              <a:rPr dirty="0" sz="1400" spc="-5">
                <a:latin typeface="Calibri"/>
                <a:cs typeface="Calibri"/>
              </a:rPr>
              <a:t>easily </a:t>
            </a:r>
            <a:r>
              <a:rPr dirty="0" sz="1400" spc="-15">
                <a:latin typeface="Calibri"/>
                <a:cs typeface="Calibri"/>
              </a:rPr>
              <a:t>be </a:t>
            </a:r>
            <a:r>
              <a:rPr dirty="0" sz="1400">
                <a:latin typeface="Calibri"/>
                <a:cs typeface="Calibri"/>
              </a:rPr>
              <a:t>cut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off.</a:t>
            </a:r>
            <a:endParaRPr sz="1400">
              <a:latin typeface="Calibri"/>
              <a:cs typeface="Calibri"/>
            </a:endParaRPr>
          </a:p>
          <a:p>
            <a:pPr marL="12700" marR="94615">
              <a:lnSpc>
                <a:spcPct val="117100"/>
              </a:lnSpc>
              <a:spcBef>
                <a:spcPts val="1015"/>
              </a:spcBef>
            </a:pPr>
            <a:r>
              <a:rPr dirty="0" sz="1400" spc="-10">
                <a:latin typeface="Calibri"/>
                <a:cs typeface="Calibri"/>
              </a:rPr>
              <a:t>Mumbai has </a:t>
            </a:r>
            <a:r>
              <a:rPr dirty="0" sz="1400" spc="-5">
                <a:latin typeface="Calibri"/>
                <a:cs typeface="Calibri"/>
              </a:rPr>
              <a:t>an area of about 4355 </a:t>
            </a:r>
            <a:r>
              <a:rPr dirty="0" sz="1400" spc="-10">
                <a:latin typeface="Calibri"/>
                <a:cs typeface="Calibri"/>
              </a:rPr>
              <a:t>sq. km </a:t>
            </a:r>
            <a:r>
              <a:rPr dirty="0" sz="1400" spc="-5">
                <a:latin typeface="Calibri"/>
                <a:cs typeface="Calibri"/>
              </a:rPr>
              <a:t>which </a:t>
            </a:r>
            <a:r>
              <a:rPr dirty="0" sz="1400" spc="-10">
                <a:latin typeface="Calibri"/>
                <a:cs typeface="Calibri"/>
              </a:rPr>
              <a:t>makes it </a:t>
            </a:r>
            <a:r>
              <a:rPr dirty="0" sz="1400" spc="-5">
                <a:latin typeface="Calibri"/>
                <a:cs typeface="Calibri"/>
              </a:rPr>
              <a:t>difficult </a:t>
            </a:r>
            <a:r>
              <a:rPr dirty="0" sz="1400" spc="-15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locate </a:t>
            </a:r>
            <a:r>
              <a:rPr dirty="0" sz="1400" spc="-10">
                <a:latin typeface="Calibri"/>
                <a:cs typeface="Calibri"/>
              </a:rPr>
              <a:t>the  </a:t>
            </a:r>
            <a:r>
              <a:rPr dirty="0" sz="1400" spc="-5">
                <a:latin typeface="Calibri"/>
                <a:cs typeface="Calibri"/>
              </a:rPr>
              <a:t>best possible school for students. For </a:t>
            </a:r>
            <a:r>
              <a:rPr dirty="0" sz="1400" spc="-10">
                <a:latin typeface="Calibri"/>
                <a:cs typeface="Calibri"/>
              </a:rPr>
              <a:t>students </a:t>
            </a:r>
            <a:r>
              <a:rPr dirty="0" sz="1400" spc="-5">
                <a:latin typeface="Calibri"/>
                <a:cs typeface="Calibri"/>
              </a:rPr>
              <a:t>and parents, selecting best school 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difficult </a:t>
            </a:r>
            <a:r>
              <a:rPr dirty="0" sz="1400" spc="-10">
                <a:latin typeface="Calibri"/>
                <a:cs typeface="Calibri"/>
              </a:rPr>
              <a:t>due to large area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Mumbai and </a:t>
            </a:r>
            <a:r>
              <a:rPr dirty="0" sz="1400" spc="-10">
                <a:latin typeface="Calibri"/>
                <a:cs typeface="Calibri"/>
              </a:rPr>
              <a:t>many </a:t>
            </a:r>
            <a:r>
              <a:rPr dirty="0" sz="1400" spc="-5">
                <a:latin typeface="Calibri"/>
                <a:cs typeface="Calibri"/>
              </a:rPr>
              <a:t>other factors </a:t>
            </a:r>
            <a:r>
              <a:rPr dirty="0" sz="1400" spc="-10">
                <a:latin typeface="Calibri"/>
                <a:cs typeface="Calibri"/>
              </a:rPr>
              <a:t>due to </a:t>
            </a:r>
            <a:r>
              <a:rPr dirty="0" sz="1400" spc="-5">
                <a:latin typeface="Calibri"/>
                <a:cs typeface="Calibri"/>
              </a:rPr>
              <a:t>which  every year many of </a:t>
            </a:r>
            <a:r>
              <a:rPr dirty="0" sz="1400" spc="-10">
                <a:latin typeface="Calibri"/>
                <a:cs typeface="Calibri"/>
              </a:rPr>
              <a:t>them </a:t>
            </a:r>
            <a:r>
              <a:rPr dirty="0" sz="1400" spc="-5">
                <a:latin typeface="Calibri"/>
                <a:cs typeface="Calibri"/>
              </a:rPr>
              <a:t>faces </a:t>
            </a:r>
            <a:r>
              <a:rPr dirty="0" sz="1400" spc="-10">
                <a:latin typeface="Calibri"/>
                <a:cs typeface="Calibri"/>
              </a:rPr>
              <a:t>these</a:t>
            </a:r>
            <a:r>
              <a:rPr dirty="0" sz="1400" spc="8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issues.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 marR="5080">
              <a:lnSpc>
                <a:spcPct val="117000"/>
              </a:lnSpc>
            </a:pPr>
            <a:r>
              <a:rPr dirty="0" sz="1600" spc="-5" b="1">
                <a:latin typeface="Calibri"/>
                <a:cs typeface="Calibri"/>
              </a:rPr>
              <a:t>Business </a:t>
            </a:r>
            <a:r>
              <a:rPr dirty="0" sz="1600" b="1">
                <a:latin typeface="Calibri"/>
                <a:cs typeface="Calibri"/>
              </a:rPr>
              <a:t>Problem: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problem </a:t>
            </a:r>
            <a:r>
              <a:rPr dirty="0" sz="1400" spc="-10">
                <a:latin typeface="Calibri"/>
                <a:cs typeface="Calibri"/>
              </a:rPr>
              <a:t>here </a:t>
            </a:r>
            <a:r>
              <a:rPr dirty="0" sz="1400">
                <a:latin typeface="Calibri"/>
                <a:cs typeface="Calibri"/>
              </a:rPr>
              <a:t>arises </a:t>
            </a:r>
            <a:r>
              <a:rPr dirty="0" sz="1400" spc="-15">
                <a:latin typeface="Calibri"/>
                <a:cs typeface="Calibri"/>
              </a:rPr>
              <a:t>that </a:t>
            </a:r>
            <a:r>
              <a:rPr dirty="0" sz="1400" spc="-5">
                <a:latin typeface="Calibri"/>
                <a:cs typeface="Calibri"/>
              </a:rPr>
              <a:t>which school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preferred </a:t>
            </a:r>
            <a:r>
              <a:rPr dirty="0" sz="1400">
                <a:latin typeface="Calibri"/>
                <a:cs typeface="Calibri"/>
              </a:rPr>
              <a:t>by  </a:t>
            </a:r>
            <a:r>
              <a:rPr dirty="0" sz="1400" spc="-10">
                <a:latin typeface="Calibri"/>
                <a:cs typeface="Calibri"/>
              </a:rPr>
              <a:t>your </a:t>
            </a:r>
            <a:r>
              <a:rPr dirty="0" sz="1400" spc="-5">
                <a:latin typeface="Calibri"/>
                <a:cs typeface="Calibri"/>
              </a:rPr>
              <a:t>child according </a:t>
            </a:r>
            <a:r>
              <a:rPr dirty="0" sz="1400" spc="-15">
                <a:latin typeface="Calibri"/>
                <a:cs typeface="Calibri"/>
              </a:rPr>
              <a:t>to </a:t>
            </a:r>
            <a:r>
              <a:rPr dirty="0" sz="1400" spc="-10">
                <a:latin typeface="Calibri"/>
                <a:cs typeface="Calibri"/>
              </a:rPr>
              <a:t>your </a:t>
            </a:r>
            <a:r>
              <a:rPr dirty="0" sz="1400" spc="-5">
                <a:latin typeface="Calibri"/>
                <a:cs typeface="Calibri"/>
              </a:rPr>
              <a:t>family </a:t>
            </a:r>
            <a:r>
              <a:rPr dirty="0" sz="1400" spc="-10">
                <a:latin typeface="Calibri"/>
                <a:cs typeface="Calibri"/>
              </a:rPr>
              <a:t>income and </a:t>
            </a:r>
            <a:r>
              <a:rPr dirty="0" sz="1400" spc="-5">
                <a:latin typeface="Calibri"/>
                <a:cs typeface="Calibri"/>
              </a:rPr>
              <a:t>child’s interest. Plus which  education board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which </a:t>
            </a:r>
            <a:r>
              <a:rPr dirty="0" sz="1400">
                <a:latin typeface="Calibri"/>
                <a:cs typeface="Calibri"/>
              </a:rPr>
              <a:t>area it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located </a:t>
            </a:r>
            <a:r>
              <a:rPr dirty="0" sz="1400">
                <a:latin typeface="Calibri"/>
                <a:cs typeface="Calibri"/>
              </a:rPr>
              <a:t>are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factors a </a:t>
            </a:r>
            <a:r>
              <a:rPr dirty="0" sz="1400" spc="-10">
                <a:latin typeface="Calibri"/>
                <a:cs typeface="Calibri"/>
              </a:rPr>
              <a:t>parent </a:t>
            </a:r>
            <a:r>
              <a:rPr dirty="0" sz="1400" spc="-5">
                <a:latin typeface="Calibri"/>
                <a:cs typeface="Calibri"/>
              </a:rPr>
              <a:t>must  </a:t>
            </a:r>
            <a:r>
              <a:rPr dirty="0" sz="1400" spc="-10">
                <a:latin typeface="Calibri"/>
                <a:cs typeface="Calibri"/>
              </a:rPr>
              <a:t>consider </a:t>
            </a:r>
            <a:r>
              <a:rPr dirty="0" sz="1400" spc="-5">
                <a:latin typeface="Calibri"/>
                <a:cs typeface="Calibri"/>
              </a:rPr>
              <a:t>while searching for a school for </a:t>
            </a:r>
            <a:r>
              <a:rPr dirty="0" sz="1400" spc="-10">
                <a:latin typeface="Calibri"/>
                <a:cs typeface="Calibri"/>
              </a:rPr>
              <a:t>his/her child.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10">
                <a:latin typeface="Calibri"/>
                <a:cs typeface="Calibri"/>
              </a:rPr>
              <a:t>will </a:t>
            </a:r>
            <a:r>
              <a:rPr dirty="0" sz="1400" spc="-15">
                <a:latin typeface="Calibri"/>
                <a:cs typeface="Calibri"/>
              </a:rPr>
              <a:t>be </a:t>
            </a:r>
            <a:r>
              <a:rPr dirty="0" sz="1400" spc="-5">
                <a:latin typeface="Calibri"/>
                <a:cs typeface="Calibri"/>
              </a:rPr>
              <a:t>utterly  </a:t>
            </a:r>
            <a:r>
              <a:rPr dirty="0" sz="1400" spc="-10">
                <a:latin typeface="Calibri"/>
                <a:cs typeface="Calibri"/>
              </a:rPr>
              <a:t>problematic to </a:t>
            </a:r>
            <a:r>
              <a:rPr dirty="0" sz="1400" spc="-5">
                <a:latin typeface="Calibri"/>
                <a:cs typeface="Calibri"/>
              </a:rPr>
              <a:t>search for each school and </a:t>
            </a:r>
            <a:r>
              <a:rPr dirty="0" sz="1400" spc="-10">
                <a:latin typeface="Calibri"/>
                <a:cs typeface="Calibri"/>
              </a:rPr>
              <a:t>compare these </a:t>
            </a:r>
            <a:r>
              <a:rPr dirty="0" sz="1400" spc="-5">
                <a:latin typeface="Calibri"/>
                <a:cs typeface="Calibri"/>
              </a:rPr>
              <a:t>factors. Also as Mumbai 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big city </a:t>
            </a:r>
            <a:r>
              <a:rPr dirty="0" sz="1400" spc="-10">
                <a:latin typeface="Calibri"/>
                <a:cs typeface="Calibri"/>
              </a:rPr>
              <a:t>with huge </a:t>
            </a:r>
            <a:r>
              <a:rPr dirty="0" sz="1400" spc="-5">
                <a:latin typeface="Calibri"/>
                <a:cs typeface="Calibri"/>
              </a:rPr>
              <a:t>population, schools for children should </a:t>
            </a:r>
            <a:r>
              <a:rPr dirty="0" sz="1400" spc="-15">
                <a:latin typeface="Calibri"/>
                <a:cs typeface="Calibri"/>
              </a:rPr>
              <a:t>be </a:t>
            </a:r>
            <a:r>
              <a:rPr dirty="0" sz="1400">
                <a:latin typeface="Calibri"/>
                <a:cs typeface="Calibri"/>
              </a:rPr>
              <a:t>chosen in such </a:t>
            </a:r>
            <a:r>
              <a:rPr dirty="0" sz="1400" spc="-5">
                <a:latin typeface="Calibri"/>
                <a:cs typeface="Calibri"/>
              </a:rPr>
              <a:t>a  </a:t>
            </a:r>
            <a:r>
              <a:rPr dirty="0" sz="1400" spc="-10">
                <a:latin typeface="Calibri"/>
                <a:cs typeface="Calibri"/>
              </a:rPr>
              <a:t>way </a:t>
            </a:r>
            <a:r>
              <a:rPr dirty="0" sz="1400" spc="-5">
                <a:latin typeface="Calibri"/>
                <a:cs typeface="Calibri"/>
              </a:rPr>
              <a:t>that </a:t>
            </a:r>
            <a:r>
              <a:rPr dirty="0" sz="1400" spc="-10">
                <a:latin typeface="Calibri"/>
                <a:cs typeface="Calibri"/>
              </a:rPr>
              <a:t>travelling is </a:t>
            </a:r>
            <a:r>
              <a:rPr dirty="0" sz="1400" spc="-5">
                <a:latin typeface="Calibri"/>
                <a:cs typeface="Calibri"/>
              </a:rPr>
              <a:t>easier. Being Mumbai, monsoon season causes much  </a:t>
            </a:r>
            <a:r>
              <a:rPr dirty="0" sz="1400" spc="-10">
                <a:latin typeface="Calibri"/>
                <a:cs typeface="Calibri"/>
              </a:rPr>
              <a:t>problem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travelling as everyone knows.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idea can </a:t>
            </a:r>
            <a:r>
              <a:rPr dirty="0" sz="1400" spc="-10">
                <a:latin typeface="Calibri"/>
                <a:cs typeface="Calibri"/>
              </a:rPr>
              <a:t>solve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problems faced  </a:t>
            </a:r>
            <a:r>
              <a:rPr dirty="0" sz="1400" spc="-15">
                <a:latin typeface="Calibri"/>
                <a:cs typeface="Calibri"/>
              </a:rPr>
              <a:t>by </a:t>
            </a:r>
            <a:r>
              <a:rPr dirty="0" sz="1400" spc="-10">
                <a:latin typeface="Calibri"/>
                <a:cs typeface="Calibri"/>
              </a:rPr>
              <a:t>parents </a:t>
            </a:r>
            <a:r>
              <a:rPr dirty="0" sz="1400" spc="5">
                <a:latin typeface="Calibri"/>
                <a:cs typeface="Calibri"/>
              </a:rPr>
              <a:t>and </a:t>
            </a:r>
            <a:r>
              <a:rPr dirty="0" sz="1400" spc="-5">
                <a:latin typeface="Calibri"/>
                <a:cs typeface="Calibri"/>
              </a:rPr>
              <a:t>students by helping them </a:t>
            </a:r>
            <a:r>
              <a:rPr dirty="0" sz="1400">
                <a:latin typeface="Calibri"/>
                <a:cs typeface="Calibri"/>
              </a:rPr>
              <a:t>choose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best </a:t>
            </a:r>
            <a:r>
              <a:rPr dirty="0" sz="1400" spc="-5">
                <a:latin typeface="Calibri"/>
                <a:cs typeface="Calibri"/>
              </a:rPr>
              <a:t>school </a:t>
            </a:r>
            <a:r>
              <a:rPr dirty="0" sz="1400" spc="-10">
                <a:latin typeface="Calibri"/>
                <a:cs typeface="Calibri"/>
              </a:rPr>
              <a:t>based </a:t>
            </a:r>
            <a:r>
              <a:rPr dirty="0" sz="1400" spc="10">
                <a:latin typeface="Calibri"/>
                <a:cs typeface="Calibri"/>
              </a:rPr>
              <a:t>on </a:t>
            </a:r>
            <a:r>
              <a:rPr dirty="0" sz="1400" spc="-5">
                <a:latin typeface="Calibri"/>
                <a:cs typeface="Calibri"/>
              </a:rPr>
              <a:t>their  nearest proximity. Hence,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project aims </a:t>
            </a:r>
            <a:r>
              <a:rPr dirty="0" sz="1400" spc="-15">
                <a:latin typeface="Calibri"/>
                <a:cs typeface="Calibri"/>
              </a:rPr>
              <a:t>to </a:t>
            </a:r>
            <a:r>
              <a:rPr dirty="0" sz="1400" spc="-5">
                <a:latin typeface="Calibri"/>
                <a:cs typeface="Calibri"/>
              </a:rPr>
              <a:t>collect </a:t>
            </a:r>
            <a:r>
              <a:rPr dirty="0" sz="1400" spc="-10">
                <a:latin typeface="Calibri"/>
                <a:cs typeface="Calibri"/>
              </a:rPr>
              <a:t>data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schools of  mumbai and locate </a:t>
            </a:r>
            <a:r>
              <a:rPr dirty="0" sz="1400">
                <a:latin typeface="Calibri"/>
                <a:cs typeface="Calibri"/>
              </a:rPr>
              <a:t>them </a:t>
            </a:r>
            <a:r>
              <a:rPr dirty="0" sz="1400" spc="-10">
                <a:latin typeface="Calibri"/>
                <a:cs typeface="Calibri"/>
              </a:rPr>
              <a:t>with their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characteristics.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197" y="1215898"/>
            <a:ext cx="2334260" cy="361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b="1">
                <a:latin typeface="Lucida Sans"/>
                <a:cs typeface="Lucida Sans"/>
              </a:rPr>
              <a:t>DATA</a:t>
            </a:r>
            <a:r>
              <a:rPr dirty="0" sz="2200" spc="-75" b="1">
                <a:latin typeface="Lucida Sans"/>
                <a:cs typeface="Lucida Sans"/>
              </a:rPr>
              <a:t> </a:t>
            </a:r>
            <a:r>
              <a:rPr dirty="0" sz="2200" spc="-5" b="1">
                <a:latin typeface="Lucida Sans"/>
                <a:cs typeface="Lucida Sans"/>
              </a:rPr>
              <a:t>ANALYSIS</a:t>
            </a:r>
            <a:endParaRPr sz="22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00782"/>
            <a:ext cx="5883275" cy="31737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168910">
              <a:lnSpc>
                <a:spcPct val="101600"/>
              </a:lnSpc>
              <a:spcBef>
                <a:spcPts val="75"/>
              </a:spcBef>
            </a:pPr>
            <a:r>
              <a:rPr dirty="0" sz="1600" spc="-5" b="1">
                <a:latin typeface="Calibri"/>
                <a:cs typeface="Calibri"/>
              </a:rPr>
              <a:t>Data Collection/Gathering</a:t>
            </a:r>
            <a:r>
              <a:rPr dirty="0" sz="1400" spc="-5">
                <a:latin typeface="Calibri"/>
                <a:cs typeface="Calibri"/>
              </a:rPr>
              <a:t>: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data </a:t>
            </a:r>
            <a:r>
              <a:rPr dirty="0" sz="1400" spc="-5">
                <a:latin typeface="Calibri"/>
                <a:cs typeface="Calibri"/>
              </a:rPr>
              <a:t>used </a:t>
            </a:r>
            <a:r>
              <a:rPr dirty="0" sz="1400" spc="-10">
                <a:latin typeface="Calibri"/>
                <a:cs typeface="Calibri"/>
              </a:rPr>
              <a:t>was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location of schools </a:t>
            </a:r>
            <a:r>
              <a:rPr dirty="0" sz="1400" spc="-10">
                <a:latin typeface="Calibri"/>
                <a:cs typeface="Calibri"/>
              </a:rPr>
              <a:t>that  was </a:t>
            </a:r>
            <a:r>
              <a:rPr dirty="0" sz="1400" spc="-5">
                <a:latin typeface="Calibri"/>
                <a:cs typeface="Calibri"/>
              </a:rPr>
              <a:t>acquired </a:t>
            </a:r>
            <a:r>
              <a:rPr dirty="0" sz="1400" spc="-10">
                <a:latin typeface="Calibri"/>
                <a:cs typeface="Calibri"/>
              </a:rPr>
              <a:t>using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 b="1">
                <a:latin typeface="Calibri"/>
                <a:cs typeface="Calibri"/>
              </a:rPr>
              <a:t>foursquare </a:t>
            </a:r>
            <a:r>
              <a:rPr dirty="0" sz="1400" spc="-5">
                <a:latin typeface="Calibri"/>
                <a:cs typeface="Calibri"/>
              </a:rPr>
              <a:t>website. </a:t>
            </a:r>
            <a:r>
              <a:rPr dirty="0" sz="1400" spc="-10">
                <a:latin typeface="Calibri"/>
                <a:cs typeface="Calibri"/>
              </a:rPr>
              <a:t>To gather the </a:t>
            </a:r>
            <a:r>
              <a:rPr dirty="0" sz="1400" spc="-5">
                <a:latin typeface="Calibri"/>
                <a:cs typeface="Calibri"/>
              </a:rPr>
              <a:t>data, </a:t>
            </a:r>
            <a:r>
              <a:rPr dirty="0" sz="1400" spc="-10">
                <a:latin typeface="Calibri"/>
                <a:cs typeface="Calibri"/>
              </a:rPr>
              <a:t>foursquare </a:t>
            </a:r>
            <a:r>
              <a:rPr dirty="0" sz="1400" spc="-5">
                <a:latin typeface="Calibri"/>
                <a:cs typeface="Calibri"/>
              </a:rPr>
              <a:t>API  </a:t>
            </a:r>
            <a:r>
              <a:rPr dirty="0" sz="1400" spc="-10">
                <a:latin typeface="Calibri"/>
                <a:cs typeface="Calibri"/>
              </a:rPr>
              <a:t>was </a:t>
            </a:r>
            <a:r>
              <a:rPr dirty="0" sz="1400" spc="-5">
                <a:latin typeface="Calibri"/>
                <a:cs typeface="Calibri"/>
              </a:rPr>
              <a:t>used along with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foursquare credentials Client ID and Client Secret.</a:t>
            </a:r>
            <a:r>
              <a:rPr dirty="0" sz="1400" spc="6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12700" marR="77470">
              <a:lnSpc>
                <a:spcPct val="101400"/>
              </a:lnSpc>
              <a:spcBef>
                <a:spcPts val="25"/>
              </a:spcBef>
            </a:pPr>
            <a:r>
              <a:rPr dirty="0" sz="1400" spc="-5">
                <a:latin typeface="Calibri"/>
                <a:cs typeface="Calibri"/>
              </a:rPr>
              <a:t>‘search’ query </a:t>
            </a:r>
            <a:r>
              <a:rPr dirty="0" sz="1400" spc="-10">
                <a:latin typeface="Calibri"/>
                <a:cs typeface="Calibri"/>
              </a:rPr>
              <a:t>was made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 b="1">
                <a:latin typeface="Calibri"/>
                <a:cs typeface="Calibri"/>
              </a:rPr>
              <a:t>IBM </a:t>
            </a:r>
            <a:r>
              <a:rPr dirty="0" sz="1400" spc="-5" b="1">
                <a:latin typeface="Calibri"/>
                <a:cs typeface="Calibri"/>
              </a:rPr>
              <a:t>Watson Studio </a:t>
            </a:r>
            <a:r>
              <a:rPr dirty="0" sz="1400" spc="-5">
                <a:latin typeface="Calibri"/>
                <a:cs typeface="Calibri"/>
              </a:rPr>
              <a:t>with </a:t>
            </a:r>
            <a:r>
              <a:rPr dirty="0" sz="1400" spc="-5" b="1">
                <a:latin typeface="Calibri"/>
                <a:cs typeface="Calibri"/>
              </a:rPr>
              <a:t>Python </a:t>
            </a:r>
            <a:r>
              <a:rPr dirty="0" sz="1400" b="1">
                <a:latin typeface="Calibri"/>
                <a:cs typeface="Calibri"/>
              </a:rPr>
              <a:t>kernel</a:t>
            </a:r>
            <a:r>
              <a:rPr dirty="0" sz="1400">
                <a:latin typeface="Calibri"/>
                <a:cs typeface="Calibri"/>
              </a:rPr>
              <a:t>, </a:t>
            </a:r>
            <a:r>
              <a:rPr dirty="0" sz="1400" spc="-5">
                <a:latin typeface="Calibri"/>
                <a:cs typeface="Calibri"/>
              </a:rPr>
              <a:t>so as </a:t>
            </a:r>
            <a:r>
              <a:rPr dirty="0" sz="1400" spc="-15">
                <a:latin typeface="Calibri"/>
                <a:cs typeface="Calibri"/>
              </a:rPr>
              <a:t>to  </a:t>
            </a:r>
            <a:r>
              <a:rPr dirty="0" sz="1400" spc="-5">
                <a:latin typeface="Calibri"/>
                <a:cs typeface="Calibri"/>
              </a:rPr>
              <a:t>search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schools. Through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website, coordinates of schools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a particular  location </a:t>
            </a:r>
            <a:r>
              <a:rPr dirty="0" sz="1400" spc="-10">
                <a:latin typeface="Calibri"/>
                <a:cs typeface="Calibri"/>
              </a:rPr>
              <a:t>were </a:t>
            </a:r>
            <a:r>
              <a:rPr dirty="0" sz="1400" spc="-5">
                <a:latin typeface="Calibri"/>
                <a:cs typeface="Calibri"/>
              </a:rPr>
              <a:t>generated </a:t>
            </a:r>
            <a:r>
              <a:rPr dirty="0" sz="1400" spc="5">
                <a:latin typeface="Calibri"/>
                <a:cs typeface="Calibri"/>
              </a:rPr>
              <a:t>and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processed.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marR="5080">
              <a:lnSpc>
                <a:spcPct val="101499"/>
              </a:lnSpc>
            </a:pPr>
            <a:r>
              <a:rPr dirty="0" sz="1600" spc="-5" b="1">
                <a:latin typeface="Calibri"/>
                <a:cs typeface="Calibri"/>
              </a:rPr>
              <a:t>Data Preprocessing </a:t>
            </a:r>
            <a:r>
              <a:rPr dirty="0" sz="1600" b="1">
                <a:latin typeface="Calibri"/>
                <a:cs typeface="Calibri"/>
              </a:rPr>
              <a:t>and </a:t>
            </a:r>
            <a:r>
              <a:rPr dirty="0" sz="1600" spc="-5" b="1">
                <a:latin typeface="Calibri"/>
                <a:cs typeface="Calibri"/>
              </a:rPr>
              <a:t>Wrangling: </a:t>
            </a:r>
            <a:r>
              <a:rPr dirty="0" sz="1400" spc="-10">
                <a:latin typeface="Calibri"/>
                <a:cs typeface="Calibri"/>
              </a:rPr>
              <a:t>Using the </a:t>
            </a:r>
            <a:r>
              <a:rPr dirty="0" sz="1400" spc="-5">
                <a:latin typeface="Calibri"/>
                <a:cs typeface="Calibri"/>
              </a:rPr>
              <a:t>modules of python, only </a:t>
            </a:r>
            <a:r>
              <a:rPr dirty="0" sz="1400" spc="-10">
                <a:latin typeface="Calibri"/>
                <a:cs typeface="Calibri"/>
              </a:rPr>
              <a:t>valid  and usable data was </a:t>
            </a:r>
            <a:r>
              <a:rPr dirty="0" sz="1400" spc="-5">
                <a:latin typeface="Calibri"/>
                <a:cs typeface="Calibri"/>
              </a:rPr>
              <a:t>selected </a:t>
            </a:r>
            <a:r>
              <a:rPr dirty="0" sz="1400">
                <a:latin typeface="Calibri"/>
                <a:cs typeface="Calibri"/>
              </a:rPr>
              <a:t>from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JSON </a:t>
            </a:r>
            <a:r>
              <a:rPr dirty="0" sz="1400" spc="-10">
                <a:latin typeface="Calibri"/>
                <a:cs typeface="Calibri"/>
              </a:rPr>
              <a:t>file </a:t>
            </a:r>
            <a:r>
              <a:rPr dirty="0" sz="1400" spc="-5">
                <a:latin typeface="Calibri"/>
                <a:cs typeface="Calibri"/>
              </a:rPr>
              <a:t>generated </a:t>
            </a:r>
            <a:r>
              <a:rPr dirty="0" sz="1400" spc="-15">
                <a:latin typeface="Calibri"/>
                <a:cs typeface="Calibri"/>
              </a:rPr>
              <a:t>by </a:t>
            </a:r>
            <a:r>
              <a:rPr dirty="0" sz="1400" spc="-5">
                <a:latin typeface="Calibri"/>
                <a:cs typeface="Calibri"/>
              </a:rPr>
              <a:t>foursquare and  data-frame </a:t>
            </a:r>
            <a:r>
              <a:rPr dirty="0" sz="1400" spc="-10">
                <a:latin typeface="Calibri"/>
                <a:cs typeface="Calibri"/>
              </a:rPr>
              <a:t>was </a:t>
            </a:r>
            <a:r>
              <a:rPr dirty="0" sz="1400">
                <a:latin typeface="Calibri"/>
                <a:cs typeface="Calibri"/>
              </a:rPr>
              <a:t>created </a:t>
            </a:r>
            <a:r>
              <a:rPr dirty="0" sz="1400" spc="-5">
                <a:latin typeface="Calibri"/>
                <a:cs typeface="Calibri"/>
              </a:rPr>
              <a:t>using </a:t>
            </a:r>
            <a:r>
              <a:rPr dirty="0" sz="1400" spc="-5" b="1">
                <a:latin typeface="Calibri"/>
                <a:cs typeface="Calibri"/>
              </a:rPr>
              <a:t>‘Pandas’</a:t>
            </a:r>
            <a:r>
              <a:rPr dirty="0" sz="1400" spc="-5">
                <a:latin typeface="Calibri"/>
                <a:cs typeface="Calibri"/>
              </a:rPr>
              <a:t>. </a:t>
            </a:r>
            <a:r>
              <a:rPr dirty="0" sz="1400">
                <a:latin typeface="Calibri"/>
                <a:cs typeface="Calibri"/>
              </a:rPr>
              <a:t>Since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project required </a:t>
            </a:r>
            <a:r>
              <a:rPr dirty="0" sz="1400" spc="-5">
                <a:latin typeface="Calibri"/>
                <a:cs typeface="Calibri"/>
              </a:rPr>
              <a:t>only </a:t>
            </a:r>
            <a:r>
              <a:rPr dirty="0" sz="1400" spc="-10">
                <a:latin typeface="Calibri"/>
                <a:cs typeface="Calibri"/>
              </a:rPr>
              <a:t>the  locations, the </a:t>
            </a:r>
            <a:r>
              <a:rPr dirty="0" sz="1400" spc="-5">
                <a:latin typeface="Calibri"/>
                <a:cs typeface="Calibri"/>
              </a:rPr>
              <a:t>‘</a:t>
            </a:r>
            <a:r>
              <a:rPr dirty="0" sz="1400" spc="-5" b="1">
                <a:latin typeface="Calibri"/>
                <a:cs typeface="Calibri"/>
              </a:rPr>
              <a:t>venues</a:t>
            </a:r>
            <a:r>
              <a:rPr dirty="0" sz="1400" spc="-5">
                <a:latin typeface="Calibri"/>
                <a:cs typeface="Calibri"/>
              </a:rPr>
              <a:t>’ section under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‘</a:t>
            </a:r>
            <a:r>
              <a:rPr dirty="0" sz="1400" b="1">
                <a:latin typeface="Calibri"/>
                <a:cs typeface="Calibri"/>
              </a:rPr>
              <a:t>response</a:t>
            </a:r>
            <a:r>
              <a:rPr dirty="0" sz="1400">
                <a:latin typeface="Calibri"/>
                <a:cs typeface="Calibri"/>
              </a:rPr>
              <a:t>’ </a:t>
            </a:r>
            <a:r>
              <a:rPr dirty="0" sz="1400" spc="-5">
                <a:latin typeface="Calibri"/>
                <a:cs typeface="Calibri"/>
              </a:rPr>
              <a:t>section </a:t>
            </a:r>
            <a:r>
              <a:rPr dirty="0" sz="1400" spc="-10">
                <a:latin typeface="Calibri"/>
                <a:cs typeface="Calibri"/>
              </a:rPr>
              <a:t>was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selected.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generated data-frame still had numerous of unwanted </a:t>
            </a:r>
            <a:r>
              <a:rPr dirty="0" sz="1400" spc="-10">
                <a:latin typeface="Calibri"/>
                <a:cs typeface="Calibri"/>
              </a:rPr>
              <a:t>data inside</a:t>
            </a:r>
            <a:r>
              <a:rPr dirty="0" sz="1400" spc="1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400" spc="-5">
                <a:latin typeface="Calibri"/>
                <a:cs typeface="Calibri"/>
              </a:rPr>
              <a:t>‘venues’ section, which needed </a:t>
            </a:r>
            <a:r>
              <a:rPr dirty="0" sz="1400" spc="-15">
                <a:latin typeface="Calibri"/>
                <a:cs typeface="Calibri"/>
              </a:rPr>
              <a:t>to be </a:t>
            </a:r>
            <a:r>
              <a:rPr dirty="0" sz="1400" spc="-5">
                <a:latin typeface="Calibri"/>
                <a:cs typeface="Calibri"/>
              </a:rPr>
              <a:t>filtered and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cleaned.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5934628"/>
            <a:ext cx="6449313" cy="1672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674835"/>
            <a:ext cx="5963920" cy="81534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45"/>
              </a:spcBef>
            </a:pPr>
            <a:r>
              <a:rPr dirty="0" sz="1600" spc="-5" b="1">
                <a:latin typeface="Calibri"/>
                <a:cs typeface="Calibri"/>
              </a:rPr>
              <a:t>Data Filtering: </a:t>
            </a:r>
            <a:r>
              <a:rPr dirty="0" sz="1400" spc="-10">
                <a:latin typeface="Calibri"/>
                <a:cs typeface="Calibri"/>
              </a:rPr>
              <a:t>There </a:t>
            </a:r>
            <a:r>
              <a:rPr dirty="0" sz="1400" spc="-5">
                <a:latin typeface="Calibri"/>
                <a:cs typeface="Calibri"/>
              </a:rPr>
              <a:t>are many irrelevant </a:t>
            </a:r>
            <a:r>
              <a:rPr dirty="0" sz="1400" spc="-10">
                <a:latin typeface="Calibri"/>
                <a:cs typeface="Calibri"/>
              </a:rPr>
              <a:t>columns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dataset. </a:t>
            </a:r>
            <a:r>
              <a:rPr dirty="0" sz="1400" spc="-5">
                <a:latin typeface="Calibri"/>
                <a:cs typeface="Calibri"/>
              </a:rPr>
              <a:t>So remove </a:t>
            </a:r>
            <a:r>
              <a:rPr dirty="0" sz="1400" spc="-10">
                <a:latin typeface="Calibri"/>
                <a:cs typeface="Calibri"/>
              </a:rPr>
              <a:t>the  </a:t>
            </a:r>
            <a:r>
              <a:rPr dirty="0" sz="1400" spc="-5">
                <a:latin typeface="Calibri"/>
                <a:cs typeface="Calibri"/>
              </a:rPr>
              <a:t>irrelevant columns as </a:t>
            </a:r>
            <a:r>
              <a:rPr dirty="0" sz="1400">
                <a:latin typeface="Calibri"/>
                <a:cs typeface="Calibri"/>
              </a:rPr>
              <a:t>it </a:t>
            </a:r>
            <a:r>
              <a:rPr dirty="0" sz="1400" spc="-10">
                <a:latin typeface="Calibri"/>
                <a:cs typeface="Calibri"/>
              </a:rPr>
              <a:t>will </a:t>
            </a:r>
            <a:r>
              <a:rPr dirty="0" sz="1400" spc="-15">
                <a:latin typeface="Calibri"/>
                <a:cs typeface="Calibri"/>
              </a:rPr>
              <a:t>be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5">
                <a:latin typeface="Calibri"/>
                <a:cs typeface="Calibri"/>
              </a:rPr>
              <a:t>no </a:t>
            </a:r>
            <a:r>
              <a:rPr dirty="0" sz="1400" spc="-10">
                <a:latin typeface="Calibri"/>
                <a:cs typeface="Calibri"/>
              </a:rPr>
              <a:t>use. This is </a:t>
            </a:r>
            <a:r>
              <a:rPr dirty="0" sz="1400" spc="-5">
                <a:latin typeface="Calibri"/>
                <a:cs typeface="Calibri"/>
              </a:rPr>
              <a:t>known as filtering of data. So </a:t>
            </a:r>
            <a:r>
              <a:rPr dirty="0" sz="1400" spc="-15">
                <a:latin typeface="Calibri"/>
                <a:cs typeface="Calibri"/>
              </a:rPr>
              <a:t>we  </a:t>
            </a:r>
            <a:r>
              <a:rPr dirty="0" sz="1400" spc="-5">
                <a:latin typeface="Calibri"/>
                <a:cs typeface="Calibri"/>
              </a:rPr>
              <a:t>removed columns </a:t>
            </a:r>
            <a:r>
              <a:rPr dirty="0" sz="1400" spc="-10">
                <a:latin typeface="Calibri"/>
                <a:cs typeface="Calibri"/>
              </a:rPr>
              <a:t>like </a:t>
            </a:r>
            <a:r>
              <a:rPr dirty="0" sz="1400" spc="-5">
                <a:latin typeface="Calibri"/>
                <a:cs typeface="Calibri"/>
              </a:rPr>
              <a:t>categories, hasPerk, id, location.cc, referral </a:t>
            </a:r>
            <a:r>
              <a:rPr dirty="0" sz="1400">
                <a:latin typeface="Calibri"/>
                <a:cs typeface="Calibri"/>
              </a:rPr>
              <a:t>id,</a:t>
            </a:r>
            <a:r>
              <a:rPr dirty="0" sz="1400" spc="5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etc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572759"/>
            <a:ext cx="460756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Calibri"/>
                <a:cs typeface="Calibri"/>
              </a:rPr>
              <a:t>Now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10">
                <a:latin typeface="Calibri"/>
                <a:cs typeface="Calibri"/>
              </a:rPr>
              <a:t>will </a:t>
            </a:r>
            <a:r>
              <a:rPr dirty="0" sz="1400" spc="-5">
                <a:latin typeface="Calibri"/>
                <a:cs typeface="Calibri"/>
              </a:rPr>
              <a:t>change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columns name as </a:t>
            </a:r>
            <a:r>
              <a:rPr dirty="0" sz="1400" spc="-10">
                <a:latin typeface="Calibri"/>
                <a:cs typeface="Calibri"/>
              </a:rPr>
              <a:t>per </a:t>
            </a:r>
            <a:r>
              <a:rPr dirty="0" sz="1400">
                <a:latin typeface="Calibri"/>
                <a:cs typeface="Calibri"/>
              </a:rPr>
              <a:t>our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convenience.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362568"/>
            <a:ext cx="7048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3133818"/>
            <a:ext cx="6283959" cy="1921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73071" y="6529178"/>
            <a:ext cx="5793809" cy="1606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598161"/>
            <a:ext cx="5936615" cy="207200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109220">
              <a:lnSpc>
                <a:spcPct val="116900"/>
              </a:lnSpc>
              <a:spcBef>
                <a:spcPts val="160"/>
              </a:spcBef>
            </a:pPr>
            <a:r>
              <a:rPr dirty="0" sz="1400" b="1">
                <a:latin typeface="Calibri"/>
                <a:cs typeface="Calibri"/>
              </a:rPr>
              <a:t>D</a:t>
            </a:r>
            <a:r>
              <a:rPr dirty="0" sz="1600" b="1">
                <a:latin typeface="Calibri"/>
                <a:cs typeface="Calibri"/>
              </a:rPr>
              <a:t>ata </a:t>
            </a:r>
            <a:r>
              <a:rPr dirty="0" sz="1600" spc="-5" b="1">
                <a:latin typeface="Calibri"/>
                <a:cs typeface="Calibri"/>
              </a:rPr>
              <a:t>Cleaning: </a:t>
            </a:r>
            <a:r>
              <a:rPr dirty="0" sz="1400" spc="-10">
                <a:latin typeface="Calibri"/>
                <a:cs typeface="Calibri"/>
              </a:rPr>
              <a:t>To fit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model, </a:t>
            </a:r>
            <a:r>
              <a:rPr dirty="0" sz="1400" spc="-10">
                <a:latin typeface="Calibri"/>
                <a:cs typeface="Calibri"/>
              </a:rPr>
              <a:t>one </a:t>
            </a:r>
            <a:r>
              <a:rPr dirty="0" sz="1400" spc="-5">
                <a:latin typeface="Calibri"/>
                <a:cs typeface="Calibri"/>
              </a:rPr>
              <a:t>needs </a:t>
            </a:r>
            <a:r>
              <a:rPr dirty="0" sz="1400" spc="-15">
                <a:latin typeface="Calibri"/>
                <a:cs typeface="Calibri"/>
              </a:rPr>
              <a:t>to </a:t>
            </a:r>
            <a:r>
              <a:rPr dirty="0" sz="1400" spc="-10">
                <a:latin typeface="Calibri"/>
                <a:cs typeface="Calibri"/>
              </a:rPr>
              <a:t>get </a:t>
            </a:r>
            <a:r>
              <a:rPr dirty="0" sz="1400" spc="-5">
                <a:latin typeface="Calibri"/>
                <a:cs typeface="Calibri"/>
              </a:rPr>
              <a:t>rid of </a:t>
            </a:r>
            <a:r>
              <a:rPr dirty="0" sz="1400" spc="-10">
                <a:latin typeface="Calibri"/>
                <a:cs typeface="Calibri"/>
              </a:rPr>
              <a:t>the null </a:t>
            </a:r>
            <a:r>
              <a:rPr dirty="0" sz="1400" spc="-5">
                <a:latin typeface="Calibri"/>
                <a:cs typeface="Calibri"/>
              </a:rPr>
              <a:t>values. Hence, 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>
                <a:latin typeface="Calibri"/>
                <a:cs typeface="Calibri"/>
              </a:rPr>
              <a:t>firstly,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columns </a:t>
            </a:r>
            <a:r>
              <a:rPr dirty="0" sz="1400" spc="-10">
                <a:latin typeface="Calibri"/>
                <a:cs typeface="Calibri"/>
              </a:rPr>
              <a:t>with </a:t>
            </a:r>
            <a:r>
              <a:rPr dirty="0" sz="1400" spc="-5">
                <a:latin typeface="Calibri"/>
                <a:cs typeface="Calibri"/>
              </a:rPr>
              <a:t>null, </a:t>
            </a:r>
            <a:r>
              <a:rPr dirty="0" sz="1400" spc="-15">
                <a:latin typeface="Calibri"/>
                <a:cs typeface="Calibri"/>
              </a:rPr>
              <a:t>none </a:t>
            </a:r>
            <a:r>
              <a:rPr dirty="0" sz="1400" spc="-5">
                <a:latin typeface="Calibri"/>
                <a:cs typeface="Calibri"/>
              </a:rPr>
              <a:t>or </a:t>
            </a:r>
            <a:r>
              <a:rPr dirty="0" sz="1400" spc="-10">
                <a:latin typeface="Calibri"/>
                <a:cs typeface="Calibri"/>
              </a:rPr>
              <a:t>NaN </a:t>
            </a:r>
            <a:r>
              <a:rPr dirty="0" sz="1400" spc="-5">
                <a:latin typeface="Calibri"/>
                <a:cs typeface="Calibri"/>
              </a:rPr>
              <a:t>values, </a:t>
            </a:r>
            <a:r>
              <a:rPr dirty="0" sz="1400" spc="-10">
                <a:latin typeface="Calibri"/>
                <a:cs typeface="Calibri"/>
              </a:rPr>
              <a:t>were </a:t>
            </a:r>
            <a:r>
              <a:rPr dirty="0" sz="1400" spc="-5">
                <a:latin typeface="Calibri"/>
                <a:cs typeface="Calibri"/>
              </a:rPr>
              <a:t>identified. </a:t>
            </a:r>
            <a:r>
              <a:rPr dirty="0" sz="1400" spc="-10">
                <a:latin typeface="Calibri"/>
                <a:cs typeface="Calibri"/>
              </a:rPr>
              <a:t>The  cleaning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data was </a:t>
            </a:r>
            <a:r>
              <a:rPr dirty="0" sz="1400" spc="-15">
                <a:latin typeface="Calibri"/>
                <a:cs typeface="Calibri"/>
              </a:rPr>
              <a:t>done by </a:t>
            </a:r>
            <a:r>
              <a:rPr dirty="0" sz="1400" spc="-5">
                <a:latin typeface="Calibri"/>
                <a:cs typeface="Calibri"/>
              </a:rPr>
              <a:t>removing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columns with </a:t>
            </a:r>
            <a:r>
              <a:rPr dirty="0" sz="1400" spc="-5">
                <a:latin typeface="Calibri"/>
                <a:cs typeface="Calibri"/>
              </a:rPr>
              <a:t>NaN or </a:t>
            </a:r>
            <a:r>
              <a:rPr dirty="0" sz="1400" spc="-10">
                <a:latin typeface="Calibri"/>
                <a:cs typeface="Calibri"/>
              </a:rPr>
              <a:t>null</a:t>
            </a:r>
            <a:r>
              <a:rPr dirty="0" sz="1400" spc="29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values.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16399"/>
              </a:lnSpc>
            </a:pP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columns </a:t>
            </a:r>
            <a:r>
              <a:rPr dirty="0" sz="1400" spc="-10">
                <a:latin typeface="Calibri"/>
                <a:cs typeface="Calibri"/>
              </a:rPr>
              <a:t>were </a:t>
            </a:r>
            <a:r>
              <a:rPr dirty="0" sz="1400" spc="-5">
                <a:latin typeface="Calibri"/>
                <a:cs typeface="Calibri"/>
              </a:rPr>
              <a:t>dropped keeping </a:t>
            </a:r>
            <a:r>
              <a:rPr dirty="0" sz="1400">
                <a:latin typeface="Calibri"/>
                <a:cs typeface="Calibri"/>
              </a:rPr>
              <a:t>in </a:t>
            </a:r>
            <a:r>
              <a:rPr dirty="0" sz="1400" spc="-5">
                <a:latin typeface="Calibri"/>
                <a:cs typeface="Calibri"/>
              </a:rPr>
              <a:t>mind whether </a:t>
            </a:r>
            <a:r>
              <a:rPr dirty="0" sz="1400">
                <a:latin typeface="Calibri"/>
                <a:cs typeface="Calibri"/>
              </a:rPr>
              <a:t>they </a:t>
            </a:r>
            <a:r>
              <a:rPr dirty="0" sz="1400" spc="-5">
                <a:latin typeface="Calibri"/>
                <a:cs typeface="Calibri"/>
              </a:rPr>
              <a:t>were really useful for  </a:t>
            </a:r>
            <a:r>
              <a:rPr dirty="0" sz="1400" spc="-10">
                <a:latin typeface="Calibri"/>
                <a:cs typeface="Calibri"/>
              </a:rPr>
              <a:t>analysis </a:t>
            </a:r>
            <a:r>
              <a:rPr dirty="0" sz="1400" spc="-5">
                <a:latin typeface="Calibri"/>
                <a:cs typeface="Calibri"/>
              </a:rPr>
              <a:t>purpose or not. </a:t>
            </a:r>
            <a:r>
              <a:rPr dirty="0" sz="1400" spc="-10">
                <a:latin typeface="Calibri"/>
                <a:cs typeface="Calibri"/>
              </a:rPr>
              <a:t>Heat </a:t>
            </a:r>
            <a:r>
              <a:rPr dirty="0" sz="1400" spc="-5">
                <a:latin typeface="Calibri"/>
                <a:cs typeface="Calibri"/>
              </a:rPr>
              <a:t>map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generated for visualizing </a:t>
            </a:r>
            <a:r>
              <a:rPr dirty="0" sz="1400">
                <a:latin typeface="Calibri"/>
                <a:cs typeface="Calibri"/>
              </a:rPr>
              <a:t>all </a:t>
            </a:r>
            <a:r>
              <a:rPr dirty="0" sz="1400" spc="-10">
                <a:latin typeface="Calibri"/>
                <a:cs typeface="Calibri"/>
              </a:rPr>
              <a:t>the null values </a:t>
            </a:r>
            <a:r>
              <a:rPr dirty="0" sz="1400" spc="-5">
                <a:latin typeface="Calibri"/>
                <a:cs typeface="Calibri"/>
              </a:rPr>
              <a:t>of  </a:t>
            </a:r>
            <a:r>
              <a:rPr dirty="0" sz="1400" spc="-15">
                <a:latin typeface="Calibri"/>
                <a:cs typeface="Calibri"/>
              </a:rPr>
              <a:t>the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columns.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5990" y="4297879"/>
            <a:ext cx="3559302" cy="30121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608252"/>
            <a:ext cx="5946140" cy="1400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8125">
              <a:lnSpc>
                <a:spcPct val="1171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Now </a:t>
            </a:r>
            <a:r>
              <a:rPr dirty="0" sz="1400" spc="-5">
                <a:latin typeface="Calibri"/>
                <a:cs typeface="Calibri"/>
              </a:rPr>
              <a:t>fixing </a:t>
            </a:r>
            <a:r>
              <a:rPr dirty="0" sz="1400" spc="-10">
                <a:latin typeface="Calibri"/>
                <a:cs typeface="Calibri"/>
              </a:rPr>
              <a:t>null values </a:t>
            </a:r>
            <a:r>
              <a:rPr dirty="0" sz="1400" spc="-5">
                <a:latin typeface="Calibri"/>
                <a:cs typeface="Calibri"/>
              </a:rPr>
              <a:t>for </a:t>
            </a:r>
            <a:r>
              <a:rPr dirty="0" sz="1400">
                <a:latin typeface="Calibri"/>
                <a:cs typeface="Calibri"/>
              </a:rPr>
              <a:t>City, </a:t>
            </a:r>
            <a:r>
              <a:rPr dirty="0" sz="1400" spc="-5">
                <a:latin typeface="Calibri"/>
                <a:cs typeface="Calibri"/>
              </a:rPr>
              <a:t>as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5">
                <a:latin typeface="Calibri"/>
                <a:cs typeface="Calibri"/>
              </a:rPr>
              <a:t>know </a:t>
            </a:r>
            <a:r>
              <a:rPr dirty="0" sz="1400" spc="-10">
                <a:latin typeface="Calibri"/>
                <a:cs typeface="Calibri"/>
              </a:rPr>
              <a:t>city is </a:t>
            </a:r>
            <a:r>
              <a:rPr dirty="0" sz="1400" spc="-5">
                <a:latin typeface="Calibri"/>
                <a:cs typeface="Calibri"/>
              </a:rPr>
              <a:t>Mumbai so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5">
                <a:latin typeface="Calibri"/>
                <a:cs typeface="Calibri"/>
              </a:rPr>
              <a:t>can </a:t>
            </a:r>
            <a:r>
              <a:rPr dirty="0" sz="1400" spc="-5">
                <a:latin typeface="Calibri"/>
                <a:cs typeface="Calibri"/>
              </a:rPr>
              <a:t>replace </a:t>
            </a:r>
            <a:r>
              <a:rPr dirty="0" sz="1400">
                <a:latin typeface="Calibri"/>
                <a:cs typeface="Calibri"/>
              </a:rPr>
              <a:t>all 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null values </a:t>
            </a:r>
            <a:r>
              <a:rPr dirty="0" sz="1400">
                <a:latin typeface="Calibri"/>
                <a:cs typeface="Calibri"/>
              </a:rPr>
              <a:t>in City </a:t>
            </a:r>
            <a:r>
              <a:rPr dirty="0" sz="1400" spc="-5">
                <a:latin typeface="Calibri"/>
                <a:cs typeface="Calibri"/>
              </a:rPr>
              <a:t>column by</a:t>
            </a:r>
            <a:r>
              <a:rPr dirty="0" sz="1400" spc="4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Mumbai.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16500"/>
              </a:lnSpc>
              <a:spcBef>
                <a:spcPts val="1019"/>
              </a:spcBef>
            </a:pPr>
            <a:r>
              <a:rPr dirty="0" sz="1400" spc="-5">
                <a:latin typeface="Calibri"/>
                <a:cs typeface="Calibri"/>
              </a:rPr>
              <a:t>For column School </a:t>
            </a:r>
            <a:r>
              <a:rPr dirty="0" sz="1400">
                <a:latin typeface="Calibri"/>
                <a:cs typeface="Calibri"/>
              </a:rPr>
              <a:t>Address,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5">
                <a:latin typeface="Calibri"/>
                <a:cs typeface="Calibri"/>
              </a:rPr>
              <a:t>will drop </a:t>
            </a:r>
            <a:r>
              <a:rPr dirty="0" sz="1400" spc="-10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schools which </a:t>
            </a:r>
            <a:r>
              <a:rPr dirty="0" sz="1400" spc="-15">
                <a:latin typeface="Calibri"/>
                <a:cs typeface="Calibri"/>
              </a:rPr>
              <a:t>have </a:t>
            </a:r>
            <a:r>
              <a:rPr dirty="0" sz="1400" spc="-5">
                <a:latin typeface="Calibri"/>
                <a:cs typeface="Calibri"/>
              </a:rPr>
              <a:t>address as null  </a:t>
            </a:r>
            <a:r>
              <a:rPr dirty="0" sz="1400" spc="-10">
                <a:latin typeface="Calibri"/>
                <a:cs typeface="Calibri"/>
              </a:rPr>
              <a:t>values </a:t>
            </a:r>
            <a:r>
              <a:rPr dirty="0" sz="1400" spc="-5">
                <a:latin typeface="Calibri"/>
                <a:cs typeface="Calibri"/>
              </a:rPr>
              <a:t>as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data about their address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 spc="-5">
                <a:latin typeface="Calibri"/>
                <a:cs typeface="Calibri"/>
              </a:rPr>
              <a:t>essential. Other columns </a:t>
            </a:r>
            <a:r>
              <a:rPr dirty="0" sz="1400" spc="-15">
                <a:latin typeface="Calibri"/>
                <a:cs typeface="Calibri"/>
              </a:rPr>
              <a:t>do </a:t>
            </a:r>
            <a:r>
              <a:rPr dirty="0" sz="1400" spc="-10">
                <a:latin typeface="Calibri"/>
                <a:cs typeface="Calibri"/>
              </a:rPr>
              <a:t>not </a:t>
            </a:r>
            <a:r>
              <a:rPr dirty="0" sz="1400" spc="-15">
                <a:latin typeface="Calibri"/>
                <a:cs typeface="Calibri"/>
              </a:rPr>
              <a:t>have </a:t>
            </a:r>
            <a:r>
              <a:rPr dirty="0" sz="1400" spc="-5">
                <a:latin typeface="Calibri"/>
                <a:cs typeface="Calibri"/>
              </a:rPr>
              <a:t>any  </a:t>
            </a:r>
            <a:r>
              <a:rPr dirty="0" sz="1400" spc="-10">
                <a:latin typeface="Calibri"/>
                <a:cs typeface="Calibri"/>
              </a:rPr>
              <a:t>null</a:t>
            </a:r>
            <a:r>
              <a:rPr dirty="0" sz="140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values.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524250"/>
            <a:ext cx="4892675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>
                <a:latin typeface="Calibri"/>
                <a:cs typeface="Calibri"/>
              </a:rPr>
              <a:t>Now </a:t>
            </a:r>
            <a:r>
              <a:rPr dirty="0" sz="1400" spc="-5">
                <a:latin typeface="Calibri"/>
                <a:cs typeface="Calibri"/>
              </a:rPr>
              <a:t>regenerate </a:t>
            </a:r>
            <a:r>
              <a:rPr dirty="0" sz="1400">
                <a:latin typeface="Calibri"/>
                <a:cs typeface="Calibri"/>
              </a:rPr>
              <a:t>heat </a:t>
            </a:r>
            <a:r>
              <a:rPr dirty="0" sz="1400" spc="-10">
                <a:latin typeface="Calibri"/>
                <a:cs typeface="Calibri"/>
              </a:rPr>
              <a:t>map </a:t>
            </a:r>
            <a:r>
              <a:rPr dirty="0" sz="1400">
                <a:latin typeface="Calibri"/>
                <a:cs typeface="Calibri"/>
              </a:rPr>
              <a:t>again </a:t>
            </a:r>
            <a:r>
              <a:rPr dirty="0" sz="1400" spc="-10">
                <a:latin typeface="Calibri"/>
                <a:cs typeface="Calibri"/>
              </a:rPr>
              <a:t>with </a:t>
            </a:r>
            <a:r>
              <a:rPr dirty="0" sz="1400" spc="-15">
                <a:latin typeface="Calibri"/>
                <a:cs typeface="Calibri"/>
              </a:rPr>
              <a:t>no </a:t>
            </a:r>
            <a:r>
              <a:rPr dirty="0" sz="1400" spc="-10">
                <a:latin typeface="Calibri"/>
                <a:cs typeface="Calibri"/>
              </a:rPr>
              <a:t>null values </a:t>
            </a:r>
            <a:r>
              <a:rPr dirty="0" sz="1400" spc="-5">
                <a:latin typeface="Calibri"/>
                <a:cs typeface="Calibri"/>
              </a:rPr>
              <a:t>for</a:t>
            </a:r>
            <a:r>
              <a:rPr dirty="0" sz="1400" spc="12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verification.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4228" y="4437857"/>
            <a:ext cx="3492892" cy="3196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MODEL</a:t>
            </a:r>
            <a:r>
              <a:rPr dirty="0" spc="-65"/>
              <a:t> </a:t>
            </a:r>
            <a:r>
              <a:rPr dirty="0" spc="-5"/>
              <a:t>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04" y="2319655"/>
            <a:ext cx="5944235" cy="219202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65"/>
              </a:spcBef>
            </a:pPr>
            <a:r>
              <a:rPr dirty="0" sz="1400" spc="-5" b="1">
                <a:latin typeface="Calibri"/>
                <a:cs typeface="Calibri"/>
              </a:rPr>
              <a:t>CLUSTERING: </a:t>
            </a:r>
            <a:r>
              <a:rPr dirty="0" sz="1400" spc="-10">
                <a:latin typeface="Calibri"/>
                <a:cs typeface="Calibri"/>
              </a:rPr>
              <a:t>Now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10">
                <a:latin typeface="Calibri"/>
                <a:cs typeface="Calibri"/>
              </a:rPr>
              <a:t>will divide </a:t>
            </a:r>
            <a:r>
              <a:rPr dirty="0" sz="1400" spc="-5">
                <a:latin typeface="Calibri"/>
                <a:cs typeface="Calibri"/>
              </a:rPr>
              <a:t>schools of </a:t>
            </a:r>
            <a:r>
              <a:rPr dirty="0" sz="1400" spc="-10">
                <a:latin typeface="Calibri"/>
                <a:cs typeface="Calibri"/>
              </a:rPr>
              <a:t>Mumbai </a:t>
            </a:r>
            <a:r>
              <a:rPr dirty="0" sz="1400" spc="-5">
                <a:latin typeface="Calibri"/>
                <a:cs typeface="Calibri"/>
              </a:rPr>
              <a:t>on </a:t>
            </a:r>
            <a:r>
              <a:rPr dirty="0" sz="1400" spc="-10">
                <a:latin typeface="Calibri"/>
                <a:cs typeface="Calibri"/>
              </a:rPr>
              <a:t>the basis </a:t>
            </a:r>
            <a:r>
              <a:rPr dirty="0" sz="1400" spc="-5">
                <a:latin typeface="Calibri"/>
                <a:cs typeface="Calibri"/>
              </a:rPr>
              <a:t>of </a:t>
            </a:r>
            <a:r>
              <a:rPr dirty="0" sz="1400" spc="-10">
                <a:latin typeface="Calibri"/>
                <a:cs typeface="Calibri"/>
              </a:rPr>
              <a:t>their </a:t>
            </a:r>
            <a:r>
              <a:rPr dirty="0" sz="1400" spc="-5">
                <a:latin typeface="Calibri"/>
                <a:cs typeface="Calibri"/>
              </a:rPr>
              <a:t>location  </a:t>
            </a:r>
            <a:r>
              <a:rPr dirty="0" sz="1400" spc="-15">
                <a:latin typeface="Calibri"/>
                <a:cs typeface="Calibri"/>
              </a:rPr>
              <a:t>by </a:t>
            </a:r>
            <a:r>
              <a:rPr dirty="0" sz="1400" spc="-5">
                <a:latin typeface="Calibri"/>
                <a:cs typeface="Calibri"/>
              </a:rPr>
              <a:t>making clusters of different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colors.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algn="just" marL="12700" marR="203835">
              <a:lnSpc>
                <a:spcPct val="101499"/>
              </a:lnSpc>
            </a:pPr>
            <a:r>
              <a:rPr dirty="0" sz="1400" spc="-5">
                <a:latin typeface="Calibri"/>
                <a:cs typeface="Calibri"/>
              </a:rPr>
              <a:t>We </a:t>
            </a:r>
            <a:r>
              <a:rPr dirty="0" sz="1400" spc="-10">
                <a:latin typeface="Calibri"/>
                <a:cs typeface="Calibri"/>
              </a:rPr>
              <a:t>will use </a:t>
            </a:r>
            <a:r>
              <a:rPr dirty="0" sz="1400" spc="-5">
                <a:latin typeface="Calibri"/>
                <a:cs typeface="Calibri"/>
              </a:rPr>
              <a:t>K-means clustering </a:t>
            </a:r>
            <a:r>
              <a:rPr dirty="0" sz="1400" spc="-10">
                <a:latin typeface="Calibri"/>
                <a:cs typeface="Calibri"/>
              </a:rPr>
              <a:t>technique </a:t>
            </a:r>
            <a:r>
              <a:rPr dirty="0" sz="1400" spc="-5">
                <a:latin typeface="Calibri"/>
                <a:cs typeface="Calibri"/>
              </a:rPr>
              <a:t>for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5">
                <a:latin typeface="Calibri"/>
                <a:cs typeface="Calibri"/>
              </a:rPr>
              <a:t>project. In </a:t>
            </a:r>
            <a:r>
              <a:rPr dirty="0" sz="1400" spc="-10">
                <a:latin typeface="Calibri"/>
                <a:cs typeface="Calibri"/>
              </a:rPr>
              <a:t>this </a:t>
            </a:r>
            <a:r>
              <a:rPr dirty="0" sz="1400" spc="-15">
                <a:latin typeface="Calibri"/>
                <a:cs typeface="Calibri"/>
              </a:rPr>
              <a:t>we </a:t>
            </a:r>
            <a:r>
              <a:rPr dirty="0" sz="1400" spc="-10">
                <a:latin typeface="Calibri"/>
                <a:cs typeface="Calibri"/>
              </a:rPr>
              <a:t>will </a:t>
            </a:r>
            <a:r>
              <a:rPr dirty="0" sz="1400" spc="-5">
                <a:latin typeface="Calibri"/>
                <a:cs typeface="Calibri"/>
              </a:rPr>
              <a:t>specify  </a:t>
            </a:r>
            <a:r>
              <a:rPr dirty="0" sz="1400" spc="-15">
                <a:latin typeface="Calibri"/>
                <a:cs typeface="Calibri"/>
              </a:rPr>
              <a:t>value </a:t>
            </a:r>
            <a:r>
              <a:rPr dirty="0" sz="1400" spc="-5">
                <a:latin typeface="Calibri"/>
                <a:cs typeface="Calibri"/>
              </a:rPr>
              <a:t>of k i.e. </a:t>
            </a:r>
            <a:r>
              <a:rPr dirty="0" sz="1400" spc="-10">
                <a:latin typeface="Calibri"/>
                <a:cs typeface="Calibri"/>
              </a:rPr>
              <a:t>number </a:t>
            </a:r>
            <a:r>
              <a:rPr dirty="0" sz="1400" spc="-5">
                <a:latin typeface="Calibri"/>
                <a:cs typeface="Calibri"/>
              </a:rPr>
              <a:t>of clusters. K </a:t>
            </a:r>
            <a:r>
              <a:rPr dirty="0" sz="1400" spc="-10">
                <a:latin typeface="Calibri"/>
                <a:cs typeface="Calibri"/>
              </a:rPr>
              <a:t>is </a:t>
            </a:r>
            <a:r>
              <a:rPr dirty="0" sz="1400">
                <a:latin typeface="Calibri"/>
                <a:cs typeface="Calibri"/>
              </a:rPr>
              <a:t>chosen </a:t>
            </a:r>
            <a:r>
              <a:rPr dirty="0" sz="1400" spc="-5">
                <a:latin typeface="Calibri"/>
                <a:cs typeface="Calibri"/>
              </a:rPr>
              <a:t>4 here. The </a:t>
            </a:r>
            <a:r>
              <a:rPr dirty="0" sz="1400" spc="-10">
                <a:latin typeface="Calibri"/>
                <a:cs typeface="Calibri"/>
              </a:rPr>
              <a:t>model was </a:t>
            </a: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5">
                <a:latin typeface="Calibri"/>
                <a:cs typeface="Calibri"/>
              </a:rPr>
              <a:t>fitted  </a:t>
            </a:r>
            <a:r>
              <a:rPr dirty="0" sz="1400" spc="-10">
                <a:latin typeface="Calibri"/>
                <a:cs typeface="Calibri"/>
              </a:rPr>
              <a:t>and the </a:t>
            </a:r>
            <a:r>
              <a:rPr dirty="0" sz="1400" spc="-5">
                <a:latin typeface="Calibri"/>
                <a:cs typeface="Calibri"/>
              </a:rPr>
              <a:t>labels </a:t>
            </a:r>
            <a:r>
              <a:rPr dirty="0" sz="1400" spc="-10">
                <a:latin typeface="Calibri"/>
                <a:cs typeface="Calibri"/>
              </a:rPr>
              <a:t>were </a:t>
            </a:r>
            <a:r>
              <a:rPr dirty="0" sz="1400" spc="-5">
                <a:latin typeface="Calibri"/>
                <a:cs typeface="Calibri"/>
              </a:rPr>
              <a:t>generated </a:t>
            </a:r>
            <a:r>
              <a:rPr dirty="0" sz="1400" spc="-10">
                <a:latin typeface="Calibri"/>
                <a:cs typeface="Calibri"/>
              </a:rPr>
              <a:t>in the </a:t>
            </a:r>
            <a:r>
              <a:rPr dirty="0" sz="1400" spc="-5">
                <a:latin typeface="Calibri"/>
                <a:cs typeface="Calibri"/>
              </a:rPr>
              <a:t>form of</a:t>
            </a:r>
            <a:r>
              <a:rPr dirty="0" sz="1400" spc="1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array.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spc="-15">
                <a:latin typeface="Calibri"/>
                <a:cs typeface="Calibri"/>
              </a:rPr>
              <a:t>The </a:t>
            </a:r>
            <a:r>
              <a:rPr dirty="0" sz="1400" spc="-10">
                <a:latin typeface="Calibri"/>
                <a:cs typeface="Calibri"/>
              </a:rPr>
              <a:t>dataframe is </a:t>
            </a:r>
            <a:r>
              <a:rPr dirty="0" sz="1400" spc="-5">
                <a:latin typeface="Calibri"/>
                <a:cs typeface="Calibri"/>
              </a:rPr>
              <a:t>shown</a:t>
            </a:r>
            <a:r>
              <a:rPr dirty="0" sz="1400" spc="7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below: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1568" y="4813033"/>
            <a:ext cx="6105610" cy="31538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2020-06-11T19:24:21Z</dcterms:created>
  <dcterms:modified xsi:type="dcterms:W3CDTF">2020-06-11T19:24:21Z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2020-06-11T00:00:00Z</vt:filetime>
  </property>
</Properties>
</file>