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70" r:id="rId10"/>
    <p:sldId id="264" r:id="rId11"/>
    <p:sldId id="265" r:id="rId12"/>
    <p:sldId id="271" r:id="rId13"/>
    <p:sldId id="267" r:id="rId14"/>
    <p:sldId id="268" r:id="rId15"/>
  </p:sldIdLst>
  <p:sldSz cx="9144000" cy="5143500" type="screen16x9"/>
  <p:notesSz cx="6858000" cy="9144000"/>
  <p:embeddedFontLst>
    <p:embeddedFont>
      <p:font typeface="Roboto" panose="020B060402020202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DC064F-944E-4554-82E3-7A9EDA5603F9}" v="634" dt="2020-10-10T10:47:05.502"/>
    <p1510:client id="{3EE12237-7CDF-4A8B-BF04-D81C9F525820}" v="474" dt="2020-10-10T12:59:04.515"/>
    <p1510:client id="{E890A8FD-6197-4FF2-B81C-99AAD6D3B425}" v="2" dt="2020-10-10T13:11:05.2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a09c93cf97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a09c93cf97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a09c93cf97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a09c93cf97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a09c93cf97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a09c93cf97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a09c93cf9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a09c93cf9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a09c93cf97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a09c93cf9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a09c93cf97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a09c93cf97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a09c93cf97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a09c93cf97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09c93cf97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09c93cf97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a09c93cf97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a09c93cf9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a09c93cf97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a09c93cf97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a09c93cf97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a09c93cf9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a09c93cf97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a09c93cf9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9826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645200"/>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500"/>
              <a:t>Flight Management System</a:t>
            </a:r>
            <a:endParaRPr sz="4500"/>
          </a:p>
        </p:txBody>
      </p:sp>
      <p:sp>
        <p:nvSpPr>
          <p:cNvPr id="55" name="Google Shape;55;p13"/>
          <p:cNvSpPr txBox="1">
            <a:spLocks noGrp="1"/>
          </p:cNvSpPr>
          <p:nvPr>
            <p:ph type="subTitle" idx="1"/>
          </p:nvPr>
        </p:nvSpPr>
        <p:spPr>
          <a:xfrm>
            <a:off x="311700" y="3654100"/>
            <a:ext cx="8520600" cy="792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600"/>
              <a:t>Akanksha Pandey (MT20048) </a:t>
            </a:r>
            <a:endParaRPr sz="1600"/>
          </a:p>
          <a:p>
            <a:pPr marL="0" lvl="0" indent="0" algn="r" rtl="0">
              <a:spcBef>
                <a:spcPts val="0"/>
              </a:spcBef>
              <a:spcAft>
                <a:spcPts val="0"/>
              </a:spcAft>
              <a:buNone/>
            </a:pPr>
            <a:r>
              <a:rPr lang="en" sz="1600"/>
              <a:t>Shivani Mishra (MT20062) </a:t>
            </a:r>
            <a:endParaRPr sz="1600"/>
          </a:p>
          <a:p>
            <a:pPr marL="0" lvl="0" indent="0" algn="r" rtl="0">
              <a:spcBef>
                <a:spcPts val="0"/>
              </a:spcBef>
              <a:spcAft>
                <a:spcPts val="0"/>
              </a:spcAft>
              <a:buNone/>
            </a:pPr>
            <a:r>
              <a:rPr lang="en" sz="1600"/>
              <a:t>Group Number : 2 </a:t>
            </a:r>
            <a:endParaRPr sz="1600"/>
          </a:p>
          <a:p>
            <a:pPr marL="0" lvl="0" indent="0" algn="r" rtl="0">
              <a:spcBef>
                <a:spcPts val="0"/>
              </a:spcBef>
              <a:spcAft>
                <a:spcPts val="0"/>
              </a:spcAft>
              <a:buNone/>
            </a:pPr>
            <a:r>
              <a:rPr lang="en" sz="1600"/>
              <a:t>Project Number : 6</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311700" y="2959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rgbClr val="3C4043"/>
                </a:solidFill>
                <a:latin typeface="Roboto"/>
                <a:ea typeface="Roboto"/>
                <a:cs typeface="Roboto"/>
                <a:sym typeface="Roboto"/>
              </a:rPr>
              <a:t>Implemented list of features</a:t>
            </a:r>
            <a:endParaRPr/>
          </a:p>
          <a:p>
            <a:pPr marL="0" lvl="0" indent="0" algn="l" rtl="0">
              <a:spcBef>
                <a:spcPts val="0"/>
              </a:spcBef>
              <a:spcAft>
                <a:spcPts val="0"/>
              </a:spcAft>
              <a:buNone/>
            </a:pPr>
            <a:endParaRPr/>
          </a:p>
        </p:txBody>
      </p:sp>
      <p:sp>
        <p:nvSpPr>
          <p:cNvPr id="101" name="Google Shape;101;p21"/>
          <p:cNvSpPr txBox="1">
            <a:spLocks noGrp="1"/>
          </p:cNvSpPr>
          <p:nvPr>
            <p:ph type="body" idx="1"/>
          </p:nvPr>
        </p:nvSpPr>
        <p:spPr>
          <a:xfrm>
            <a:off x="311700" y="943200"/>
            <a:ext cx="8520600" cy="409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t>2. Book Ticket: </a:t>
            </a:r>
            <a:r>
              <a:rPr lang="en" sz="1600"/>
              <a:t>     This function will allow the user to book the ticket by entering the required information. </a:t>
            </a:r>
            <a:endParaRPr sz="1600"/>
          </a:p>
          <a:p>
            <a:pPr marL="457200" lvl="0" indent="-330200" algn="l" rtl="0">
              <a:spcBef>
                <a:spcPts val="1600"/>
              </a:spcBef>
              <a:spcAft>
                <a:spcPts val="0"/>
              </a:spcAft>
              <a:buSzPts val="1600"/>
              <a:buChar char="❖"/>
            </a:pPr>
            <a:r>
              <a:rPr lang="en" sz="1600" b="1"/>
              <a:t>One Way</a:t>
            </a:r>
            <a:r>
              <a:rPr lang="en" sz="1600"/>
              <a:t> </a:t>
            </a:r>
            <a:endParaRPr sz="1600"/>
          </a:p>
          <a:p>
            <a:pPr marL="457200" lvl="0" indent="-330200" algn="l" rtl="0">
              <a:spcBef>
                <a:spcPts val="0"/>
              </a:spcBef>
              <a:spcAft>
                <a:spcPts val="0"/>
              </a:spcAft>
              <a:buSzPts val="1600"/>
              <a:buChar char="❖"/>
            </a:pPr>
            <a:r>
              <a:rPr lang="en" sz="1600" b="1"/>
              <a:t>Round Trip</a:t>
            </a:r>
            <a:endParaRPr sz="1600" b="1"/>
          </a:p>
          <a:p>
            <a:pPr marL="0" lvl="0" indent="0" algn="l" rtl="0">
              <a:spcBef>
                <a:spcPts val="1600"/>
              </a:spcBef>
              <a:spcAft>
                <a:spcPts val="0"/>
              </a:spcAft>
              <a:buNone/>
            </a:pPr>
            <a:r>
              <a:rPr lang="en" sz="1600"/>
              <a:t>User will input the data like source, destination, date, time and class etc according to there preference in both type of</a:t>
            </a:r>
            <a:r>
              <a:rPr lang="en" sz="1600" b="1"/>
              <a:t>  </a:t>
            </a:r>
            <a:r>
              <a:rPr lang="en" sz="1600"/>
              <a:t>trip.   </a:t>
            </a:r>
            <a:endParaRPr sz="1600"/>
          </a:p>
          <a:p>
            <a:pPr marL="0" lvl="0" indent="0" algn="l" rtl="0">
              <a:spcBef>
                <a:spcPts val="1600"/>
              </a:spcBef>
              <a:spcAft>
                <a:spcPts val="1600"/>
              </a:spcAft>
              <a:buNone/>
            </a:pPr>
            <a:r>
              <a:rPr lang="en" sz="1600" b="1"/>
              <a:t>Confirmation:</a:t>
            </a:r>
            <a:r>
              <a:rPr lang="en" sz="1600"/>
              <a:t> If the day and time are according to there preferable choice, they will confirm the booking.                                                                                                                </a:t>
            </a:r>
            <a:r>
              <a:rPr lang="en" sz="1600" b="1"/>
              <a:t>Payment: </a:t>
            </a:r>
            <a:r>
              <a:rPr lang="en" sz="1600"/>
              <a:t> User has the option of paying the charges with either Credit Card or Debit Card.       </a:t>
            </a:r>
            <a:r>
              <a:rPr lang="en" sz="1600" b="1"/>
              <a:t>Luggage Weight: </a:t>
            </a:r>
            <a:r>
              <a:rPr lang="en" sz="1600"/>
              <a:t>This is the additional feature we are implementing. This feature will allow the user  to input the weight of their luggage and will tell them how much money they have to pay extra(If  applicable).</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rgbClr val="3C4043"/>
                </a:solidFill>
                <a:latin typeface="Roboto"/>
                <a:ea typeface="Roboto"/>
                <a:cs typeface="Roboto"/>
                <a:sym typeface="Roboto"/>
              </a:rPr>
              <a:t>Implemented list of features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107" name="Google Shape;107;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t>3. Cancel Ticket:</a:t>
            </a:r>
            <a:r>
              <a:rPr lang="en" sz="1600"/>
              <a:t>      This function will allow the user to cancel the already booked ticket by deducting some fees. </a:t>
            </a:r>
            <a:endParaRPr sz="1600"/>
          </a:p>
          <a:p>
            <a:pPr marL="457200" lvl="0" indent="-330200" algn="l" rtl="0">
              <a:spcBef>
                <a:spcPts val="1600"/>
              </a:spcBef>
              <a:spcAft>
                <a:spcPts val="0"/>
              </a:spcAft>
              <a:buSzPts val="1600"/>
              <a:buChar char="❖"/>
            </a:pPr>
            <a:r>
              <a:rPr lang="en" sz="1600"/>
              <a:t>Validity: We will check whether the user has a valid booking for the flight or not.                      </a:t>
            </a:r>
            <a:endParaRPr sz="1600"/>
          </a:p>
          <a:p>
            <a:pPr marL="457200" lvl="0" indent="457200" algn="l" rtl="0">
              <a:spcBef>
                <a:spcPts val="1600"/>
              </a:spcBef>
              <a:spcAft>
                <a:spcPts val="0"/>
              </a:spcAft>
              <a:buNone/>
            </a:pPr>
            <a:r>
              <a:rPr lang="en" sz="1600"/>
              <a:t>i) Refund: User will be refunded the money after deduction of fess for cancellation.                          </a:t>
            </a:r>
            <a:endParaRPr sz="1600"/>
          </a:p>
          <a:p>
            <a:pPr marL="914400" lvl="0" indent="457200" algn="l" rtl="0">
              <a:spcBef>
                <a:spcPts val="1600"/>
              </a:spcBef>
              <a:spcAft>
                <a:spcPts val="0"/>
              </a:spcAft>
              <a:buNone/>
            </a:pPr>
            <a:r>
              <a:rPr lang="en" sz="1600"/>
              <a:t>a) Free Seat: We will allow the user to free their seat by cancelling the reservation.         </a:t>
            </a:r>
            <a:endParaRPr sz="1600"/>
          </a:p>
          <a:p>
            <a:pPr marL="457200" lvl="0" indent="457200" algn="l" rtl="0">
              <a:spcBef>
                <a:spcPts val="1600"/>
              </a:spcBef>
              <a:spcAft>
                <a:spcPts val="0"/>
              </a:spcAft>
              <a:buNone/>
            </a:pPr>
            <a:r>
              <a:rPr lang="en" sz="1600"/>
              <a:t>ii)No Refund: User will not get refund if the given information is wrong or the</a:t>
            </a:r>
            <a:endParaRPr sz="1600"/>
          </a:p>
          <a:p>
            <a:pPr marL="457200" lvl="0" indent="457200" algn="l" rtl="0">
              <a:spcBef>
                <a:spcPts val="1600"/>
              </a:spcBef>
              <a:spcAft>
                <a:spcPts val="1600"/>
              </a:spcAft>
              <a:buNone/>
            </a:pPr>
            <a:r>
              <a:rPr lang="en" sz="1600"/>
              <a:t>   refund will not be applicable for that user.</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0B6D9-457C-43B5-8754-1C619A47CF49}"/>
              </a:ext>
            </a:extLst>
          </p:cNvPr>
          <p:cNvSpPr>
            <a:spLocks noGrp="1"/>
          </p:cNvSpPr>
          <p:nvPr>
            <p:ph type="title"/>
          </p:nvPr>
        </p:nvSpPr>
        <p:spPr>
          <a:xfrm>
            <a:off x="490250" y="450150"/>
            <a:ext cx="8477953" cy="4486453"/>
          </a:xfrm>
        </p:spPr>
        <p:txBody>
          <a:bodyPr/>
          <a:lstStyle/>
          <a:p>
            <a:r>
              <a:rPr lang="en-US" sz="2800"/>
              <a:t>Code Flow</a:t>
            </a:r>
          </a:p>
        </p:txBody>
      </p:sp>
      <p:pic>
        <p:nvPicPr>
          <p:cNvPr id="3" name="Picture 3" descr="Diagram, engineering drawing&#10;&#10;Description automatically generated">
            <a:extLst>
              <a:ext uri="{FF2B5EF4-FFF2-40B4-BE49-F238E27FC236}">
                <a16:creationId xmlns:a16="http://schemas.microsoft.com/office/drawing/2014/main" id="{EC75291F-71E7-4F66-AFAF-962BCF88B9CA}"/>
              </a:ext>
            </a:extLst>
          </p:cNvPr>
          <p:cNvPicPr>
            <a:picLocks noChangeAspect="1"/>
          </p:cNvPicPr>
          <p:nvPr/>
        </p:nvPicPr>
        <p:blipFill>
          <a:blip r:embed="rId2"/>
          <a:stretch>
            <a:fillRect/>
          </a:stretch>
        </p:blipFill>
        <p:spPr>
          <a:xfrm>
            <a:off x="2716823" y="116410"/>
            <a:ext cx="5410199" cy="4910679"/>
          </a:xfrm>
          <a:prstGeom prst="rect">
            <a:avLst/>
          </a:prstGeom>
        </p:spPr>
      </p:pic>
    </p:spTree>
    <p:extLst>
      <p:ext uri="{BB962C8B-B14F-4D97-AF65-F5344CB8AC3E}">
        <p14:creationId xmlns:p14="http://schemas.microsoft.com/office/powerpoint/2010/main" val="213206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Analysis</a:t>
            </a:r>
            <a:endParaRPr/>
          </a:p>
        </p:txBody>
      </p:sp>
      <p:sp>
        <p:nvSpPr>
          <p:cNvPr id="119" name="Google Shape;119;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indent="0">
              <a:buNone/>
            </a:pPr>
            <a:r>
              <a:rPr lang="en"/>
              <a:t>This project fulfill the aim to reduce manual efforts in flight management Sytsem</a:t>
            </a:r>
            <a:r>
              <a:rPr lang="en" dirty="0"/>
              <a:t>.</a:t>
            </a:r>
            <a:endParaRPr dirty="0"/>
          </a:p>
          <a:p>
            <a:pPr marL="0" indent="0">
              <a:spcBef>
                <a:spcPts val="1600"/>
              </a:spcBef>
              <a:spcAft>
                <a:spcPts val="1600"/>
              </a:spcAft>
              <a:buNone/>
            </a:pPr>
            <a:r>
              <a:rPr lang="en" dirty="0"/>
              <a:t>Future Scope : We can implement this project using Object Oriented Approach </a:t>
            </a:r>
            <a:r>
              <a:rPr lang="en"/>
              <a:t>and implement it in real time.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Contribution of each member</a:t>
            </a:r>
            <a:endParaRPr/>
          </a:p>
        </p:txBody>
      </p:sp>
      <p:sp>
        <p:nvSpPr>
          <p:cNvPr id="125" name="Google Shape;125;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indent="0">
              <a:spcAft>
                <a:spcPts val="1600"/>
              </a:spcAft>
              <a:buNone/>
            </a:pPr>
            <a:r>
              <a:rPr lang="en-US" b="1" dirty="0"/>
              <a:t>Shivani Mishra: </a:t>
            </a:r>
            <a:r>
              <a:rPr lang="en-US" sz="1600"/>
              <a:t>Implementation (functions: Book Ticket and Passenger-Information),  Presentation</a:t>
            </a:r>
            <a:endParaRPr lang="en-US" dirty="0"/>
          </a:p>
          <a:p>
            <a:pPr marL="0" indent="0">
              <a:lnSpc>
                <a:spcPct val="114999"/>
              </a:lnSpc>
              <a:spcAft>
                <a:spcPts val="1600"/>
              </a:spcAft>
              <a:buNone/>
            </a:pPr>
            <a:r>
              <a:rPr lang="en-US" sz="1600" b="1" dirty="0"/>
              <a:t>Akanksha Pandey: </a:t>
            </a:r>
            <a:r>
              <a:rPr lang="en-US" sz="1600"/>
              <a:t>Implementation ( functions: Cancel Ticket and Flight-Information), Presentation, Database Implementation</a:t>
            </a:r>
            <a:endParaRPr lang="en-US"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Flight Management System</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Flight Management System is a computerized system which is aimed at reducing the manual effort and errors present in a non-computerized system and to enhance the User Experience by making it convenient to book flights according to their need from the comfort of their home. </a:t>
            </a:r>
            <a:endParaRPr sz="1600"/>
          </a:p>
          <a:p>
            <a:pPr marL="457200" lvl="0" indent="-330200" algn="l" rtl="0">
              <a:spcBef>
                <a:spcPts val="0"/>
              </a:spcBef>
              <a:spcAft>
                <a:spcPts val="0"/>
              </a:spcAft>
              <a:buSzPts val="1600"/>
              <a:buChar char="❖"/>
            </a:pPr>
            <a:r>
              <a:rPr lang="en" sz="1600"/>
              <a:t>It allows the users to book a ticket or if required, cancel the current reservation. Additionally it shows the information about the flights and lets the users to do corresponding transactions related to their air travel.</a:t>
            </a:r>
            <a:endParaRPr sz="1600"/>
          </a:p>
          <a:p>
            <a:pPr marL="457200" lvl="0" indent="-330200" algn="l" rtl="0">
              <a:spcBef>
                <a:spcPts val="0"/>
              </a:spcBef>
              <a:spcAft>
                <a:spcPts val="0"/>
              </a:spcAft>
              <a:buSzPts val="1600"/>
              <a:buChar char="❖"/>
            </a:pPr>
            <a:r>
              <a:rPr lang="en" sz="1600"/>
              <a:t>We are implementing an additional feature that will tell the user the exact amount of extra charges according to the weight of their luggage while booking the ticket itself. This feature will help in improving the experience for the user.</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411075" y="1716150"/>
            <a:ext cx="2781900" cy="17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C4043"/>
                </a:solidFill>
                <a:latin typeface="Roboto"/>
                <a:ea typeface="Roboto"/>
                <a:cs typeface="Roboto"/>
                <a:sym typeface="Roboto"/>
              </a:rPr>
              <a:t>Previous Cartesian Decomposition</a:t>
            </a:r>
            <a:endParaRPr/>
          </a:p>
        </p:txBody>
      </p:sp>
      <p:pic>
        <p:nvPicPr>
          <p:cNvPr id="67" name="Google Shape;67;p15"/>
          <p:cNvPicPr preferRelativeResize="0"/>
          <p:nvPr/>
        </p:nvPicPr>
        <p:blipFill>
          <a:blip r:embed="rId3">
            <a:alphaModFix/>
          </a:blip>
          <a:stretch>
            <a:fillRect/>
          </a:stretch>
        </p:blipFill>
        <p:spPr>
          <a:xfrm>
            <a:off x="3345250" y="311225"/>
            <a:ext cx="5488151" cy="4521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696875" y="1787850"/>
            <a:ext cx="2757000" cy="156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rgbClr val="3C4043"/>
                </a:solidFill>
                <a:latin typeface="Roboto"/>
                <a:ea typeface="Roboto"/>
                <a:cs typeface="Roboto"/>
                <a:sym typeface="Roboto"/>
              </a:rPr>
              <a:t>Previous Modular Sturcture</a:t>
            </a:r>
            <a:endParaRPr/>
          </a:p>
          <a:p>
            <a:pPr marL="0" lvl="0" indent="0" algn="l" rtl="0">
              <a:spcBef>
                <a:spcPts val="0"/>
              </a:spcBef>
              <a:spcAft>
                <a:spcPts val="0"/>
              </a:spcAft>
              <a:buNone/>
            </a:pPr>
            <a:endParaRPr/>
          </a:p>
        </p:txBody>
      </p:sp>
      <p:pic>
        <p:nvPicPr>
          <p:cNvPr id="73" name="Google Shape;73;p16"/>
          <p:cNvPicPr preferRelativeResize="0"/>
          <p:nvPr/>
        </p:nvPicPr>
        <p:blipFill>
          <a:blip r:embed="rId3">
            <a:alphaModFix/>
          </a:blip>
          <a:stretch>
            <a:fillRect/>
          </a:stretch>
        </p:blipFill>
        <p:spPr>
          <a:xfrm>
            <a:off x="3568975" y="152400"/>
            <a:ext cx="4494150" cy="4838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224725" y="1600450"/>
            <a:ext cx="2794200" cy="2449800"/>
          </a:xfrm>
          <a:prstGeom prst="rect">
            <a:avLst/>
          </a:prstGeom>
        </p:spPr>
        <p:txBody>
          <a:bodyPr spcFirstLastPara="1" wrap="square" lIns="91425" tIns="91425" rIns="91425" bIns="91425" anchor="t" anchorCtr="0">
            <a:noAutofit/>
          </a:bodyPr>
          <a:lstStyle/>
          <a:p>
            <a:pPr>
              <a:buSzPts val="1100"/>
            </a:pPr>
            <a:r>
              <a:rPr lang="en">
                <a:solidFill>
                  <a:srgbClr val="3C4043"/>
                </a:solidFill>
                <a:latin typeface="Roboto"/>
                <a:ea typeface="Roboto"/>
                <a:cs typeface="Roboto"/>
                <a:sym typeface="Roboto"/>
              </a:rPr>
              <a:t>Implemented</a:t>
            </a:r>
            <a:br>
              <a:rPr lang="en" dirty="0">
                <a:solidFill>
                  <a:srgbClr val="3C4043"/>
                </a:solidFill>
                <a:latin typeface="Roboto"/>
                <a:ea typeface="Roboto"/>
                <a:cs typeface="Roboto"/>
                <a:sym typeface="Roboto"/>
              </a:rPr>
            </a:br>
            <a:r>
              <a:rPr lang="en">
                <a:solidFill>
                  <a:srgbClr val="3C4043"/>
                </a:solidFill>
                <a:latin typeface="Roboto"/>
                <a:ea typeface="Roboto"/>
                <a:cs typeface="Roboto"/>
                <a:sym typeface="Roboto"/>
              </a:rPr>
              <a:t>Cartesian </a:t>
            </a:r>
            <a:r>
              <a:rPr lang="en" dirty="0">
                <a:solidFill>
                  <a:srgbClr val="3C4043"/>
                </a:solidFill>
                <a:latin typeface="Roboto"/>
                <a:ea typeface="Roboto"/>
                <a:cs typeface="Roboto"/>
                <a:sym typeface="Roboto"/>
              </a:rPr>
              <a:t>Decomposition</a:t>
            </a:r>
            <a:endParaRPr dirty="0"/>
          </a:p>
          <a:p>
            <a:pPr marL="0" lvl="0" indent="0" algn="l" rtl="0">
              <a:spcBef>
                <a:spcPts val="0"/>
              </a:spcBef>
              <a:spcAft>
                <a:spcPts val="0"/>
              </a:spcAft>
              <a:buNone/>
            </a:pPr>
            <a:endParaRPr/>
          </a:p>
        </p:txBody>
      </p:sp>
      <p:pic>
        <p:nvPicPr>
          <p:cNvPr id="3" name="Picture 3" descr="Diagram&#10;&#10;Description automatically generated">
            <a:extLst>
              <a:ext uri="{FF2B5EF4-FFF2-40B4-BE49-F238E27FC236}">
                <a16:creationId xmlns:a16="http://schemas.microsoft.com/office/drawing/2014/main" id="{00ED4651-4187-4E48-BB7B-2C344BC22575}"/>
              </a:ext>
            </a:extLst>
          </p:cNvPr>
          <p:cNvPicPr>
            <a:picLocks noChangeAspect="1"/>
          </p:cNvPicPr>
          <p:nvPr/>
        </p:nvPicPr>
        <p:blipFill>
          <a:blip r:embed="rId3"/>
          <a:stretch>
            <a:fillRect/>
          </a:stretch>
        </p:blipFill>
        <p:spPr>
          <a:xfrm>
            <a:off x="2958612" y="310373"/>
            <a:ext cx="5673968" cy="436156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212300" y="1769250"/>
            <a:ext cx="2794200" cy="160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Implemented Modular Structure</a:t>
            </a:r>
            <a:endParaRPr/>
          </a:p>
        </p:txBody>
      </p:sp>
      <p:pic>
        <p:nvPicPr>
          <p:cNvPr id="3" name="Picture 3" descr="Diagram&#10;&#10;Description automatically generated">
            <a:extLst>
              <a:ext uri="{FF2B5EF4-FFF2-40B4-BE49-F238E27FC236}">
                <a16:creationId xmlns:a16="http://schemas.microsoft.com/office/drawing/2014/main" id="{677B864F-C59E-44F1-98AC-3A31BAAB1E47}"/>
              </a:ext>
            </a:extLst>
          </p:cNvPr>
          <p:cNvPicPr>
            <a:picLocks noChangeAspect="1"/>
          </p:cNvPicPr>
          <p:nvPr/>
        </p:nvPicPr>
        <p:blipFill>
          <a:blip r:embed="rId3"/>
          <a:stretch>
            <a:fillRect/>
          </a:stretch>
        </p:blipFill>
        <p:spPr>
          <a:xfrm>
            <a:off x="4190731" y="294542"/>
            <a:ext cx="3239040" cy="453976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xfrm>
            <a:off x="311700" y="342449"/>
            <a:ext cx="8520600" cy="54339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Comparison:</a:t>
            </a:r>
            <a:endParaRPr lang="en" dirty="0"/>
          </a:p>
        </p:txBody>
      </p:sp>
      <p:sp>
        <p:nvSpPr>
          <p:cNvPr id="89" name="Google Shape;89;p19"/>
          <p:cNvSpPr txBox="1">
            <a:spLocks noGrp="1"/>
          </p:cNvSpPr>
          <p:nvPr>
            <p:ph type="body" idx="1"/>
          </p:nvPr>
        </p:nvSpPr>
        <p:spPr>
          <a:xfrm>
            <a:off x="311701" y="947321"/>
            <a:ext cx="8520600" cy="4009880"/>
          </a:xfrm>
          <a:prstGeom prst="rect">
            <a:avLst/>
          </a:prstGeom>
        </p:spPr>
        <p:txBody>
          <a:bodyPr spcFirstLastPara="1" wrap="square" lIns="91425" tIns="91425" rIns="91425" bIns="91425" anchor="t" anchorCtr="0">
            <a:noAutofit/>
          </a:bodyPr>
          <a:lstStyle/>
          <a:p>
            <a:pPr marL="285750" indent="-285750">
              <a:spcAft>
                <a:spcPts val="1600"/>
              </a:spcAft>
              <a:buFont typeface="Wingdings"/>
              <a:buChar char="v"/>
            </a:pPr>
            <a:r>
              <a:rPr lang="en-US" sz="1600" b="1" dirty="0"/>
              <a:t>View Information module:</a:t>
            </a:r>
          </a:p>
          <a:p>
            <a:pPr marL="742950" lvl="1">
              <a:lnSpc>
                <a:spcPct val="114999"/>
              </a:lnSpc>
              <a:spcAft>
                <a:spcPts val="1600"/>
              </a:spcAft>
              <a:buFont typeface="Wingdings"/>
              <a:buChar char="Ø"/>
            </a:pPr>
            <a:r>
              <a:rPr lang="en-US" sz="1200" dirty="0"/>
              <a:t>We have implemented modules pas-info and flight-info in Passenger Information and Flight Information respectively that are checking for the validity of credentials entered by the user.</a:t>
            </a:r>
          </a:p>
          <a:p>
            <a:pPr marL="285750" indent="-285750">
              <a:lnSpc>
                <a:spcPct val="114999"/>
              </a:lnSpc>
              <a:spcAft>
                <a:spcPts val="1600"/>
              </a:spcAft>
              <a:buFont typeface="Wingdings"/>
              <a:buChar char="v"/>
            </a:pPr>
            <a:r>
              <a:rPr lang="en-US" sz="1600" b="1" dirty="0"/>
              <a:t>Book Tickets module:</a:t>
            </a:r>
          </a:p>
          <a:p>
            <a:pPr marL="742950" lvl="1">
              <a:lnSpc>
                <a:spcPct val="114999"/>
              </a:lnSpc>
              <a:spcAft>
                <a:spcPts val="1600"/>
              </a:spcAft>
              <a:buFont typeface="Wingdings"/>
              <a:buChar char="Ø"/>
            </a:pPr>
            <a:r>
              <a:rPr lang="en-US" sz="1200" dirty="0"/>
              <a:t>We have not implemented the search function and made our data static. Instead of search and payment modules, we have implemented one way and round-trip modules to differentiate between two types of journey and payment as one of the sub-module.</a:t>
            </a:r>
          </a:p>
          <a:p>
            <a:pPr marL="285750" indent="-285750">
              <a:lnSpc>
                <a:spcPct val="114999"/>
              </a:lnSpc>
              <a:spcAft>
                <a:spcPts val="1600"/>
              </a:spcAft>
              <a:buFont typeface="Wingdings"/>
              <a:buChar char="v"/>
            </a:pPr>
            <a:r>
              <a:rPr lang="en-US" sz="1600" b="1" dirty="0"/>
              <a:t>Cancel Tickets module:</a:t>
            </a:r>
            <a:endParaRPr lang="en-US" sz="1600" dirty="0"/>
          </a:p>
          <a:p>
            <a:pPr marL="742950" lvl="1">
              <a:lnSpc>
                <a:spcPct val="114999"/>
              </a:lnSpc>
              <a:spcAft>
                <a:spcPts val="1600"/>
              </a:spcAft>
              <a:buFont typeface="Wingdings"/>
              <a:buChar char="Ø"/>
            </a:pPr>
            <a:r>
              <a:rPr lang="en-US" sz="1200" dirty="0"/>
              <a:t>We have implemented Refund as a sibling module of Validity module instead of child module.</a:t>
            </a:r>
          </a:p>
          <a:p>
            <a:pPr marL="285750" indent="-285750">
              <a:lnSpc>
                <a:spcPct val="114999"/>
              </a:lnSpc>
              <a:spcAft>
                <a:spcPts val="1600"/>
              </a:spcAft>
              <a:buFont typeface="Wingdings"/>
              <a:buChar char="Ø"/>
            </a:pPr>
            <a:endParaRPr lang="en-US" sz="1600" dirty="0"/>
          </a:p>
          <a:p>
            <a:pPr marL="742950" lvl="1">
              <a:lnSpc>
                <a:spcPct val="114999"/>
              </a:lnSpc>
              <a:spcAft>
                <a:spcPts val="1600"/>
              </a:spcAft>
              <a:buFont typeface="Wingdings"/>
              <a:buChar char="v"/>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C4043"/>
                </a:solidFill>
                <a:latin typeface="Roboto"/>
                <a:ea typeface="Roboto"/>
                <a:sym typeface="Roboto"/>
              </a:rPr>
              <a:t>Implementation</a:t>
            </a:r>
            <a:endParaRPr/>
          </a:p>
        </p:txBody>
      </p:sp>
      <p:sp>
        <p:nvSpPr>
          <p:cNvPr id="95" name="Google Shape;95;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indent="0">
              <a:buNone/>
            </a:pPr>
            <a:r>
              <a:rPr lang="en" sz="2000" b="1"/>
              <a:t>GUI: </a:t>
            </a:r>
            <a:r>
              <a:rPr lang="en" sz="2000" dirty="0"/>
              <a:t>tkinter</a:t>
            </a:r>
          </a:p>
          <a:p>
            <a:pPr marL="0" indent="0">
              <a:lnSpc>
                <a:spcPct val="114999"/>
              </a:lnSpc>
              <a:buNone/>
            </a:pPr>
            <a:endParaRPr lang="en" sz="2000" dirty="0"/>
          </a:p>
          <a:p>
            <a:pPr marL="0" indent="0">
              <a:lnSpc>
                <a:spcPct val="114999"/>
              </a:lnSpc>
              <a:buNone/>
            </a:pPr>
            <a:r>
              <a:rPr lang="en" sz="2000" b="1" dirty="0"/>
              <a:t>Database: </a:t>
            </a:r>
            <a:r>
              <a:rPr lang="en" sz="2000"/>
              <a:t>Python's sqlite library (sqlite3)</a:t>
            </a:r>
            <a:endParaRPr lang="e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C4043"/>
                </a:solidFill>
                <a:latin typeface="Roboto"/>
                <a:ea typeface="Roboto"/>
                <a:cs typeface="Roboto"/>
                <a:sym typeface="Roboto"/>
              </a:rPr>
              <a:t>Implemented list of features</a:t>
            </a:r>
            <a:endParaRPr/>
          </a:p>
        </p:txBody>
      </p:sp>
      <p:sp>
        <p:nvSpPr>
          <p:cNvPr id="95" name="Google Shape;95;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indent="0">
              <a:buNone/>
            </a:pPr>
            <a:r>
              <a:rPr lang="en" sz="1600" b="1" dirty="0"/>
              <a:t>1. View Information: </a:t>
            </a:r>
            <a:r>
              <a:rPr lang="en" sz="1600" dirty="0"/>
              <a:t>This function will Show the information about the air travel. </a:t>
            </a:r>
            <a:endParaRPr sz="1600"/>
          </a:p>
          <a:p>
            <a:pPr marL="457200" lvl="0" indent="-330200" algn="l" rtl="0">
              <a:spcBef>
                <a:spcPts val="1600"/>
              </a:spcBef>
              <a:spcAft>
                <a:spcPts val="0"/>
              </a:spcAft>
              <a:buSzPts val="1600"/>
              <a:buChar char="❖"/>
            </a:pPr>
            <a:r>
              <a:rPr lang="en" sz="1600" b="1"/>
              <a:t>Passenger Information:</a:t>
            </a:r>
            <a:r>
              <a:rPr lang="en" sz="1600" dirty="0"/>
              <a:t> This function will show the information about the passenger when they enter their valid id which is given to them at the time of booking the tickets.</a:t>
            </a:r>
            <a:endParaRPr sz="1600" dirty="0"/>
          </a:p>
          <a:p>
            <a:pPr indent="-330200">
              <a:buSzPts val="1600"/>
              <a:buChar char="❖"/>
            </a:pPr>
            <a:r>
              <a:rPr lang="en" sz="1600" b="1"/>
              <a:t>Flight Information:</a:t>
            </a:r>
            <a:r>
              <a:rPr lang="en" sz="1600" dirty="0"/>
              <a:t> This function will show the status of flight (Whether Cancelled or not) by entering a valid id given to the user at the time of booking the ticket. </a:t>
            </a:r>
            <a:endParaRPr sz="1600"/>
          </a:p>
        </p:txBody>
      </p:sp>
    </p:spTree>
    <p:extLst>
      <p:ext uri="{BB962C8B-B14F-4D97-AF65-F5344CB8AC3E}">
        <p14:creationId xmlns:p14="http://schemas.microsoft.com/office/powerpoint/2010/main" val="345654784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14</Slides>
  <Notes>13</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Simple Light</vt:lpstr>
      <vt:lpstr>Flight Management System</vt:lpstr>
      <vt:lpstr>Flight Management System</vt:lpstr>
      <vt:lpstr>Previous Cartesian Decomposition</vt:lpstr>
      <vt:lpstr>Previous Modular Sturcture </vt:lpstr>
      <vt:lpstr>Implemented Cartesian Decomposition </vt:lpstr>
      <vt:lpstr>Implemented Modular Structure</vt:lpstr>
      <vt:lpstr>Comparison:</vt:lpstr>
      <vt:lpstr>Implementation</vt:lpstr>
      <vt:lpstr>Implemented list of features</vt:lpstr>
      <vt:lpstr>Implemented list of features </vt:lpstr>
      <vt:lpstr>Implemented list of features  </vt:lpstr>
      <vt:lpstr>Code Flow</vt:lpstr>
      <vt:lpstr>Analysis</vt:lpstr>
      <vt:lpstr>Contribution of each member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Management System</dc:title>
  <cp:revision>345</cp:revision>
  <dcterms:modified xsi:type="dcterms:W3CDTF">2020-10-10T13:12:06Z</dcterms:modified>
</cp:coreProperties>
</file>