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Source Code Pr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Economica-regular.fntdata"/><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Economica-boldItalic.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a642982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642982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a642982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a642982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a6429828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6429828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a642982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642982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1" name="Shape 61"/>
        <p:cNvGrpSpPr/>
        <p:nvPr/>
      </p:nvGrpSpPr>
      <p:grpSpPr>
        <a:xfrm>
          <a:off x="0" y="0"/>
          <a:ext cx="0" cy="0"/>
          <a:chOff x="0" y="0"/>
          <a:chExt cx="0" cy="0"/>
        </a:xfrm>
      </p:grpSpPr>
      <p:sp>
        <p:nvSpPr>
          <p:cNvPr id="62" name="Google Shape;62;p13"/>
          <p:cNvSpPr txBox="1"/>
          <p:nvPr/>
        </p:nvSpPr>
        <p:spPr>
          <a:xfrm>
            <a:off x="1061675" y="306075"/>
            <a:ext cx="7142400" cy="16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Source Code Pro"/>
                <a:ea typeface="Source Code Pro"/>
                <a:cs typeface="Source Code Pro"/>
                <a:sym typeface="Source Code Pro"/>
              </a:rPr>
              <a:t>AIRLINE TWITTER SENTIMENT ANALYSIS </a:t>
            </a:r>
            <a:endParaRPr b="1" sz="2400">
              <a:latin typeface="Source Code Pro"/>
              <a:ea typeface="Source Code Pro"/>
              <a:cs typeface="Source Code Pro"/>
              <a:sym typeface="Source Code Pro"/>
            </a:endParaRPr>
          </a:p>
        </p:txBody>
      </p:sp>
      <p:sp>
        <p:nvSpPr>
          <p:cNvPr id="63" name="Google Shape;63;p13"/>
          <p:cNvSpPr txBox="1"/>
          <p:nvPr/>
        </p:nvSpPr>
        <p:spPr>
          <a:xfrm>
            <a:off x="2293525" y="306075"/>
            <a:ext cx="49866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64" name="Google Shape;64;p13"/>
          <p:cNvSpPr txBox="1"/>
          <p:nvPr/>
        </p:nvSpPr>
        <p:spPr>
          <a:xfrm>
            <a:off x="552325" y="4167400"/>
            <a:ext cx="84690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NAME   :</a:t>
            </a:r>
            <a:r>
              <a:rPr lang="en">
                <a:latin typeface="Source Code Pro"/>
                <a:ea typeface="Source Code Pro"/>
                <a:cs typeface="Source Code Pro"/>
                <a:sym typeface="Source Code Pro"/>
              </a:rPr>
              <a:t>AKANKSHA DEWANGAN</a:t>
            </a:r>
            <a:endParaRPr>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ROLL NO:</a:t>
            </a:r>
            <a:r>
              <a:rPr lang="en">
                <a:latin typeface="Source Code Pro"/>
                <a:ea typeface="Source Code Pro"/>
                <a:cs typeface="Source Code Pro"/>
                <a:sym typeface="Source Code Pro"/>
              </a:rPr>
              <a:t>MT19049</a:t>
            </a:r>
            <a:endParaRPr>
              <a:latin typeface="Source Code Pro"/>
              <a:ea typeface="Source Code Pro"/>
              <a:cs typeface="Source Code Pro"/>
              <a:sym typeface="Source Code Pro"/>
            </a:endParaRPr>
          </a:p>
        </p:txBody>
      </p:sp>
      <p:pic>
        <p:nvPicPr>
          <p:cNvPr id="65" name="Google Shape;65;p13"/>
          <p:cNvPicPr preferRelativeResize="0"/>
          <p:nvPr/>
        </p:nvPicPr>
        <p:blipFill>
          <a:blip r:embed="rId3">
            <a:alphaModFix/>
          </a:blip>
          <a:stretch>
            <a:fillRect/>
          </a:stretch>
        </p:blipFill>
        <p:spPr>
          <a:xfrm>
            <a:off x="3284900" y="1622538"/>
            <a:ext cx="2208168" cy="189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9" name="Shape 69"/>
        <p:cNvGrpSpPr/>
        <p:nvPr/>
      </p:nvGrpSpPr>
      <p:grpSpPr>
        <a:xfrm>
          <a:off x="0" y="0"/>
          <a:ext cx="0" cy="0"/>
          <a:chOff x="0" y="0"/>
          <a:chExt cx="0" cy="0"/>
        </a:xfrm>
      </p:grpSpPr>
      <p:sp>
        <p:nvSpPr>
          <p:cNvPr id="70" name="Google Shape;70;p14"/>
          <p:cNvSpPr txBox="1"/>
          <p:nvPr/>
        </p:nvSpPr>
        <p:spPr>
          <a:xfrm>
            <a:off x="303650" y="130300"/>
            <a:ext cx="7545000" cy="12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INTRODUCTION</a:t>
            </a:r>
            <a:endParaRPr b="1" sz="1800">
              <a:latin typeface="Source Code Pro"/>
              <a:ea typeface="Source Code Pro"/>
              <a:cs typeface="Source Code Pro"/>
              <a:sym typeface="Source Code Pro"/>
            </a:endParaRPr>
          </a:p>
          <a:p>
            <a:pPr indent="0" lvl="0" marL="0" rtl="0" algn="l">
              <a:spcBef>
                <a:spcPts val="0"/>
              </a:spcBef>
              <a:spcAft>
                <a:spcPts val="0"/>
              </a:spcAft>
              <a:buNone/>
            </a:pPr>
            <a:r>
              <a:t/>
            </a:r>
            <a:endParaRPr b="1" sz="1800" u="sng">
              <a:latin typeface="Source Code Pro"/>
              <a:ea typeface="Source Code Pro"/>
              <a:cs typeface="Source Code Pro"/>
              <a:sym typeface="Source Code Pro"/>
            </a:endParaRPr>
          </a:p>
          <a:p>
            <a:pPr indent="0" lvl="0" marL="0" rtl="0" algn="l">
              <a:spcBef>
                <a:spcPts val="0"/>
              </a:spcBef>
              <a:spcAft>
                <a:spcPts val="0"/>
              </a:spcAft>
              <a:buNone/>
            </a:pPr>
            <a:r>
              <a:t/>
            </a:r>
            <a:endParaRPr b="1" sz="1800" u="sng">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*Sentimental Analysis is a context mining of text datas.</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*It analyse the words in group of sentences and predict whether the sentence is positive,negative or neutral on the basis of polarity.</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*Aim of these project is to analyse sentiment on “Airline Review” which are tweeted by US airline travelers on twitter in 2015.</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b="1" sz="1800" u="sng">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74" name="Shape 74"/>
        <p:cNvGrpSpPr/>
        <p:nvPr/>
      </p:nvGrpSpPr>
      <p:grpSpPr>
        <a:xfrm>
          <a:off x="0" y="0"/>
          <a:ext cx="0" cy="0"/>
          <a:chOff x="0" y="0"/>
          <a:chExt cx="0" cy="0"/>
        </a:xfrm>
      </p:grpSpPr>
      <p:sp>
        <p:nvSpPr>
          <p:cNvPr id="75" name="Google Shape;75;p15"/>
          <p:cNvSpPr txBox="1"/>
          <p:nvPr/>
        </p:nvSpPr>
        <p:spPr>
          <a:xfrm>
            <a:off x="540550" y="177675"/>
            <a:ext cx="8078100" cy="1208100"/>
          </a:xfrm>
          <a:prstGeom prst="rect">
            <a:avLst/>
          </a:prstGeom>
          <a:noFill/>
          <a:ln>
            <a:noFill/>
          </a:ln>
        </p:spPr>
        <p:txBody>
          <a:bodyPr anchorCtr="0" anchor="t" bIns="91425" lIns="91425" spcFirstLastPara="1" rIns="91425" wrap="square" tIns="91425">
            <a:noAutofit/>
          </a:bodyPr>
          <a:lstStyle/>
          <a:p>
            <a:pPr indent="0" lvl="0" marL="2743200" rtl="0" algn="l">
              <a:spcBef>
                <a:spcPts val="0"/>
              </a:spcBef>
              <a:spcAft>
                <a:spcPts val="0"/>
              </a:spcAft>
              <a:buNone/>
            </a:pPr>
            <a:r>
              <a:rPr b="1" lang="en" sz="1800">
                <a:latin typeface="Source Code Pro"/>
                <a:ea typeface="Source Code Pro"/>
                <a:cs typeface="Source Code Pro"/>
                <a:sym typeface="Source Code Pro"/>
              </a:rPr>
              <a:t>PROBLEM STATEMENT</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r>
              <a:rPr lang="en" sz="1800">
                <a:latin typeface="Source Code Pro"/>
                <a:ea typeface="Source Code Pro"/>
                <a:cs typeface="Source Code Pro"/>
                <a:sym typeface="Source Code Pro"/>
              </a:rPr>
              <a:t>Airlines industry sentimental analysis is done using traditional pen paper method or taking feedback from travellers about services and their satisfaction using certain questionnaires amd to analyse for this time consuming and require manual effort.</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457200" lvl="0" marL="228600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76" name="Google Shape;76;p15"/>
          <p:cNvSpPr txBox="1"/>
          <p:nvPr/>
        </p:nvSpPr>
        <p:spPr>
          <a:xfrm>
            <a:off x="3335850" y="2757900"/>
            <a:ext cx="28545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SOLUTION</a:t>
            </a:r>
            <a:endParaRPr b="1" sz="1800">
              <a:latin typeface="Source Code Pro"/>
              <a:ea typeface="Source Code Pro"/>
              <a:cs typeface="Source Code Pro"/>
              <a:sym typeface="Source Code Pro"/>
            </a:endParaRPr>
          </a:p>
        </p:txBody>
      </p:sp>
      <p:sp>
        <p:nvSpPr>
          <p:cNvPr id="77" name="Google Shape;77;p15"/>
          <p:cNvSpPr txBox="1"/>
          <p:nvPr/>
        </p:nvSpPr>
        <p:spPr>
          <a:xfrm>
            <a:off x="540550" y="3255375"/>
            <a:ext cx="77109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*In this project Models are trained to analyse the sentiment of the tweets and classify them in three classes as positive ,negative or neutral.</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*Results reduce manual effort and time.</a:t>
            </a:r>
            <a:endParaRPr sz="18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81" name="Shape 81"/>
        <p:cNvGrpSpPr/>
        <p:nvPr/>
      </p:nvGrpSpPr>
      <p:grpSpPr>
        <a:xfrm>
          <a:off x="0" y="0"/>
          <a:ext cx="0" cy="0"/>
          <a:chOff x="0" y="0"/>
          <a:chExt cx="0" cy="0"/>
        </a:xfrm>
      </p:grpSpPr>
      <p:sp>
        <p:nvSpPr>
          <p:cNvPr id="82" name="Google Shape;82;p16"/>
          <p:cNvSpPr txBox="1"/>
          <p:nvPr/>
        </p:nvSpPr>
        <p:spPr>
          <a:xfrm>
            <a:off x="1689475" y="225050"/>
            <a:ext cx="59460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TECHNIQUE PROPOSED</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83" name="Google Shape;83;p16"/>
          <p:cNvSpPr txBox="1"/>
          <p:nvPr/>
        </p:nvSpPr>
        <p:spPr>
          <a:xfrm>
            <a:off x="125975" y="781750"/>
            <a:ext cx="9018000" cy="29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Data collection:</a:t>
            </a:r>
            <a:r>
              <a:rPr lang="en" sz="1800">
                <a:latin typeface="Source Code Pro"/>
                <a:ea typeface="Source Code Pro"/>
                <a:cs typeface="Source Code Pro"/>
                <a:sym typeface="Source Code Pro"/>
              </a:rPr>
              <a:t> from kaggle on US airline twitter data of 2015 of total size 1460 rows and 15 columns.</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Data Exploration:</a:t>
            </a:r>
            <a:r>
              <a:rPr lang="en" sz="1800">
                <a:latin typeface="Source Code Pro"/>
                <a:ea typeface="Source Code Pro"/>
                <a:cs typeface="Source Code Pro"/>
                <a:sym typeface="Source Code Pro"/>
              </a:rPr>
              <a:t> visualization technique.</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Data preprocessing and Data Cleaning:</a:t>
            </a:r>
            <a:endParaRPr b="1"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-Inconsistent attributes like having more than 90% NULL datas are removed</a:t>
            </a:r>
            <a:r>
              <a:rPr lang="en" sz="1800">
                <a:latin typeface="Source Code Pro"/>
                <a:ea typeface="Source Code Pro"/>
                <a:cs typeface="Source Code Pro"/>
                <a:sym typeface="Source Code Pro"/>
              </a:rPr>
              <a:t> and </a:t>
            </a:r>
            <a:r>
              <a:rPr lang="en" sz="1800">
                <a:latin typeface="Source Code Pro"/>
                <a:ea typeface="Source Code Pro"/>
                <a:cs typeface="Source Code Pro"/>
                <a:sym typeface="Source Code Pro"/>
              </a:rPr>
              <a:t>missing values are replaced by meaningful data.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-Applying Concepts of Natural Language Processing while preprocessing</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-Use of document to vectorization (matrix form) methods:</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a:t>
            </a:r>
            <a:r>
              <a:rPr lang="en" sz="1800">
                <a:latin typeface="Source Code Pro"/>
                <a:ea typeface="Source Code Pro"/>
                <a:cs typeface="Source Code Pro"/>
                <a:sym typeface="Source Code Pro"/>
              </a:rPr>
              <a:t>CountVectorizer and TFidfVectorizer</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Feature creation</a:t>
            </a:r>
            <a:endParaRPr b="1"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Classifier Techniques:</a:t>
            </a:r>
            <a:endParaRPr b="1"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-K-Nearest Neighbor and Multinomial Naive Bayes</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87" name="Shape 87"/>
        <p:cNvGrpSpPr/>
        <p:nvPr/>
      </p:nvGrpSpPr>
      <p:grpSpPr>
        <a:xfrm>
          <a:off x="0" y="0"/>
          <a:ext cx="0" cy="0"/>
          <a:chOff x="0" y="0"/>
          <a:chExt cx="0" cy="0"/>
        </a:xfrm>
      </p:grpSpPr>
      <p:sp>
        <p:nvSpPr>
          <p:cNvPr id="88" name="Google Shape;88;p17"/>
          <p:cNvSpPr txBox="1"/>
          <p:nvPr/>
        </p:nvSpPr>
        <p:spPr>
          <a:xfrm>
            <a:off x="374725" y="353450"/>
            <a:ext cx="81963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RESULT AND CONCLUSION</a:t>
            </a:r>
            <a:endParaRPr b="1" sz="1800">
              <a:latin typeface="Source Code Pro"/>
              <a:ea typeface="Source Code Pro"/>
              <a:cs typeface="Source Code Pro"/>
              <a:sym typeface="Source Code Pro"/>
            </a:endParaRPr>
          </a:p>
          <a:p>
            <a:pPr indent="0" lvl="0" marL="0" rtl="0" algn="l">
              <a:spcBef>
                <a:spcPts val="0"/>
              </a:spcBef>
              <a:spcAft>
                <a:spcPts val="0"/>
              </a:spcAft>
              <a:buNone/>
            </a:pPr>
            <a:r>
              <a:t/>
            </a:r>
            <a:endParaRPr b="1"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*Accuracy of Multinomial Naive bayes classifier is more as compared to KNN classifier in both CountVectorizer and TFidfVectorizer.</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t>
            </a:r>
            <a:r>
              <a:rPr b="1" lang="en" sz="1800">
                <a:latin typeface="Source Code Pro"/>
                <a:ea typeface="Source Code Pro"/>
                <a:cs typeface="Source Code Pro"/>
                <a:sym typeface="Source Code Pro"/>
              </a:rPr>
              <a:t>Accuracies are</a:t>
            </a:r>
            <a:r>
              <a:rPr lang="en"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1.</a:t>
            </a:r>
            <a:r>
              <a:rPr lang="en" sz="1800">
                <a:latin typeface="Source Code Pro"/>
                <a:ea typeface="Source Code Pro"/>
                <a:cs typeface="Source Code Pro"/>
                <a:sym typeface="Source Code Pro"/>
              </a:rPr>
              <a:t>CountVectorizer:</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-Multinomial Naive bayes: 78%</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-KNN classifier: 52%</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2.TFidfVectorizer:</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-Multinomial Naive bayes: 70%</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a:t>
            </a:r>
            <a:r>
              <a:rPr lang="en" sz="1800">
                <a:latin typeface="Source Code Pro"/>
                <a:ea typeface="Source Code Pro"/>
                <a:cs typeface="Source Code Pro"/>
                <a:sym typeface="Source Code Pro"/>
              </a:rPr>
              <a:t>KNN classifier: 67%</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