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0" r:id="rId7"/>
    <p:sldId id="26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033" autoAdjust="0"/>
  </p:normalViewPr>
  <p:slideViewPr>
    <p:cSldViewPr snapToGrid="0" snapToObjects="1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3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74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3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46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0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List_of_postal_codes_of_Canada:_M&amp;direction=next&amp;oldid=94265536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cl.us/Geospatial_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Fashion Retailer </a:t>
            </a:r>
            <a:br>
              <a:rPr lang="en-US" b="1" dirty="0"/>
            </a:br>
            <a:r>
              <a:rPr lang="en-US" b="1" dirty="0"/>
              <a:t>new store Location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GB" b="1" dirty="0"/>
              <a:t>Coursera Capstone Project Week 1 &amp;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07" y="414670"/>
            <a:ext cx="10334846" cy="12014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dirty="0"/>
              <a:t>visualizeD geographic details of shortlisted neighbourhoods.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4A970F-3F2F-4CE6-A7EF-FF605D7644D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0483" y="1616149"/>
            <a:ext cx="10692809" cy="472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4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pPr algn="ctr"/>
            <a:r>
              <a:rPr lang="en-GB" dirty="0"/>
              <a:t>Conclusion and future 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4983-C049-4D7D-AF5F-856576FB6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514993"/>
          </a:xfrm>
        </p:spPr>
        <p:txBody>
          <a:bodyPr>
            <a:normAutofit/>
          </a:bodyPr>
          <a:lstStyle/>
          <a:p>
            <a:pPr lvl="0"/>
            <a:r>
              <a:rPr lang="en-GB" sz="2000" dirty="0"/>
              <a:t>Built useful model to predict new store location for fashion retailer client. </a:t>
            </a:r>
          </a:p>
          <a:p>
            <a:pPr marL="0" lvl="0" indent="0">
              <a:buNone/>
            </a:pPr>
            <a:endParaRPr lang="en-GB" sz="2000" dirty="0"/>
          </a:p>
          <a:p>
            <a:pPr lvl="0"/>
            <a:r>
              <a:rPr lang="en-GB" sz="2000" dirty="0"/>
              <a:t>The accuracy of model depends purely on the data provided by FourSquare.</a:t>
            </a:r>
          </a:p>
          <a:p>
            <a:pPr marL="0" lvl="0" indent="0">
              <a:buNone/>
            </a:pPr>
            <a:endParaRPr lang="en-GB" sz="2000" dirty="0"/>
          </a:p>
          <a:p>
            <a:pPr lvl="0"/>
            <a:r>
              <a:rPr lang="en-GB" sz="2000" dirty="0"/>
              <a:t>In future, including financial data can help in improving the predictions</a:t>
            </a:r>
          </a:p>
        </p:txBody>
      </p:sp>
    </p:spTree>
    <p:extLst>
      <p:ext uri="{BB962C8B-B14F-4D97-AF65-F5344CB8AC3E}">
        <p14:creationId xmlns:p14="http://schemas.microsoft.com/office/powerpoint/2010/main" val="250254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Akanksha Gupta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GB" b="1" dirty="0"/>
              <a:t>Business Objective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E38BD-2CA2-4D52-9C61-76D5CCBB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This project is to assist Fashion retailer to make data-driven decisions on the new locations that are most suitable for their new stores in Toronto. </a:t>
            </a:r>
          </a:p>
          <a:p>
            <a:r>
              <a:rPr lang="en-GB" dirty="0"/>
              <a:t>In summary we will be looking for new store locations with below criteria:</a:t>
            </a:r>
          </a:p>
          <a:p>
            <a:pPr marL="0" indent="0">
              <a:buNone/>
            </a:pPr>
            <a:r>
              <a:rPr lang="en-GB" dirty="0"/>
              <a:t>                       - Location with coffee shops or café or restaurants.</a:t>
            </a:r>
          </a:p>
          <a:p>
            <a:pPr marL="0" lvl="0" indent="0">
              <a:buNone/>
            </a:pPr>
            <a:r>
              <a:rPr lang="en-GB" dirty="0"/>
              <a:t>                       - Location must have Fashion retail store / clothing store.</a:t>
            </a:r>
          </a:p>
          <a:p>
            <a:pPr marL="0" lvl="0" indent="0">
              <a:buNone/>
            </a:pPr>
            <a:r>
              <a:rPr lang="en-GB" dirty="0"/>
              <a:t>                       - Location must be from one of the four Boroughs –     </a:t>
            </a:r>
          </a:p>
          <a:p>
            <a:pPr marL="0" lvl="0" indent="0">
              <a:buNone/>
            </a:pPr>
            <a:r>
              <a:rPr lang="en-GB" dirty="0"/>
              <a:t>                                                                                                                  East Toronto               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GB" dirty="0"/>
              <a:t>                                                                                                                  Central Toronto, </a:t>
            </a:r>
          </a:p>
          <a:p>
            <a:pPr marL="0" lvl="0" indent="0">
              <a:buNone/>
            </a:pPr>
            <a:r>
              <a:rPr lang="en-GB" dirty="0"/>
              <a:t>                                                                                                                  Downtown Toronto</a:t>
            </a:r>
          </a:p>
          <a:p>
            <a:pPr marL="0" lvl="0" indent="0">
              <a:buNone/>
            </a:pPr>
            <a:r>
              <a:rPr lang="en-GB" dirty="0"/>
              <a:t>                                                                                                                  West Toronto.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GB" dirty="0"/>
              <a:t>Data acquisition and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4983-C049-4D7D-AF5F-856576FB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Toronto City data that contains list Boroughs, Neighbourhoods along with their Postcodes scrapped from </a:t>
            </a:r>
            <a:r>
              <a:rPr lang="en-GB" dirty="0">
                <a:hlinkClick r:id="rId3"/>
              </a:rPr>
              <a:t>https://en.wikipedia.org/w/index.php?title=List_of_postal_codes_of_Canada:_M&amp;direction=next&amp;oldid=942655364</a:t>
            </a:r>
            <a:r>
              <a:rPr lang="en-GB" dirty="0"/>
              <a:t> </a:t>
            </a:r>
          </a:p>
          <a:p>
            <a:pPr lvl="0"/>
            <a:r>
              <a:rPr lang="en-GB" dirty="0"/>
              <a:t>GeoSpace data that’s contains postcodes along with their latitude and longitude scrapped from  </a:t>
            </a:r>
            <a:r>
              <a:rPr lang="en-GB" dirty="0">
                <a:hlinkClick r:id="rId4"/>
              </a:rPr>
              <a:t>http://cocl.us/Geospatial_data</a:t>
            </a:r>
            <a:endParaRPr lang="en-GB" dirty="0"/>
          </a:p>
          <a:p>
            <a:pPr lvl="0"/>
            <a:r>
              <a:rPr lang="en-GB" dirty="0"/>
              <a:t>Venues in each neighbourhood of Toronto city with the help of Foursquare API.</a:t>
            </a:r>
          </a:p>
          <a:p>
            <a:pPr lvl="0"/>
            <a:r>
              <a:rPr lang="en-US" dirty="0"/>
              <a:t>In total, raw data frame had 287 rows and 3 features.</a:t>
            </a:r>
          </a:p>
          <a:p>
            <a:pPr lvl="0"/>
            <a:r>
              <a:rPr lang="en-GB" dirty="0"/>
              <a:t>After wrangling and cleaning the data, master data frame has all the required components Postal Code, Borough, Neighbourhood, Latitude &amp; Longitude.</a:t>
            </a:r>
          </a:p>
          <a:p>
            <a:pPr lvl="0"/>
            <a:r>
              <a:rPr lang="en-GB" dirty="0"/>
              <a:t>Cleaned data contains 39 rows and 5 features.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446568"/>
            <a:ext cx="7390680" cy="14054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dirty="0"/>
              <a:t>visualizeD geographic details of Clean data in Master data frame  of Toronto City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725F20-AC92-41CC-BA9E-FAB68B672EF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88558" y="2065867"/>
            <a:ext cx="9197163" cy="45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pPr algn="ctr"/>
            <a:r>
              <a:rPr lang="en-GB" dirty="0"/>
              <a:t>Data analysis and location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4983-C049-4D7D-AF5F-856576FB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Foursquare location data leveraged to explore venues for each neighbourhood.</a:t>
            </a:r>
          </a:p>
          <a:p>
            <a:pPr lvl="0"/>
            <a:r>
              <a:rPr lang="en-US" dirty="0"/>
              <a:t>Top 10 venues for each neighborhood has been extracted, in total 231 unique venue categories were returned by Foursquare. Below are few records for same.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Venue data further analyzed for frequency of occurrence of clothing store, coffee shops, café and restaurants in each neighborhood as per client criteria.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7820-E4ED-4E08-9CA0-68867BF7F0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3003296"/>
            <a:ext cx="10009207" cy="204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53" y="531628"/>
            <a:ext cx="10354900" cy="1534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dirty="0"/>
              <a:t>visualized frequency of occurrence of clothing store in each neighbourhood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039DB3-82CE-4626-B47E-D089D6C335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9D9CA-B430-4564-A32B-F7370D273C8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8653" y="2142067"/>
            <a:ext cx="10451940" cy="42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7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pPr algn="ctr"/>
            <a:r>
              <a:rPr lang="en-GB" dirty="0"/>
              <a:t>Further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4983-C049-4D7D-AF5F-856576FB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So far we found that only below neighborhoods are having clothing store so for further analysis we will focus on these neighborhoods.</a:t>
            </a:r>
          </a:p>
          <a:p>
            <a:pPr marL="0" lvl="0" indent="0">
              <a:buNone/>
            </a:pPr>
            <a:r>
              <a:rPr lang="en-US" dirty="0"/>
              <a:t>                     - Studio District    </a:t>
            </a:r>
          </a:p>
          <a:p>
            <a:pPr marL="0" lvl="0" indent="0">
              <a:buNone/>
            </a:pPr>
            <a:r>
              <a:rPr lang="en-US" dirty="0"/>
              <a:t>                     - North Toronto West    </a:t>
            </a:r>
          </a:p>
          <a:p>
            <a:pPr marL="0" lvl="0" indent="0">
              <a:buNone/>
            </a:pPr>
            <a:r>
              <a:rPr lang="en-US" dirty="0"/>
              <a:t>                     - Church and Wellesley   </a:t>
            </a:r>
          </a:p>
          <a:p>
            <a:pPr marL="0" lvl="0" indent="0">
              <a:buNone/>
            </a:pPr>
            <a:r>
              <a:rPr lang="en-US" dirty="0"/>
              <a:t>                     - Ryerson, Garden District    </a:t>
            </a:r>
          </a:p>
          <a:p>
            <a:pPr marL="0" lvl="0" indent="0">
              <a:buNone/>
            </a:pPr>
            <a:r>
              <a:rPr lang="en-US" dirty="0"/>
              <a:t>                     - St. James Town</a:t>
            </a:r>
          </a:p>
          <a:p>
            <a:pPr marL="0" lvl="0" indent="0">
              <a:buNone/>
            </a:pPr>
            <a:r>
              <a:rPr lang="en-US" dirty="0"/>
              <a:t>                     - Adelaide, King, Richmond    </a:t>
            </a:r>
          </a:p>
          <a:p>
            <a:pPr marL="0" lvl="0" indent="0">
              <a:buNone/>
            </a:pPr>
            <a:r>
              <a:rPr lang="en-US" dirty="0"/>
              <a:t>                     - Design Exchange, Toronto Dominion Centre</a:t>
            </a:r>
            <a:endParaRPr lang="en-GB" dirty="0"/>
          </a:p>
          <a:p>
            <a:pPr lvl="0"/>
            <a:r>
              <a:rPr lang="en-US" dirty="0"/>
              <a:t>further analysis has been performed for frequency of occurrence of coffee shops, café and restaurants in above neighborhood as per client criteria.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67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" y="159488"/>
            <a:ext cx="10983433" cy="13430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dirty="0"/>
              <a:t>visualized frequency of occurrence of clothing store, </a:t>
            </a:r>
            <a:r>
              <a:rPr lang="en-US" dirty="0"/>
              <a:t>coffee shops, café and restaurants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C66ED9-05A4-4155-BA21-3179D718A99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9730" y="1663282"/>
            <a:ext cx="11190700" cy="50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6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942753"/>
          </a:xfrm>
        </p:spPr>
        <p:txBody>
          <a:bodyPr/>
          <a:lstStyle/>
          <a:p>
            <a:pPr algn="ctr"/>
            <a:r>
              <a:rPr lang="en-GB" dirty="0"/>
              <a:t>Result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4983-C049-4D7D-AF5F-856576FB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Below 5 neighbourhood in Borough - Downtown Toronto are potential location for Client's new store. </a:t>
            </a:r>
          </a:p>
          <a:p>
            <a:r>
              <a:rPr lang="en-GB" dirty="0"/>
              <a:t>These neighbourhoods have met the criteria set by client as they are lively with Coffee shops, Restaurants, Cafés and Clothing Stores. this will provide a good exposure and eventually help drive traffic into new store. 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B9060-2539-4950-956B-B0113A42BB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90009" y="3140599"/>
            <a:ext cx="6123008" cy="265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91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560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Fashion Retailer  new store Location prediction</vt:lpstr>
      <vt:lpstr>Business Objective</vt:lpstr>
      <vt:lpstr>Data acquisition and cleaning</vt:lpstr>
      <vt:lpstr>visualizeD geographic details of Clean data in Master data frame  of Toronto City</vt:lpstr>
      <vt:lpstr>Data analysis and location data</vt:lpstr>
      <vt:lpstr>visualized frequency of occurrence of clothing store in each neighbourhood</vt:lpstr>
      <vt:lpstr>Further Data analysis</vt:lpstr>
      <vt:lpstr>visualized frequency of occurrence of clothing store, coffee shops, café and restaurants</vt:lpstr>
      <vt:lpstr>Result </vt:lpstr>
      <vt:lpstr>visualizeD geographic details of shortlisted neighbourhoods. </vt:lpstr>
      <vt:lpstr>Conclusion and future direction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2020-04-19T23:20:51Z</dcterms:created>
  <dcterms:modified xsi:type="dcterms:W3CDTF">2020-04-20T13:50:21Z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