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41EA-6968-874E-6329-EE00B7685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2049B-2615-B987-9449-52C8EED87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1B5B-1F50-551B-1CBD-AD9AF853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9203-1ADE-DF91-4BDF-B25549F8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C7214-F1C8-878C-073F-A8B0584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3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87B4-0CF9-4145-04CB-F7879B35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5BDE1-83B4-8862-AE49-690429CF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C498-1070-8DA4-AFA1-2EC16A59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2159-9916-32D0-1408-B42B25FF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78B6C-279C-6B12-472B-FF95B4A6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5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D231C-B39A-35EF-F164-D425D9A45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5ACE-F2E0-0852-8497-BAD7E0B17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F675-0A6C-C410-3F2F-55F9793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030A-8D85-3F78-AD13-858F10C8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5691-F80F-A647-11BA-A49B462E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3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2E63-6C28-F6EC-2937-746B7C4A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F8D5-760C-E71E-F2EB-9BD8A62BB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A100-707F-58D9-5327-60EAF9D4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8705-F443-D9E3-2A9A-B71D6D8F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84CF7-4722-358E-E2B0-A1A09DC7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3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A422-634D-624E-B8EB-7C8C9FEA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0F757-27D7-58AB-096C-890DAD8C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79A65-3251-7E20-DCC3-4269C213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6F32-97C5-0A9F-CDBC-41B60EC4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8996-99BA-6427-3DAF-68B5CC7F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4C5B-D4BF-9688-D020-307C571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A752-D350-2A63-2A90-292136C17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60A49-2141-BA82-C17D-3AABFEE8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C9875-F93C-F9E6-2074-24BA140E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E39A5-CE97-F2D0-8290-E5A4858E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93023-F43E-AFF6-DE08-4D89C802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ECD0-63C8-EE85-3524-DBC24F11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608A-12B4-08CC-26DB-04CB079B8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92E9F-0644-3762-3718-9DAA6BFE8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EEB27-B7A5-59FF-B937-653D24285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0AAE1-B207-626E-6453-5098B39ED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9231E-F652-7000-3CB7-7DF06A6F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4B73D-A202-1115-E8BF-B804B502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FA5F0-723F-C423-39D3-0F2F8F5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35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2879-B2E9-1D2A-B3FC-491B586D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18EBB-2EA3-1B54-666C-6A3A0ADA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38BA1-3286-07D6-2D09-5F53913B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3838F-1BF8-4114-92A8-FA1A6CF8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C7081-84AA-8BD1-1D3F-34F9B261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EF66D-7DEE-3F99-BED4-2E8779D4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AAD2-052D-95B9-5A06-7C7E9978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7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F44-3A42-25E3-510A-79A28EC1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9AB3-2195-2D0D-1512-D91C05DB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3BF89-83D0-EE0A-2DB9-16CCACF85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25C5A-7D7A-BDB9-2E45-B3659BB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254CF-6805-03E0-4971-EFDDBCDA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2B291-3C53-34CF-8543-DDC3DBC6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79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05A8-C03A-EE6F-E42E-0F818FB2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FF56C-3804-04B6-899B-93E9BB5AE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9DD9-988A-111C-F418-70A12FA0D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CABC8-EE64-65D7-C27E-67A5C325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5B87-F1F0-9A34-DE2F-CF701C2D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6CB27-B64A-766D-D0BC-E34D551E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CEEA6-87F9-3B75-B33C-A9239143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89C8-0915-C45F-3130-C1D87B09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1D46-AAEB-6A98-247C-49870D235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C7CC-AF56-41D1-9680-BE13106156A1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9FE6-0A55-197E-C459-2EA9E77C7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DA75-F362-729C-22E4-C554BBA89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E43B-C2B8-47FE-8437-C91E24B25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BC0C-951A-23E6-DAB7-CFA2A7D5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0431" y="2235200"/>
            <a:ext cx="9144000" cy="2387600"/>
          </a:xfrm>
        </p:spPr>
        <p:txBody>
          <a:bodyPr/>
          <a:lstStyle/>
          <a:p>
            <a:r>
              <a:rPr lang="en-IN" b="1" dirty="0"/>
              <a:t>Agile Methodologies </a:t>
            </a:r>
            <a:br>
              <a:rPr lang="en-IN" b="1" dirty="0"/>
            </a:br>
            <a:r>
              <a:rPr lang="en-IN" b="1" dirty="0"/>
              <a:t>                                  </a:t>
            </a:r>
            <a:r>
              <a:rPr lang="en-IN" sz="2000" b="1" dirty="0"/>
              <a:t>Unit-1</a:t>
            </a:r>
          </a:p>
        </p:txBody>
      </p:sp>
    </p:spTree>
    <p:extLst>
      <p:ext uri="{BB962C8B-B14F-4D97-AF65-F5344CB8AC3E}">
        <p14:creationId xmlns:p14="http://schemas.microsoft.com/office/powerpoint/2010/main" val="100972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A73F-4AB3-3B14-A392-A0CD946C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578190"/>
            <a:ext cx="10515600" cy="63805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Arial Black" panose="020B0A04020102020204" pitchFamily="34" charset="0"/>
              </a:rPr>
              <a:t>Classification of agile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A2FB-66F8-E0CB-67D0-52663F76A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365419" cy="4889701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methods can be classified based on their focus areas, processes, and adaptability.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Iterative and Incremental Frameworks: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methods emphasize delivering small, functional parts of a product through iterative cycles.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</a:rPr>
              <a:t>Eg</a:t>
            </a:r>
            <a:r>
              <a:rPr lang="en-US" sz="1800" dirty="0">
                <a:latin typeface="Times New Roman" panose="02020603050405020304" pitchFamily="18" charset="0"/>
              </a:rPr>
              <a:t>: Scrum, Extreme Programming(XP), Dynamic Systems Development Method (DSDM)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Flow-Based Frameworks: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methods focus on managing workflows and visualizing progress to optimize delivery.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</a:rPr>
              <a:t>Eg: Kanban, Scrumban.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Scaling Agile Frameworks: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Designed for large organizations with multiple teams working on interconnected projects.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</a:rPr>
              <a:t>Eg:Scaled</a:t>
            </a:r>
            <a:r>
              <a:rPr lang="en-US" sz="1800" dirty="0">
                <a:latin typeface="Times New Roman" panose="02020603050405020304" pitchFamily="18" charset="0"/>
              </a:rPr>
              <a:t> Agile Framework (</a:t>
            </a:r>
            <a:r>
              <a:rPr lang="en-US" sz="1800" dirty="0" err="1">
                <a:latin typeface="Times New Roman" panose="02020603050405020304" pitchFamily="18" charset="0"/>
              </a:rPr>
              <a:t>SAFe</a:t>
            </a:r>
            <a:r>
              <a:rPr lang="en-US" sz="1800" dirty="0">
                <a:latin typeface="Times New Roman" panose="02020603050405020304" pitchFamily="18" charset="0"/>
              </a:rPr>
              <a:t>), Large-Scale Scrum (</a:t>
            </a:r>
            <a:r>
              <a:rPr lang="en-US" sz="1800" dirty="0" err="1">
                <a:latin typeface="Times New Roman" panose="02020603050405020304" pitchFamily="18" charset="0"/>
              </a:rPr>
              <a:t>LeSS</a:t>
            </a:r>
            <a:r>
              <a:rPr lang="en-US" sz="1800" dirty="0">
                <a:latin typeface="Times New Roman" panose="02020603050405020304" pitchFamily="18" charset="0"/>
              </a:rPr>
              <a:t>), Disciplined Agile (DA)</a:t>
            </a:r>
            <a:endParaRPr lang="en-I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43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0CAB-5258-063F-F080-90595EDF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49" y="346229"/>
            <a:ext cx="10515600" cy="5812979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4. Agile Methods for Continuous Improvement: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These methods emphasize incremental improvement and lean thinking.</a:t>
            </a: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: Lean Software Development, Kaizen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5. Hybrid Agile Models: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These combine Agile principles with elements of other methodologies.</a:t>
            </a: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: Agile-Waterfall Hybrid, Hybrid Project Management</a:t>
            </a: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6. Industry-Specific Agile Methods:</a:t>
            </a:r>
            <a:endParaRPr lang="en-IN" sz="1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are tailored for specific fields or workflows.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</a:rPr>
              <a:t>Eg: </a:t>
            </a:r>
            <a:r>
              <a:rPr lang="en-US" sz="1800" dirty="0">
                <a:latin typeface="Times New Roman" panose="02020603050405020304" pitchFamily="18" charset="0"/>
              </a:rPr>
              <a:t>Agile Marketing, Agile UX Design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85F-10BF-CDA7-F3BA-F158B272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6" y="339246"/>
            <a:ext cx="10705730" cy="683582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atin typeface="Arial Black" panose="020B0A04020102020204" pitchFamily="34" charset="0"/>
              </a:rPr>
            </a:br>
            <a:r>
              <a:rPr lang="en-US" sz="3200" b="1" dirty="0">
                <a:latin typeface="Arial Black" panose="020B0A04020102020204" pitchFamily="34" charset="0"/>
              </a:rPr>
              <a:t>Agile Manifesto And Principles: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D1ABF-4A46-5F22-C3EC-A0EDD29B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828"/>
            <a:ext cx="10515600" cy="515413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Manifesto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foundational document for Agile software development. It was created in 2001 by a group of software practitioners.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 Core Values of the Agile Manifesto: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1.Individuals and Interactions: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Emphasizes the importance of collaboration and communication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among team members.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2.Working Software: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 functional software to customers rather than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excessive time on documentation.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3.Customer Collaboration: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continuous collaboration with customers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the product meets their needs.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4.Responding to Change: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provide direction but must be flexible to adapt to evolving requirements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IMG_256">
            <a:extLst>
              <a:ext uri="{FF2B5EF4-FFF2-40B4-BE49-F238E27FC236}">
                <a16:creationId xmlns:a16="http://schemas.microsoft.com/office/drawing/2014/main" id="{47DF998A-E22D-1345-DA9F-822C1A50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921" y="1402672"/>
            <a:ext cx="5584056" cy="416362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1914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56">
            <a:extLst>
              <a:ext uri="{FF2B5EF4-FFF2-40B4-BE49-F238E27FC236}">
                <a16:creationId xmlns:a16="http://schemas.microsoft.com/office/drawing/2014/main" id="{0E16F633-4F25-AF70-5A8A-52F1EA2C4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788" y="1526959"/>
            <a:ext cx="9969624" cy="465000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87598D-BF56-9442-F3F2-A67B7C9D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Arial Black" panose="020B0A04020102020204" pitchFamily="34" charset="0"/>
              </a:rPr>
              <a:t>Agile Principles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467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77A7-AAFE-4489-89D9-51C08273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01" y="630316"/>
            <a:ext cx="10649505" cy="601018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1: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Our highest priority is to satisfy the customer through early and continuous delivery of valuable software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Welcome changing requirements, even late in development. Agile processes harness change for the customer’s competitive advantage.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3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Deliver working software frequently, from a couple of weeks to a couple of months, with a preference to the shorter timescale.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4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people and developers must work together daily throughout the project.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endParaRPr lang="en-IN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6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A430-BF66-0B6E-28C8-5BCF1968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43883"/>
            <a:ext cx="10711649" cy="573308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5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projects around motivated individuals. Give them the environment and support they need, and trust them to get the job done.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efficient and effective method of conveying information to and within a development team is face-to-face conversation.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 is the primary measure of progress.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8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processes promote sustainable development. The sponsors, developers, and users should be able to maintain a constant pace indefinitely.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47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3ED49-B5FE-09CF-C3D0-DEC93D46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171"/>
            <a:ext cx="10515600" cy="560879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9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attention to technical excellence and good design enhances agility.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10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Simplicity—the art of maximizing the amount of work not done—is essential.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11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architectures, requirements, and designs emerge from self-organizing teams.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Principle 12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regular intervals, the team reflects on how to become more effective, then tunes and adjusts its behaviour accordingly.</a:t>
            </a: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  <a:tabLst>
                <a:tab pos="266700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921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D438-C5A2-641F-D5F4-DD249D28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59" y="310718"/>
            <a:ext cx="10515600" cy="692459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Arial Black" panose="020B0A04020102020204" pitchFamily="34" charset="0"/>
              </a:rPr>
              <a:t>Agile Project Management(APM):</a:t>
            </a:r>
            <a:endParaRPr lang="en-IN" sz="29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EE84-4A76-FA00-78A7-E8CBAECC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63"/>
            <a:ext cx="10515600" cy="4969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Project Management (APM)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an approach to managing projects that focuses on flexibility, collaboration, and delivering value incrementally.</a:t>
            </a:r>
          </a:p>
          <a:p>
            <a:pPr marL="0" indent="0">
              <a:buNone/>
            </a:pPr>
            <a:r>
              <a:rPr lang="en-US" sz="24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Characteristics of Agile Project Management: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Iterative and Incremental Progress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Work is divided into small, manageable increments (e.g., sprints) that allow frequent delivery of functional products.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Encourages teamwork among cross-functional teams and active involvement of stakeholders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 and Adaptability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Plans are adaptable to changing requirements and priorities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Focus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customer involvement ensures the product meets evolving needs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Delivery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Prioritizes delivering value early and often rather than waiting until the project's end.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37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A497-9963-A284-6770-FB4563E8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Core Components of Agile Project Management:</a:t>
            </a:r>
            <a:endParaRPr lang="en-IN" sz="29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1FEB-B463-9D9F-423C-38A05B2C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97"/>
            <a:ext cx="10090212" cy="5022866"/>
          </a:xfrm>
        </p:spPr>
        <p:txBody>
          <a:bodyPr>
            <a:normAutofit lnSpcReduction="10000"/>
          </a:bodyPr>
          <a:lstStyle/>
          <a:p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Represents the stakeholders, defines the product vision, and prioritizes the backlog.</a:t>
            </a:r>
            <a:endParaRPr lang="en-IN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 (or Agile Coach):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Agile practices, removes roadblocks, and ensures the team stays on track.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Cross-functional individuals responsible for executing the work (e.g., developers, testers, designers).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prioritized list of features, tasks, and bugs.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selected for completion during a sprint.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working product delivered at the end of an iteration.</a:t>
            </a:r>
          </a:p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what the team will deliver in the upcoming sprint.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Stand-Up: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Brief, daily meetings to discuss progress, challenges, and plans.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the work completed in a sprint to stakeholders.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Reflecting on what went well and identifying areas for improvement.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frameworks for APM include Scrum, Kanban, Extreme Programming (XP),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27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21D2-9BAB-251B-7D8A-BBD2D153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04" y="656947"/>
            <a:ext cx="10490349" cy="5220069"/>
          </a:xfrm>
        </p:spPr>
        <p:txBody>
          <a:bodyPr>
            <a:normAutofit fontScale="90000"/>
          </a:bodyPr>
          <a:lstStyle/>
          <a:p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br>
              <a:rPr lang="en-US" sz="3100" b="1" dirty="0">
                <a:latin typeface="Arial Black" panose="020B0A04020102020204" pitchFamily="34" charset="0"/>
              </a:rPr>
            </a:br>
            <a:r>
              <a:rPr lang="en-US" sz="3100" b="1" dirty="0">
                <a:latin typeface="Arial Black" panose="020B0A04020102020204" pitchFamily="34" charset="0"/>
              </a:rPr>
              <a:t>The Agile Project Lifecycle</a:t>
            </a:r>
            <a:r>
              <a:rPr lang="en-IN" sz="3100" b="1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Concept/Initiation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IN" dirty="0">
                <a:effectLst/>
              </a:rPr>
            </a:br>
            <a:r>
              <a:rPr lang="en-US" sz="2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Define high-level goals and identify key stakeholders.</a:t>
            </a:r>
            <a:br>
              <a:rPr lang="en-IN" sz="20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Iteration Planning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effectLst/>
              </a:rPr>
            </a:br>
            <a:r>
              <a:rPr lang="en-US" sz="2000" dirty="0">
                <a:latin typeface="+mn-lt"/>
                <a:cs typeface="Times New Roman" panose="02020603050405020304" pitchFamily="18" charset="0"/>
              </a:rPr>
              <a:t>Break the project into sprints or iterations, each lasting 1-4 weeks.</a:t>
            </a:r>
            <a:br>
              <a:rPr lang="en-IN" sz="2000" dirty="0">
                <a:latin typeface="+mn-lt"/>
                <a:cs typeface="Times New Roman" panose="02020603050405020304" pitchFamily="18" charset="0"/>
              </a:rPr>
            </a:br>
            <a:b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effectLst/>
              </a:rPr>
            </a:br>
            <a:r>
              <a:rPr lang="en-US" sz="2000" dirty="0">
                <a:latin typeface="+mn-lt"/>
                <a:cs typeface="Times New Roman" panose="02020603050405020304" pitchFamily="18" charset="0"/>
              </a:rPr>
              <a:t>Teams work collaboratively to complete tasks from the sprint backlog.</a:t>
            </a:r>
            <a:br>
              <a:rPr lang="en-IN" sz="2000" dirty="0">
                <a:latin typeface="+mn-lt"/>
                <a:cs typeface="Times New Roman" panose="02020603050405020304" pitchFamily="18" charset="0"/>
              </a:rPr>
            </a:br>
            <a:b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Monitoring and Adapting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effectLst/>
              </a:rPr>
            </a:br>
            <a:r>
              <a:rPr lang="en-US" sz="2000" dirty="0">
                <a:latin typeface="+mn-lt"/>
                <a:cs typeface="Times New Roman" panose="02020603050405020304" pitchFamily="18" charset="0"/>
              </a:rPr>
              <a:t>Regularly review progress through stand-ups and sprint reviews.</a:t>
            </a:r>
            <a:br>
              <a:rPr lang="en-IN" sz="2000" dirty="0">
                <a:latin typeface="+mn-lt"/>
                <a:cs typeface="Times New Roman" panose="02020603050405020304" pitchFamily="18" charset="0"/>
              </a:rPr>
            </a:br>
            <a:br>
              <a:rPr lang="en-IN" sz="2000" dirty="0">
                <a:latin typeface="+mn-lt"/>
                <a:cs typeface="Times New Roman" panose="02020603050405020304" pitchFamily="18" charset="0"/>
              </a:rPr>
            </a:b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+mn-lt"/>
                <a:cs typeface="Times New Roman" panose="02020603050405020304" pitchFamily="18" charset="0"/>
              </a:rPr>
              <a:t>Deliver the final product increment.</a:t>
            </a:r>
            <a:br>
              <a:rPr lang="en-IN" sz="2000" dirty="0">
                <a:latin typeface="+mn-lt"/>
                <a:cs typeface="Times New Roman" panose="02020603050405020304" pitchFamily="18" charset="0"/>
              </a:rPr>
            </a:br>
            <a:br>
              <a:rPr lang="en-IN" sz="310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3074" name="Picture 2" descr="5 Stages of the Agile System Development Life Cycle | by Grace Windsor |  BrightWork Project Management Blog | Medium">
            <a:extLst>
              <a:ext uri="{FF2B5EF4-FFF2-40B4-BE49-F238E27FC236}">
                <a16:creationId xmlns:a16="http://schemas.microsoft.com/office/drawing/2014/main" id="{A69F0ABB-3B85-3930-8866-CBBB99B6F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38" y="1253331"/>
            <a:ext cx="45097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1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B3F1-C75A-729D-8DBA-B2264641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8" y="542679"/>
            <a:ext cx="10515600" cy="89550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24F6-065C-C21F-95F9-3B38C57E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>
            <a:normAutofit fontScale="85000" lnSpcReduction="20000"/>
          </a:bodyPr>
          <a:lstStyle/>
          <a:p>
            <a:r>
              <a:rPr lang="en-IN" sz="2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Theories for agile management </a:t>
            </a:r>
          </a:p>
          <a:p>
            <a:r>
              <a:rPr lang="en-IN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gile software development </a:t>
            </a:r>
          </a:p>
          <a:p>
            <a:r>
              <a:rPr lang="en-IN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raditional model vs. agile model</a:t>
            </a:r>
            <a:endParaRPr lang="en-IN" sz="280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lassification of agile methods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gile manifesto 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principles 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gile project management </a:t>
            </a:r>
          </a:p>
          <a:p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gile team interactions </a:t>
            </a:r>
          </a:p>
          <a:p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thics in agile teams  </a:t>
            </a:r>
          </a:p>
          <a:p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gility in design, testing  </a:t>
            </a:r>
          </a:p>
          <a:p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gile documentations </a:t>
            </a:r>
          </a:p>
          <a:p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gile drivers,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apabilities and values.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30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1F30-A6AB-B72E-BF28-96F4B746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13"/>
            <a:ext cx="10515600" cy="824483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Agile Team Interactions</a:t>
            </a:r>
            <a:r>
              <a:rPr lang="en-IN" sz="2900" b="1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84C0-53C2-E744-067E-A5FE2062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96"/>
            <a:ext cx="10515600" cy="4942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team interactions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central to the success of Agile projects, emphasizing collaboration, communication, and continuous improvement.</a:t>
            </a: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Elements of Agile Team Interactions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1.Collaboration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Agile teams are cross-functional, including developers, testers, designers, and product owners working together toward shared goals.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2.Face-to-Face Communication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Direct interactions are preferred for clarity and efficiency.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3.Transparency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Teams share progress, challenges, and plans openly during meetings like daily stand-ups and sprint reviews.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4.Continuous Feedback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is exchanged regularly, both within the team and from stakeholders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5.Empowered Teams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Agile teams are self-organizing, making decisions collaboratively and taking ownership of their work.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05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0B1-DAC9-0A99-CC05-14CD30E2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445318" cy="535205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Arial Black" panose="020B0A04020102020204" pitchFamily="34" charset="0"/>
              </a:rPr>
              <a:t>Ethics In Agile Teams:</a:t>
            </a:r>
            <a:endParaRPr lang="en-IN" sz="29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8686-6F17-78B9-AD40-F3912D6C1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13896"/>
            <a:ext cx="10525217" cy="486306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Ethics in Agile teams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</a:rPr>
              <a:t>plays a crucial role in fostering trust, collaboration, and accountability. Agile principles prioritize people, interactions, and delivering value to customers, which aligns naturally with ethical behavior.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Ethical Principles in Agile Teams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dirty="0"/>
              <a:t> </a:t>
            </a:r>
            <a:r>
              <a:rPr lang="en-US" sz="1800" dirty="0">
                <a:latin typeface="Times New Roman" panose="02020603050405020304" pitchFamily="18" charset="0"/>
              </a:rPr>
              <a:t>Avoid hiding issues or misrepresenting the status of deliverables.</a:t>
            </a:r>
            <a:endParaRPr lang="en-IN" sz="1800" dirty="0">
              <a:latin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Treat all team members, stakeholders, and customers with dignity and fairness.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Accountability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IN" sz="2400" dirty="0"/>
              <a:t> </a:t>
            </a:r>
            <a:r>
              <a:rPr lang="en-US" sz="1800" dirty="0">
                <a:latin typeface="Times New Roman" panose="02020603050405020304" pitchFamily="18" charset="0"/>
              </a:rPr>
              <a:t>Take responsibility for actions, decisions, and outcomes.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Maintain honesty in communication, estimation, and reporting.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Encourage open communication and active participation from all team members.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Customer-Centricity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Encourage open communication and active participation from all team members.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Commitment to Quality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 that the product or service meets high standards of usability, functionality, and security.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3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3239-19E9-739C-FB6A-51D9EE9B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905"/>
            <a:ext cx="10515600" cy="1029809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Arial Black" panose="020B0A04020102020204" pitchFamily="34" charset="0"/>
              </a:rPr>
              <a:t>AGILITY IN DESIGN, TESTING: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9B8A-471F-7D2C-7EF8-3E5FBE7D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130"/>
            <a:ext cx="10515600" cy="4081833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ea typeface="Times New Roman" panose="02020603050405020304" pitchFamily="18" charset="0"/>
              </a:rPr>
              <a:t>Agility in Design and Testing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refers to applying Agile principles and practices to the design and testing phases of software development.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</a:rPr>
              <a:t>It emphasizes collaboration, flexibility, and delivering high-quality, valuable features quickly, with a focus on adapting to change and continuous improvement.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approach is essential in Agile methodologies like Scrum, Kanban, and Extreme Programming (XP), where design and testing are integrated and occur iteratively throughout the project.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37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60B2-95AB-2173-5B08-B9BF44B6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AGILE DESIGN: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7617-7179-9890-5B2C-FB05F6A8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6"/>
            <a:ext cx="10880324" cy="5129397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design encourages simplicity, responsiveness to change, and close collaboration between designers, developers, and stakeholders.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Design Techniques:</a:t>
            </a:r>
            <a:endParaRPr lang="en-IN" sz="18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User-Centered Design (UCD)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UCD involves understanding user needs, behaviors,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 and goals to create a design that meets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those needs effectively.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Prototyping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Prototyping helps clarify requirements,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explore ideas, and validate designs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before development begins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1390B-775A-74A4-2BE1-52E8B97A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0" y="1723192"/>
            <a:ext cx="526196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7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1AC3-1013-797E-6790-58666918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3.Behavior-Driven Development (BDD):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BDD is a technique that can be used in Agile design to ensure that the design aligns with user behavior and business outcomes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Storyboarding and Wireframing: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Storyboarding</a:t>
            </a:r>
            <a:endParaRPr lang="en-IN" dirty="0">
              <a:effectLst/>
            </a:endParaRPr>
          </a:p>
          <a:p>
            <a:pPr marL="0" lvl="1" indent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It helps designers and stakeholders understand how users will interact with the software.</a:t>
            </a:r>
            <a:endParaRPr lang="en-IN" sz="1800" dirty="0">
              <a:latin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Wireframing</a:t>
            </a:r>
            <a:endParaRPr lang="en-IN" sz="2400" b="1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It helps clarify design concepts early on and facilitates discussions with the team.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Domain-Driven Design (DDD):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</a:rPr>
              <a:t>DDD emphasizes collaboration between domain experts and developers to create a shared understanding of the problem space.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Design Patterns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patterns are reusable solutions to common design problems.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55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1210-D532-72BA-2EFE-BD4B9E3D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AGILE TESTING:</a:t>
            </a:r>
            <a:endParaRPr lang="en-IN" sz="29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70ED-0AD8-3E53-E68C-20458CE0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0" y="1074198"/>
            <a:ext cx="10986857" cy="5102765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ea typeface="Times New Roman" panose="02020603050405020304" pitchFamily="18" charset="0"/>
              </a:rPr>
              <a:t>Agile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refers to a set of software testing practices that are aligned with Agile development methodologies. </a:t>
            </a: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Testing in Agile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 tests are often written by developers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Focuses on testing the interaction between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different components or systems.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Verifies that the software meets the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requirements and fulfills the user story's acceptance criteria.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Ensures that the application behaves as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expected in different functional areas.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 that new changes in the codebase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not break existing functionality.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Exploratory Testing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Exploratory testing complements other types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of testing by discovering edge cases or unanticipated issues.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E52D63-4393-6B7A-8604-9ADFB4A5C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30" y="1783271"/>
            <a:ext cx="4311404" cy="43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523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C789-E6D6-F23F-9144-E148AF5A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Agile Testing life cycle</a:t>
            </a:r>
            <a:r>
              <a:rPr lang="en-IN" sz="2900" b="1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CC24-6D59-E5D2-90E8-65888A20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4934089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Impact assessment.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</a:rPr>
              <a:t>Here, we collect the inputs and responses from users and stakeholders to execute the impact assessment phase.</a:t>
            </a:r>
          </a:p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Agile Testing Planning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Here, all teams and end-users to plan the testing process schedules,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 meetings, and deliverables.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 Readiness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test engineers have to review the features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have been created entirely and test if they are ready to go live or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and which ones need to go back to the Previous Dev Phase.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Daily scrums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To help the test engineers to understand the status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testing, the goals and targets of the day are set daily.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Agility Review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agility reviews are implemented regularly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development process to analyze the progress of the development.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CDCE6-5D9F-6C6C-4406-001C3464E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2" y="2166338"/>
            <a:ext cx="3781148" cy="345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0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AF97-97ED-4822-C484-F018E7A9F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588471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Agile Documentations:</a:t>
            </a:r>
            <a:endParaRPr lang="en-IN" sz="29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8F1C-41BE-1B0F-26EC-D3546AFF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emphasizes producing just enough documentation to meet the needs of the team and stakeholders while prioritizing working software and collaboration over extensive paperwork.</a:t>
            </a: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Principles of Agile Documentation: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 Enough Documentation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prioritizes working software over comprehensive documentation.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Living Documents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It is updated regularly as requirements, designs, and solutions change.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Collaboration Over Contract Negotiation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Agile emphasizes collaborative documentation that fosters communication between team members, stakeholders, and customers.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Customer-Focused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 documentation should be simple, accessible, and designed to meet customer needs.</a:t>
            </a:r>
          </a:p>
          <a:p>
            <a:pPr marL="0" indent="0">
              <a:buNone/>
            </a:pPr>
            <a:endParaRPr lang="en-IN" sz="1800" u="sng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Agile Documentation Tools: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Jira, Trello, Confluence, Miro/MURAL, GitHub/GitLab, TestRail.</a:t>
            </a:r>
            <a:endParaRPr lang="en-IN" sz="1800" dirty="0"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835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7649-5CD5-7CBE-47DB-B998A4F7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Types of Agile Documentation</a:t>
            </a:r>
            <a:r>
              <a:rPr lang="en-IN" sz="2900" b="1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FAD8-4C09-7FA4-5D9D-49D76F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421"/>
            <a:ext cx="10515600" cy="5191542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User-Focused Documentation: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will focus on User Stories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Acceptance Criteria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Manuals/Guides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 Notes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Team-Focused Documentation: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It will focus on Sprint Backlog, Definition of Done (DoD),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Working Agreements, Technical Designs and Diagrams.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Documentation: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It will focus on Retrospective Notes, Release Plans,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Daily Stand-Up Notes (Optional).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 Documentation: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It will focus on Code Documentation, API Documentation,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Architecture Diagrams, Testing Documentation.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9B64D-392E-95E7-8FA9-959B7AA0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83" y="1703372"/>
            <a:ext cx="4509117" cy="280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96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857A-16E7-82D9-394D-8FC5CF66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AGILE DRIVERS:</a:t>
            </a:r>
            <a:endParaRPr lang="en-IN" sz="29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B47A3-CF9F-EC22-D263-D0BE80CE7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the underlying factors or motivators that push the adoption of Agile methodologies. </a:t>
            </a:r>
          </a:p>
          <a:p>
            <a:pPr marL="0" indent="0">
              <a:buNone/>
            </a:pPr>
            <a:r>
              <a:rPr lang="en-US" sz="1800" b="1" i="1" u="sng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Drivers of Agile: </a:t>
            </a:r>
            <a:r>
              <a:rPr lang="en-US" sz="18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  <a:endParaRPr lang="en-IN" sz="1800" b="1" i="1" dirty="0">
              <a:solidFill>
                <a:schemeClr val="accent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Satisfaction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Agile methodologies prioritize customer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and iterative delivery to ensure that the product                            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evolves to meet the customer’s needs.                                                                   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Faster Time to Market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Agile enables faster delivery by breaking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 the development process into smaller, manageable chunks (sprints).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Adaptability to Change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Teams must be flexible and responsive to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evolving requirements, market shifts, or new customer demands,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which is why Agile is a natural fit for dynamic industries like tech.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Agile focuses on collaboration both within the team and with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Agile methodologies provide a platform for experimentation and innovation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 Focus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This ensures defects are identified and addressed early, maintaining high product quality.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 Management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Agile helps mitigate risk by delivering work in small, incremental steps, allowing teams to assess and adjust after each iteration.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The driving forces of agility">
            <a:extLst>
              <a:ext uri="{FF2B5EF4-FFF2-40B4-BE49-F238E27FC236}">
                <a16:creationId xmlns:a16="http://schemas.microsoft.com/office/drawing/2014/main" id="{25C21706-4E87-F102-950C-D13CC663B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354" y="1500325"/>
            <a:ext cx="3140144" cy="3000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76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E16B-DE58-5989-2790-02494808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pPr algn="ctr"/>
            <a:r>
              <a:rPr lang="en-IN" sz="3200" b="1" dirty="0">
                <a:latin typeface="Arial Black" panose="020B0A04020102020204" pitchFamily="34" charset="0"/>
              </a:rPr>
              <a:t>Theories for agile management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279C-CE6B-9A83-0CD9-B6E3AA130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Complex Adaptive Systems (CAS) Theory</a:t>
            </a:r>
            <a:endParaRPr lang="en-I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Lean Thinking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Systems Thinking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Theory of Constraints (</a:t>
            </a:r>
            <a:r>
              <a:rPr lang="en-US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ToC</a:t>
            </a: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Servant Leadership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Human-Centered Design (HCD) and User-Centered Design (UCD)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Empirical Process Control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Maslow’s Hierarchy of Needs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Motivation 3.0 (Daniel Pink’s Theory)</a:t>
            </a:r>
            <a:endParaRPr lang="en-I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Kaizen (Continuous Improvement)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Cynefin</a:t>
            </a: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Framework</a:t>
            </a:r>
          </a:p>
          <a:p>
            <a:pPr marL="457200" indent="-457200">
              <a:lnSpc>
                <a:spcPct val="70000"/>
              </a:lnSpc>
              <a:buFont typeface="+mj-lt"/>
              <a:buAutoNum type="arabicParenR"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Tuckman’s Stages of Team Development</a:t>
            </a:r>
            <a:endParaRPr lang="en-I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0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D8A6-AA1A-16BB-A961-5D08F905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828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AGILE CAPABILITIES:</a:t>
            </a:r>
            <a:endParaRPr lang="en-IN" sz="29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DA1F-0936-8F13-402E-F54607D53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54"/>
            <a:ext cx="10515600" cy="5085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Capabilities refer to the skills, tools, and practices that Agile teams need to successfully implement Agile methodologies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i="1" u="sng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Agile Capabilities:</a:t>
            </a:r>
            <a:endParaRPr lang="en-IN" sz="1800" b="1" i="1" u="sng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Cross-Functional Teams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</a:rPr>
              <a:t>This capability allows the team to work collaboratively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and independently, delivering features end-to-end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Self-Organization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Meaning they can manage their own work and make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decisions about how to tackle tasks                                                                                                   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Integration and Continuous Delivery (CI/CD)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Teams must be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able to automate the build, testing, and deployment processes to ensure that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 can be delivered quickly and reliably.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gile Roles and Capabilities - agile42 ...">
            <a:extLst>
              <a:ext uri="{FF2B5EF4-FFF2-40B4-BE49-F238E27FC236}">
                <a16:creationId xmlns:a16="http://schemas.microsoft.com/office/drawing/2014/main" id="{65198273-F8B4-1648-0145-29F8ADA9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3440" y="1357142"/>
            <a:ext cx="2880360" cy="3324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596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5761-C3C2-B126-9D5E-40F1D5B1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170111" cy="5866245"/>
          </a:xfrm>
        </p:spPr>
        <p:txBody>
          <a:bodyPr/>
          <a:lstStyle/>
          <a:p>
            <a:pPr marL="0" indent="0">
              <a:buNone/>
            </a:pPr>
            <a:endParaRPr lang="en-US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Iterative Development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Agile teams are capable of working in short, iterative cycles (sprints or iterations), delivering small increments of work that can be reviewed, tested, and refined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Collaboration and Communication: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Regular stand-ups, sprint reviews, and retrospectives facilitate clear, open, and timely communication</a:t>
            </a:r>
            <a:endParaRPr lang="en-I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Feedback Loops: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teams need the capability to quickly gather feedback from stakeholders and customers and incorporate that feedback into the development process.</a:t>
            </a:r>
            <a:endParaRPr lang="en-I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Agile Planning and Estimation: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teams are skilled in planning and estimating work effectively using techniques like story points, velocity, and burn-down charts. </a:t>
            </a:r>
            <a:endParaRPr lang="en-I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Adaptability and Flexibility:</a:t>
            </a:r>
            <a:endParaRPr lang="en-I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Teams must be capable of adapting to changes in requirements, priorities, and market conditions.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710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DF11-B3B9-D92D-3C4D-6609EAE8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/>
          <a:lstStyle/>
          <a:p>
            <a:r>
              <a:rPr lang="en-US" sz="2900" b="1" dirty="0">
                <a:latin typeface="Arial Black" panose="020B0A04020102020204" pitchFamily="34" charset="0"/>
              </a:rPr>
              <a:t>AGILE VALUES: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CE88-6727-AB23-F881-AE002AAB7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8"/>
            <a:ext cx="10515600" cy="51737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The values of Agile form the foundation of its culture and decision-making framework.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Agile Values (from the Agile Manifesto)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Individuals and Interactions Over Processes and Tools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The goal is to foster a cooperative, communicative, and empowered team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</a:rPr>
              <a:t>environment.</a:t>
            </a: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 Software Over Comprehensive Documentation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emphasizes delivering functional, working software rather than spending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excessive time on detailed documentation.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Collaboration Over Contract Negotiation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prioritizes collaboration with customers over negotiating contracts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Responding to Change Over Following a Plan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Agile values the ability to adapt to change over adhering to a fixed plan. </a:t>
            </a:r>
            <a:endParaRPr lang="en-IN" sz="180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 descr="Mastering Agile Values: Deep Dive for ...">
            <a:extLst>
              <a:ext uri="{FF2B5EF4-FFF2-40B4-BE49-F238E27FC236}">
                <a16:creationId xmlns:a16="http://schemas.microsoft.com/office/drawing/2014/main" id="{9CACA778-2478-453E-E039-832628B68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35" y="1356064"/>
            <a:ext cx="3052365" cy="41458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986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BCB-6CFB-3F91-85A3-7B648ABB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Arial Black" panose="020B0A04020102020204" pitchFamily="34" charset="0"/>
              </a:rPr>
              <a:t>Drivers, Capabilities and Values: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87D62-B814-6D2A-60D9-345C5358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4F81BD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How Agile Drivers, Capabilities, and Values Interact:</a:t>
            </a:r>
            <a:endParaRPr lang="en-IN" sz="1800" b="1" i="1" dirty="0">
              <a:solidFill>
                <a:srgbClr val="4F81BD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dirty="0"/>
              <a:t>✅ </a:t>
            </a:r>
            <a:r>
              <a:rPr lang="en-IN" sz="1800" dirty="0">
                <a:latin typeface="Times New Roman" panose="02020603050405020304" pitchFamily="18" charset="0"/>
              </a:rPr>
              <a:t>Agile Drivers – Focus on customer satisfaction, speed, and adaptability.</a:t>
            </a:r>
            <a:br>
              <a:rPr lang="en-IN" sz="1800" dirty="0">
                <a:latin typeface="Times New Roman" panose="02020603050405020304" pitchFamily="18" charset="0"/>
              </a:rPr>
            </a:br>
            <a:r>
              <a:rPr lang="en-IN" sz="1200" dirty="0"/>
              <a:t>✅</a:t>
            </a:r>
            <a:r>
              <a:rPr lang="en-IN" sz="1800" dirty="0">
                <a:latin typeface="Times New Roman" panose="02020603050405020304" pitchFamily="18" charset="0"/>
              </a:rPr>
              <a:t> Agile Capabilities – Enable iterative development, cross-functional teams, and CI/CD.</a:t>
            </a:r>
            <a:br>
              <a:rPr lang="en-IN" sz="1800" dirty="0">
                <a:latin typeface="Times New Roman" panose="02020603050405020304" pitchFamily="18" charset="0"/>
              </a:rPr>
            </a:br>
            <a:r>
              <a:rPr lang="en-IN" sz="1200" dirty="0"/>
              <a:t>✅ </a:t>
            </a:r>
            <a:r>
              <a:rPr lang="en-IN" sz="1800" dirty="0">
                <a:latin typeface="Times New Roman" panose="02020603050405020304" pitchFamily="18" charset="0"/>
              </a:rPr>
              <a:t>Agile Values – Promote collaboration, flexibility, and delivering high-quality products.</a:t>
            </a:r>
          </a:p>
          <a:p>
            <a:pPr marL="0" indent="0">
              <a:spcAft>
                <a:spcPts val="800"/>
              </a:spcAft>
              <a:buNone/>
            </a:pPr>
            <a:endParaRPr lang="en-US" sz="1800" b="1" i="1" dirty="0">
              <a:solidFill>
                <a:srgbClr val="4F81BD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1800" b="1" i="1" dirty="0">
                <a:solidFill>
                  <a:srgbClr val="4F81BD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Example of Agile Drivers, Capabilities, and Values in Practice:</a:t>
            </a:r>
            <a:endParaRPr lang="en-IN" sz="1800" b="1" i="1" dirty="0">
              <a:solidFill>
                <a:srgbClr val="4F81BD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atin typeface="Times New Roman" panose="02020603050405020304" pitchFamily="18" charset="0"/>
              </a:rPr>
              <a:t>✅ Driver – Need for faster feature releases to stay competitive.</a:t>
            </a:r>
            <a:br>
              <a:rPr lang="en-IN" sz="1800" dirty="0">
                <a:latin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</a:rPr>
              <a:t>✅ Capability – Use Agile practices like iteration &amp; CI/CD for speed.</a:t>
            </a:r>
            <a:br>
              <a:rPr lang="en-IN" sz="1800" dirty="0">
                <a:latin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</a:rPr>
              <a:t>✅ Value – Prioritize collaboration &amp; flexibility to adapt quickly.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Times New Roman" panose="02020603050405020304" pitchFamily="18" charset="0"/>
            </a:endParaRPr>
          </a:p>
        </p:txBody>
      </p:sp>
      <p:pic>
        <p:nvPicPr>
          <p:cNvPr id="24" name="Picture 23" descr="The key drivers and benefits of agile ...">
            <a:extLst>
              <a:ext uri="{FF2B5EF4-FFF2-40B4-BE49-F238E27FC236}">
                <a16:creationId xmlns:a16="http://schemas.microsoft.com/office/drawing/2014/main" id="{E49378CA-5572-94A5-F1A3-453B54CA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98" y="2629298"/>
            <a:ext cx="3568083" cy="3006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534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Research: Designing questionnaires ...">
            <a:extLst>
              <a:ext uri="{FF2B5EF4-FFF2-40B4-BE49-F238E27FC236}">
                <a16:creationId xmlns:a16="http://schemas.microsoft.com/office/drawing/2014/main" id="{BC5762BA-DF1A-1BC2-B02D-BC97BF0A34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5" y="24161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5B5198-E2B1-712D-9279-415CCA1B1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09" y="1313896"/>
            <a:ext cx="5672091" cy="48815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835D582-9486-A48C-B779-575FFC68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43463" cy="6008688"/>
          </a:xfrm>
        </p:spPr>
        <p:txBody>
          <a:bodyPr>
            <a:normAutofit fontScale="90000"/>
          </a:bodyPr>
          <a:lstStyle/>
          <a:p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  <a:t>1. </a:t>
            </a:r>
            <a:r>
              <a:rPr lang="en-US" sz="32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  <a:t>Complex Adaptive Systems (CAS) Theory</a:t>
            </a:r>
            <a:r>
              <a:rPr lang="en-IN" sz="32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  <a:t>:</a:t>
            </a: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27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In this theory acknowledges Organizations and teams function as dynamic systems, where interconnected parts work together and continuously adapt to environmental changes.</a:t>
            </a:r>
            <a:br>
              <a:rPr lang="en-US" sz="27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br>
              <a:rPr lang="en-US" sz="27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7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Relevance to Agile:</a:t>
            </a:r>
            <a:br>
              <a:rPr lang="en-US" sz="27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7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It focuses on improving solutions step by step, using feedback and making adjustments, instead of planning everything upfront.</a:t>
            </a:r>
            <a:br>
              <a:rPr lang="en-IN" sz="27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27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A900-2439-428F-225E-A167DA03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en-US" sz="29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  <a:t>2.Lean Thinking:</a:t>
            </a:r>
            <a:endParaRPr lang="en-IN" sz="2900" u="sng" kern="1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9EFF-6A5E-E12C-9040-FD185569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800" y="1162975"/>
            <a:ext cx="6805473" cy="501398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en-IN" sz="7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7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ean</a:t>
            </a:r>
            <a:r>
              <a:rPr lang="en-US" sz="7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thinking is a business methodology. It comes from the history of Japanese manufacturing techniques applied to industries and organizations around the world.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en-US" sz="7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The core Principles of lean thinking are eliminate waste (activities that don't add value) and optimize flow (ensuring smooth progress of tasks).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7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Value: Define value from the customer’s perspective.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7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Value Stream: Identify and optimize the flow of value-creating activities.               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7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Flow: Ensure smooth and continuous flow of work.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7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Pull: Produce only what is needed when it is needed.</a:t>
            </a:r>
            <a:endParaRPr lang="en-IN" sz="7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7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Perfection: Continuously improve processes and eliminate waste.</a:t>
            </a:r>
            <a:endParaRPr lang="en-IN" sz="7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MG_256">
            <a:extLst>
              <a:ext uri="{FF2B5EF4-FFF2-40B4-BE49-F238E27FC236}">
                <a16:creationId xmlns:a16="http://schemas.microsoft.com/office/drawing/2014/main" id="{A664ADF1-A339-D02C-3CBA-D54AE19D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73" y="1349406"/>
            <a:ext cx="4674727" cy="482755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24788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6702-88BA-4E27-D8DF-57A0785F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en-US" sz="29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  <a:t>3.Systems Thinking</a:t>
            </a:r>
            <a:endParaRPr lang="en-IN" sz="2900" u="sng" kern="1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B632-473F-FA65-8EED-62AA3557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2"/>
            <a:ext cx="5891074" cy="5228947"/>
          </a:xfrm>
        </p:spPr>
        <p:txBody>
          <a:bodyPr/>
          <a:lstStyle/>
          <a:p>
            <a:pPr marL="0" indent="0">
              <a:buNone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Views a project or organization as a whole system rather than a collection of isolated parts.</a:t>
            </a:r>
          </a:p>
          <a:p>
            <a:pPr marL="0" lvl="1" indent="0">
              <a:spcBef>
                <a:spcPts val="1000"/>
              </a:spcBef>
              <a:spcAft>
                <a:spcPts val="1000"/>
              </a:spcAft>
              <a:buSzPts val="1000"/>
              <a:buNone/>
              <a:tabLst>
                <a:tab pos="914400" algn="l"/>
              </a:tabLst>
            </a:pPr>
            <a:r>
              <a:rPr 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Encourages understanding of how changes in one part of the system affect the whole.</a:t>
            </a:r>
            <a:endParaRPr lang="en-I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/>
              <a:t>Example: In a software company, developers, testers, and operations teams collaborate using DevOps principles. Automating the deployment pipeline ensures smooth transitions from development to production, avoiding delays caused by handoffs.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ystems Thinking - Definition, History ...">
            <a:extLst>
              <a:ext uri="{FF2B5EF4-FFF2-40B4-BE49-F238E27FC236}">
                <a16:creationId xmlns:a16="http://schemas.microsoft.com/office/drawing/2014/main" id="{F467EB93-8C99-DA53-FD87-809E6B395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74" y="790113"/>
            <a:ext cx="5359893" cy="564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2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D9FA-75CA-9844-40BA-8DC04C41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74"/>
            <a:ext cx="10515600" cy="701336"/>
          </a:xfrm>
        </p:spPr>
        <p:txBody>
          <a:bodyPr>
            <a:normAutofit fontScale="90000"/>
          </a:bodyPr>
          <a:lstStyle/>
          <a:p>
            <a:br>
              <a:rPr lang="en-US" sz="29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29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  <a:t>4. Theory of Constraints (</a:t>
            </a:r>
            <a:r>
              <a:rPr lang="en-US" sz="2900" u="sng" kern="100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ToC</a:t>
            </a:r>
            <a:r>
              <a:rPr lang="en-US" sz="29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  <a:t>):</a:t>
            </a:r>
            <a:br>
              <a:rPr lang="en-US" sz="29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IN" sz="2900" u="sng" kern="1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7C1C-3D3F-555F-6015-6FA60A94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09709"/>
            <a:ext cx="5065450" cy="5067254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ToC</a:t>
            </a: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focuses on identifying the most significant bottleneck (constraint) in a process and improving it to enhance overall system performance.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Example: In a development process, if testing is the bottleneck, the team might introduce automated testing tools to speed up the process and reduce the manual workload.</a:t>
            </a:r>
            <a:endParaRPr lang="en-I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5105C-FEB5-732A-D139-6AEF13D19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52" y="893577"/>
            <a:ext cx="5734974" cy="52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3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E664-8381-B5DD-9A87-50BE98A3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95"/>
            <a:ext cx="10515600" cy="1091955"/>
          </a:xfrm>
        </p:spPr>
        <p:txBody>
          <a:bodyPr>
            <a:normAutofit/>
          </a:bodyPr>
          <a:lstStyle/>
          <a:p>
            <a:r>
              <a:rPr lang="en-US" sz="2600" u="sng" kern="100" dirty="0">
                <a:latin typeface="Arial Black" panose="020B0A04020102020204" pitchFamily="34" charset="0"/>
                <a:cs typeface="Times New Roman" panose="02020603050405020304" pitchFamily="18" charset="0"/>
              </a:rPr>
              <a:t>5.Servant Leadership: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448E-788C-4532-BA21-6E61D2D1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4364115" cy="49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In this theory, leaders focus on serving their teams by removing obstacles, providing support, and fostering collaboration.</a:t>
            </a:r>
            <a:endParaRPr lang="en-I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A Scrum Master spends time resolving team conflicts, negotiating with stakeholders to protect the team from scope creep, and ensuring the team has the necessary tools and resources.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85035-5431-884D-1323-8AE4D7C4C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317" y="634753"/>
            <a:ext cx="4910575" cy="591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A0F6-281B-AB3F-9F1A-B14310B8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84" y="1074199"/>
            <a:ext cx="6320901" cy="537810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 b="1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1.Inconsistent Processes: </a:t>
            </a:r>
            <a:b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Teams follow different workflows, leading to inefficiencies and misalignment.  </a:t>
            </a:r>
            <a:b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b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b="1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sz="2400" b="1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Lack of Agile Mindset:</a:t>
            </a:r>
            <a:br>
              <a:rPr lang="en-US" sz="2400" b="1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Resistance to change and rigid thinking prevent </a:t>
            </a:r>
            <a:b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true Agile adoption. </a:t>
            </a:r>
            <a:b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 </a:t>
            </a:r>
            <a:b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b="1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3.Poor Team Collaboration:</a:t>
            </a:r>
            <a:br>
              <a:rPr lang="en-US" sz="2400" b="1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Weak communication and silos hinder teamwork and productivity.  </a:t>
            </a:r>
            <a:b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b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b="1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4.Lack of Management Support:</a:t>
            </a:r>
            <a:br>
              <a:rPr lang="en-US" sz="2400" b="1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</a:br>
            <a:r>
              <a:rPr lang="en-US" sz="2400" kern="100" dirty="0"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Leaders fail to provide resources, trust, or guidance for Agile success.</a:t>
            </a:r>
            <a:endParaRPr lang="en-IN" sz="2400" kern="100" dirty="0"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F8CD1-DDE3-7F2D-4D25-69105CA02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905" y="1404567"/>
            <a:ext cx="6151114" cy="46855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B6B89-8AE3-2B32-8544-5C73B3B9C21B}"/>
              </a:ext>
            </a:extLst>
          </p:cNvPr>
          <p:cNvSpPr txBox="1"/>
          <p:nvPr/>
        </p:nvSpPr>
        <p:spPr>
          <a:xfrm>
            <a:off x="641412" y="405699"/>
            <a:ext cx="10650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rial Black" panose="020B0A04020102020204" pitchFamily="34" charset="0"/>
                <a:ea typeface="+mj-ea"/>
                <a:cs typeface="+mj-cs"/>
              </a:rPr>
              <a:t>Challenges of Agile Software Development:</a:t>
            </a:r>
          </a:p>
        </p:txBody>
      </p:sp>
    </p:spTree>
    <p:extLst>
      <p:ext uri="{BB962C8B-B14F-4D97-AF65-F5344CB8AC3E}">
        <p14:creationId xmlns:p14="http://schemas.microsoft.com/office/powerpoint/2010/main" val="352904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3165</Words>
  <Application>Microsoft Office PowerPoint</Application>
  <PresentationFormat>Widescreen</PresentationFormat>
  <Paragraphs>312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Cambria</vt:lpstr>
      <vt:lpstr>Times New Roman</vt:lpstr>
      <vt:lpstr>Office Theme</vt:lpstr>
      <vt:lpstr>Agile Methodologies                                    Unit-1</vt:lpstr>
      <vt:lpstr>Agenda:</vt:lpstr>
      <vt:lpstr>Theories for agile management :</vt:lpstr>
      <vt:lpstr>          1. Complex Adaptive Systems (CAS) Theory:  In this theory acknowledges Organizations and teams function as dynamic systems, where interconnected parts work together and continuously adapt to environmental changes.  Relevance to Agile: It focuses on improving solutions step by step, using feedback and making adjustments, instead of planning everything upfront.            </vt:lpstr>
      <vt:lpstr>2.Lean Thinking:</vt:lpstr>
      <vt:lpstr>3.Systems Thinking</vt:lpstr>
      <vt:lpstr> 4. Theory of Constraints (ToC): </vt:lpstr>
      <vt:lpstr>5.Servant Leadership:</vt:lpstr>
      <vt:lpstr>1.Inconsistent Processes:  Teams follow different workflows, leading to inefficiencies and misalignment.    2.Lack of Agile Mindset: Resistance to change and rigid thinking prevent  true Agile adoption.    3.Poor Team Collaboration: Weak communication and silos hinder teamwork and productivity.    4.Lack of Management Support: Leaders fail to provide resources, trust, or guidance for Agile success.</vt:lpstr>
      <vt:lpstr>Classification of agile methods:</vt:lpstr>
      <vt:lpstr>PowerPoint Presentation</vt:lpstr>
      <vt:lpstr> Agile Manifesto And Principles: </vt:lpstr>
      <vt:lpstr>Agile Principles:</vt:lpstr>
      <vt:lpstr>PowerPoint Presentation</vt:lpstr>
      <vt:lpstr>PowerPoint Presentation</vt:lpstr>
      <vt:lpstr>PowerPoint Presentation</vt:lpstr>
      <vt:lpstr>Agile Project Management(APM):</vt:lpstr>
      <vt:lpstr>Core Components of Agile Project Management:</vt:lpstr>
      <vt:lpstr>          The Agile Project Lifecycle:   Concept/Initiation:  Define high-level goals and identify key stakeholders.  Iteration Planning: Break the project into sprints or iterations, each lasting 1-4 weeks.  Execution: Teams work collaboratively to complete tasks from the sprint backlog.  Monitoring and Adapting: Regularly review progress through stand-ups and sprint reviews.  Closure: Deliver the final product increment.       </vt:lpstr>
      <vt:lpstr>Agile Team Interactions:</vt:lpstr>
      <vt:lpstr>Ethics In Agile Teams:</vt:lpstr>
      <vt:lpstr>AGILITY IN DESIGN, TESTING:</vt:lpstr>
      <vt:lpstr>AGILE DESIGN:</vt:lpstr>
      <vt:lpstr>PowerPoint Presentation</vt:lpstr>
      <vt:lpstr>AGILE TESTING:</vt:lpstr>
      <vt:lpstr>Agile Testing life cycle:</vt:lpstr>
      <vt:lpstr>Agile Documentations:</vt:lpstr>
      <vt:lpstr>Types of Agile Documentation:</vt:lpstr>
      <vt:lpstr>AGILE DRIVERS:</vt:lpstr>
      <vt:lpstr>AGILE CAPABILITIES:</vt:lpstr>
      <vt:lpstr>PowerPoint Presentation</vt:lpstr>
      <vt:lpstr>AGILE VALUES:</vt:lpstr>
      <vt:lpstr>Drivers, Capabilities and Values: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Methodologies                                    Unit-1</dc:title>
  <dc:creator>Divya Lingisetty</dc:creator>
  <cp:lastModifiedBy>Divya Lingisetty</cp:lastModifiedBy>
  <cp:revision>276</cp:revision>
  <dcterms:created xsi:type="dcterms:W3CDTF">2025-01-20T15:52:31Z</dcterms:created>
  <dcterms:modified xsi:type="dcterms:W3CDTF">2025-02-04T09:05:53Z</dcterms:modified>
</cp:coreProperties>
</file>