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90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8" r:id="rId49"/>
    <p:sldId id="305" r:id="rId50"/>
    <p:sldId id="304" r:id="rId51"/>
    <p:sldId id="306" r:id="rId52"/>
    <p:sldId id="309" r:id="rId53"/>
    <p:sldId id="310" r:id="rId54"/>
    <p:sldId id="312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37" r:id="rId77"/>
    <p:sldId id="338" r:id="rId78"/>
    <p:sldId id="339" r:id="rId79"/>
    <p:sldId id="340" r:id="rId80"/>
    <p:sldId id="341" r:id="rId81"/>
    <p:sldId id="342" r:id="rId82"/>
    <p:sldId id="343" r:id="rId83"/>
    <p:sldId id="344" r:id="rId84"/>
    <p:sldId id="345" r:id="rId85"/>
    <p:sldId id="346" r:id="rId86"/>
    <p:sldId id="347" r:id="rId8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1BCA5-E323-4227-82BE-9395CF74126B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E6718-8B71-4192-B142-1ED329B3D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728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E6718-8B71-4192-B142-1ED329B3D4C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038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E6718-8B71-4192-B142-1ED329B3D4C6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316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4477C-2CF2-8099-86F3-9838BFF5E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30FC5F-C4EC-FB18-1CAD-403B35B76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CF8A0-8805-C75C-4EF3-F6A8174EA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36DC-DE5E-4F66-806D-2D746FF0CD41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E33E7-2E06-FF8A-FF2A-B073AB918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C4261-156C-34E2-9E06-248F694A3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3332-A1E3-4552-8953-E62C5482DF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44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5C08F-8D2F-04E9-246C-8915AEC2B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3F1AB-727C-B2C5-A997-4024ADCE5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61076-697C-3A0C-F6B5-576958D64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36DC-DE5E-4F66-806D-2D746FF0CD41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F8DBD-706E-ECB2-9A24-1F965D64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45957-E51B-E742-7F89-5F4A7D9E3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3332-A1E3-4552-8953-E62C5482DF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175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71849C-DA02-4A48-5CC1-3B370E142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6AC3C-32BB-30D9-2B59-BFB01BD77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D25D0-F717-08D9-A6F0-BBA4D541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36DC-DE5E-4F66-806D-2D746FF0CD41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8D205-B8B8-3DBB-EDC0-59EA7711A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211F0-B0FC-FD78-77CE-A6AD1CBC6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3332-A1E3-4552-8953-E62C5482DF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34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9A73B-DAAA-A2FC-393B-E61229FD4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FFF99-16FF-76E5-11BC-D6825D678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8D35F-25CC-3B5C-F5B2-6364935ED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36DC-DE5E-4F66-806D-2D746FF0CD41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48C8F-2E9E-AF35-6211-E71E90772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DB3BA-3066-570A-BF3C-8D0790501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3332-A1E3-4552-8953-E62C5482DF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36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78DD1-4B58-C396-D7E8-8C33D3FD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2BE2D-0F72-0CDA-1706-31D32D9BF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E0C66-AA59-ADC3-8BD3-E28A2B952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36DC-DE5E-4F66-806D-2D746FF0CD41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28245-0E02-9B79-C838-C220879DA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143E2-1FEF-5F52-C625-C4C868603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3332-A1E3-4552-8953-E62C5482DF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32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FB1C-150B-8BDE-1E77-4E42C5C8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D0968-62C1-F11F-FC87-6783421FA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FD2FB-3001-DC7B-A04E-48031F304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09BA2-87F5-5109-6CE0-E74D27F45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36DC-DE5E-4F66-806D-2D746FF0CD41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F0E28-491F-9ED6-2ADB-6E379A418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EB7B5-DF69-BE3A-EAC3-DDB6BF24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3332-A1E3-4552-8953-E62C5482DF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58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7261-BC3D-8312-9FC3-CD00D0145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4731D-9F47-30AC-024D-AEFF99D94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B9413-C55B-C6BF-76AE-8C204E19E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8BD5ED-BD39-999B-9E0C-3A845AD9D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A1307C-30A4-DDBD-DAA7-ECEE6FDE6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37540-118B-908F-09FF-FCC1B2EA7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36DC-DE5E-4F66-806D-2D746FF0CD41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EFFB77-4C99-AB78-5452-5A598612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55ED23-63A8-05C7-E468-8757CC82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3332-A1E3-4552-8953-E62C5482DF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34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81FFB-AED6-B51A-A7C2-36F09407A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ED1C90-7C25-A270-EE0C-F1001E026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36DC-DE5E-4F66-806D-2D746FF0CD41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766C0-60C6-BF83-4F6E-CBD58B8B3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F6278-A745-E998-FB83-3BD18831B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3332-A1E3-4552-8953-E62C5482DF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674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963A52-C932-6405-3874-19C6A573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36DC-DE5E-4F66-806D-2D746FF0CD41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BA23EE-0B22-1C6E-D5C6-67AFD4F71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87FBB-4CE8-1EBC-3841-CBA6C29CB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3332-A1E3-4552-8953-E62C5482DF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897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B6F34-2F20-2CBF-C0E6-B3E0BDE0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1DC97-2BA6-A67B-367F-4DDCFA953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92363-8793-406A-CFDE-B3FB11459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A53E8-BB3B-088D-FFE0-CDCE9B404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36DC-DE5E-4F66-806D-2D746FF0CD41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60E61-D1D4-3285-0259-1BEAE0D4D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B6273-A7A6-E0F5-F114-62C126714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3332-A1E3-4552-8953-E62C5482DF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53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0BC04-37CA-BBA6-17E9-E82DC528E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476871-FFE8-6D23-EF3D-125FE9506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DA78E-50D7-16CB-CC6D-5D3C494CE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61F31-1FAB-E4AE-91EC-E088B067F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36DC-DE5E-4F66-806D-2D746FF0CD41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162B7-54DB-1096-72B2-CEE3C97A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55EAC-32E6-B6FC-6782-67D273706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3332-A1E3-4552-8953-E62C5482DF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22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D81F02-1691-E62E-965C-0E60FC87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800A6-5C82-27F4-65AD-38ADB0D2A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75DF8-DDD2-6641-E1CA-A0803F9848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836DC-DE5E-4F66-806D-2D746FF0CD41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A7DED-2C10-3323-5373-8BBACAFD5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607D2-81C5-1460-758C-E97A6DCC5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A3332-A1E3-4552-8953-E62C5482DF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14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A7ED4-E22C-1C82-CCD2-E2442D3F9A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UNIT-2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8234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B8601-55FD-C838-5EA6-E923F3CB7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30945-0E96-CCF7-AB15-A64C4BC3C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98377-9DD1-899E-DA81-18E236C82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. ○ Partial Automation: </a:t>
            </a:r>
          </a:p>
          <a:p>
            <a:pPr lvl="1" algn="just"/>
            <a:r>
              <a:rPr lang="en-US" dirty="0"/>
              <a:t>RPA automates specific tasks but often falls short of end-to-end process automation. </a:t>
            </a:r>
          </a:p>
          <a:p>
            <a:pPr lvl="1" algn="just"/>
            <a:r>
              <a:rPr lang="en-US" dirty="0"/>
              <a:t>Integration with BPM and ITPA platforms enhances effectiveness. </a:t>
            </a:r>
          </a:p>
          <a:p>
            <a:pPr algn="just"/>
            <a:r>
              <a:rPr lang="en-US" dirty="0"/>
              <a:t>○ Legacy System Dependency: </a:t>
            </a:r>
          </a:p>
          <a:p>
            <a:pPr lvl="1" algn="just"/>
            <a:r>
              <a:rPr lang="en-US" dirty="0"/>
              <a:t>RPA often bypasses outdated systems </a:t>
            </a:r>
          </a:p>
          <a:p>
            <a:pPr lvl="1" algn="just"/>
            <a:r>
              <a:rPr lang="en-US" dirty="0"/>
              <a:t>lacks deeper integration capabilities</a:t>
            </a:r>
          </a:p>
          <a:p>
            <a:pPr lvl="1" algn="just"/>
            <a:r>
              <a:rPr lang="en-US" dirty="0"/>
              <a:t>serving as a short-term solution.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549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82013-4031-D0DE-3617-88372D683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B4774-9BD6-04BD-4C7A-333077342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Governance and Security Concerns: </a:t>
            </a:r>
          </a:p>
          <a:p>
            <a:pPr lvl="1" algn="just"/>
            <a:r>
              <a:rPr lang="en-US" dirty="0"/>
              <a:t>Challenges in credential management, cross-departmental access, and data security require robust governance frameworks. </a:t>
            </a:r>
          </a:p>
          <a:p>
            <a:pPr algn="just"/>
            <a:r>
              <a:rPr lang="en-US" dirty="0"/>
              <a:t>○ Scalability Issues: </a:t>
            </a:r>
          </a:p>
          <a:p>
            <a:pPr lvl="1" algn="just"/>
            <a:r>
              <a:rPr lang="en-US" dirty="0"/>
              <a:t>Expanding RPA across an enterprise is complex and requires strategic planning.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2870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23492-AD72-FF2C-D616-E8AAC4DB2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Influencing RPA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3CDBB-3C70-29CF-A77C-DDCAEBE90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○ </a:t>
            </a:r>
            <a:r>
              <a:rPr lang="en-US" b="1" dirty="0"/>
              <a:t>Process Selection: </a:t>
            </a:r>
            <a:r>
              <a:rPr lang="en-US" dirty="0"/>
              <a:t>Focusing on repetitive, high-volume processes ensures better ROI. </a:t>
            </a:r>
          </a:p>
          <a:p>
            <a:pPr algn="just"/>
            <a:r>
              <a:rPr lang="en-US" b="1" dirty="0"/>
              <a:t>○ Data Quality: </a:t>
            </a:r>
            <a:r>
              <a:rPr lang="en-US" dirty="0"/>
              <a:t>Clean, structured data is essential for effective automation. </a:t>
            </a:r>
          </a:p>
          <a:p>
            <a:pPr algn="just"/>
            <a:r>
              <a:rPr lang="en-US" dirty="0"/>
              <a:t>○ </a:t>
            </a:r>
            <a:r>
              <a:rPr lang="en-US" b="1" dirty="0"/>
              <a:t>Cost and ROI: </a:t>
            </a:r>
            <a:r>
              <a:rPr lang="en-US" dirty="0"/>
              <a:t>High initial costs necessitate realistic ROI projections and phased implementations. </a:t>
            </a:r>
          </a:p>
          <a:p>
            <a:pPr algn="just"/>
            <a:r>
              <a:rPr lang="en-US" dirty="0"/>
              <a:t>○ </a:t>
            </a:r>
            <a:r>
              <a:rPr lang="en-US" b="1" dirty="0"/>
              <a:t>System Integration: </a:t>
            </a:r>
            <a:r>
              <a:rPr lang="en-US" dirty="0"/>
              <a:t>Effective middleware and API usage ensure smooth RPA deployment in diverse IT ecosystems.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1216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ED06A-D837-FC7A-B149-9786FFC0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94754-23A0-B1EA-7892-202EE16A0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○ </a:t>
            </a:r>
            <a:r>
              <a:rPr lang="en-US" b="1" dirty="0"/>
              <a:t>Team Readiness: </a:t>
            </a:r>
            <a:r>
              <a:rPr lang="en-US" dirty="0"/>
              <a:t>Training and change management are critical to overcoming resistance and skill gaps. </a:t>
            </a:r>
          </a:p>
          <a:p>
            <a:pPr algn="just"/>
            <a:r>
              <a:rPr lang="en-US" dirty="0"/>
              <a:t>○ </a:t>
            </a:r>
            <a:r>
              <a:rPr lang="en-US" b="1" dirty="0"/>
              <a:t>Compliance Requirements: </a:t>
            </a:r>
            <a:r>
              <a:rPr lang="en-US" dirty="0"/>
              <a:t>Keep  to regulatory standards is vital for secure and auditable workflows. </a:t>
            </a:r>
          </a:p>
          <a:p>
            <a:pPr algn="just"/>
            <a:r>
              <a:rPr lang="en-US" dirty="0"/>
              <a:t>○ </a:t>
            </a:r>
            <a:r>
              <a:rPr lang="en-US" b="1" dirty="0"/>
              <a:t>Vendor Selection: </a:t>
            </a:r>
            <a:r>
              <a:rPr lang="en-US" dirty="0"/>
              <a:t>Choosing scalable and compatible RPA tools ensures long-term success.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0096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2B6A6-58D2-D47B-5B2F-32C06A6F0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BE768-83AD-889F-38A8-F5E7B0349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Environment setup for RPA 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130740-11BD-B52F-B5A7-9B9477B85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6080" y="1690689"/>
            <a:ext cx="8117840" cy="4496752"/>
          </a:xfrm>
        </p:spPr>
      </p:pic>
    </p:spTree>
    <p:extLst>
      <p:ext uri="{BB962C8B-B14F-4D97-AF65-F5344CB8AC3E}">
        <p14:creationId xmlns:p14="http://schemas.microsoft.com/office/powerpoint/2010/main" val="3121640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5401E-6500-6DDC-DD22-170744D0D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AE53-19AA-9628-CE96-2CFA55DDE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considerations for a successful RPA environment setup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9D38A-CCED-B0F1-33E5-8338321A9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en-US" b="1" dirty="0"/>
              <a:t>Licensing: </a:t>
            </a:r>
            <a:r>
              <a:rPr lang="en-US" dirty="0"/>
              <a:t>Ensure that the necessary licenses for the RPA tool cover all environments (Dev, Test, and Prod) and comply with vendor terms. </a:t>
            </a:r>
          </a:p>
          <a:p>
            <a:pPr marL="514350" indent="-514350" algn="just">
              <a:buAutoNum type="arabicPeriod"/>
            </a:pPr>
            <a:r>
              <a:rPr lang="en-US" dirty="0"/>
              <a:t> </a:t>
            </a:r>
            <a:r>
              <a:rPr lang="en-US" b="1" dirty="0"/>
              <a:t>Virtual and Cloud Support: </a:t>
            </a:r>
            <a:r>
              <a:rPr lang="en-US" dirty="0"/>
              <a:t>Evaluate the RPA tool’s compatibility with virtual machines (VM) or cloud setups, as most organizations are adopting these technologies. </a:t>
            </a:r>
          </a:p>
          <a:p>
            <a:pPr marL="514350" indent="-514350" algn="just">
              <a:buAutoNum type="arabicPeriod"/>
            </a:pPr>
            <a:r>
              <a:rPr lang="en-US" dirty="0"/>
              <a:t> </a:t>
            </a:r>
            <a:r>
              <a:rPr lang="en-US" b="1" dirty="0"/>
              <a:t>Application Access: </a:t>
            </a:r>
            <a:r>
              <a:rPr lang="en-US" dirty="0"/>
              <a:t>Test application compatibility with server setups, particularly for VMs</a:t>
            </a:r>
          </a:p>
          <a:p>
            <a:pPr marL="514350" indent="-514350" algn="just">
              <a:buAutoNum type="arabicPeriod"/>
            </a:pPr>
            <a:r>
              <a:rPr lang="en-US" b="1" dirty="0"/>
              <a:t>Security Policies: </a:t>
            </a:r>
            <a:r>
              <a:rPr lang="en-US" dirty="0"/>
              <a:t>Address security differences between desktops and VMs to prevent interference with RPA functionality..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6910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4C7B1-42A0-2AAE-2168-4FEAA2090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40F43-5C9C-A283-E7BD-D55C5CFC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27378-7EDE-507A-5906-8A00BA988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5. </a:t>
            </a:r>
            <a:r>
              <a:rPr lang="en-US" b="1" dirty="0"/>
              <a:t>Software Updates: </a:t>
            </a:r>
            <a:r>
              <a:rPr lang="en-US" dirty="0"/>
              <a:t>Collaborate with the infrastructure team to test software updates in lower environments before applying them to production, avoiding disruption to RPA automations. </a:t>
            </a:r>
          </a:p>
          <a:p>
            <a:pPr marL="0" indent="0" algn="just">
              <a:buNone/>
            </a:pPr>
            <a:r>
              <a:rPr lang="en-US" dirty="0"/>
              <a:t>6. </a:t>
            </a:r>
            <a:r>
              <a:rPr lang="en-US" b="1" dirty="0"/>
              <a:t>Access Restrictions: </a:t>
            </a:r>
            <a:r>
              <a:rPr lang="en-US" dirty="0"/>
              <a:t>Implement controlled access to higher-level environments based on business needs and security policies. </a:t>
            </a:r>
          </a:p>
          <a:p>
            <a:pPr marL="0" indent="0" algn="just">
              <a:buNone/>
            </a:pPr>
            <a:r>
              <a:rPr lang="en-US" dirty="0"/>
              <a:t>7</a:t>
            </a:r>
            <a:r>
              <a:rPr lang="en-US" b="1" dirty="0"/>
              <a:t>. Supporting Tools: </a:t>
            </a:r>
            <a:r>
              <a:rPr lang="en-US" dirty="0"/>
              <a:t>Ensure that auxiliary tools like OCR, Microsoft Office, and email systems are integrated into the infrastructure according to RPA guidelines.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5495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4F61C-7B4B-9B6E-D6F4-BA46F63E4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B1FCC-E330-D5AB-B420-E2EC22626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42A8E-49D3-FAF6-C512-1EA2558AB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8. </a:t>
            </a:r>
            <a:r>
              <a:rPr lang="en-US" b="1" dirty="0"/>
              <a:t>Application Server Versions: </a:t>
            </a:r>
            <a:r>
              <a:rPr lang="en-US" dirty="0"/>
              <a:t>Ensure compatibility between desktop and server versions of applications to prevent conflicts in virtual environments. </a:t>
            </a:r>
          </a:p>
          <a:p>
            <a:pPr marL="0" indent="0" algn="just">
              <a:buNone/>
            </a:pPr>
            <a:r>
              <a:rPr lang="en-US" dirty="0"/>
              <a:t>9. </a:t>
            </a:r>
            <a:r>
              <a:rPr lang="en-US" b="1" dirty="0"/>
              <a:t>Active Directory Groups: </a:t>
            </a:r>
            <a:r>
              <a:rPr lang="en-US" dirty="0"/>
              <a:t>Control Active Directory groups for efficient access management, assigning permissions based on specific user roles and organizational requirements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9617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D410D-8CB4-67A7-AF6B-B34888F23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E795-7701-5848-FCEB-883A8E25E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RPA Infrastructure Setup-</a:t>
            </a:r>
            <a:br>
              <a:rPr lang="en-IN" dirty="0"/>
            </a:br>
            <a:r>
              <a:rPr lang="en-IN" dirty="0"/>
              <a:t>1. </a:t>
            </a:r>
            <a:r>
              <a:rPr lang="en-IN" b="1" dirty="0"/>
              <a:t>Environment Setup 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CFA2D-C0DD-402D-80A4-0AA9B479E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○ Separate Dev, Test, and Prod environments with unique names and access controls. </a:t>
            </a:r>
          </a:p>
          <a:p>
            <a:pPr marL="0" indent="0">
              <a:buNone/>
            </a:pPr>
            <a:r>
              <a:rPr lang="en-IN" dirty="0"/>
              <a:t>Each environment must include:</a:t>
            </a:r>
          </a:p>
          <a:p>
            <a:r>
              <a:rPr lang="en-IN" dirty="0"/>
              <a:t> ■ A dedicated database connected to its Blue Prism/UI Path Studio Application Server. </a:t>
            </a:r>
          </a:p>
          <a:p>
            <a:r>
              <a:rPr lang="en-IN" dirty="0"/>
              <a:t>■ Dev: Developer desktops, 1+ runtime resource, and 1+ interactive control. </a:t>
            </a:r>
          </a:p>
          <a:p>
            <a:r>
              <a:rPr lang="en-IN" dirty="0"/>
              <a:t>■ Test: 1+ runtime resource (more for multi-bot tests), 1+ interactive control, no developer access.</a:t>
            </a:r>
          </a:p>
          <a:p>
            <a:r>
              <a:rPr lang="en-IN" dirty="0"/>
              <a:t> ■ Prod: Resources based on use case, 1+ runtime resource, and 1+ interactive control</a:t>
            </a:r>
          </a:p>
        </p:txBody>
      </p:sp>
    </p:spTree>
    <p:extLst>
      <p:ext uri="{BB962C8B-B14F-4D97-AF65-F5344CB8AC3E}">
        <p14:creationId xmlns:p14="http://schemas.microsoft.com/office/powerpoint/2010/main" val="2795722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E66FF-48CB-7F12-1CEF-C4A3A106A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DA396A-E053-C521-940A-903C76418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960" y="172720"/>
            <a:ext cx="11033760" cy="6207760"/>
          </a:xfrm>
        </p:spPr>
      </p:pic>
    </p:spTree>
    <p:extLst>
      <p:ext uri="{BB962C8B-B14F-4D97-AF65-F5344CB8AC3E}">
        <p14:creationId xmlns:p14="http://schemas.microsoft.com/office/powerpoint/2010/main" val="4073287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FBFD7-0FBA-2B0A-04A6-E1A4F8BD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65FD3B-EE5C-8E99-2733-4C35B41F31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9412606"/>
              </p:ext>
            </p:extLst>
          </p:nvPr>
        </p:nvGraphicFramePr>
        <p:xfrm>
          <a:off x="1076960" y="2357120"/>
          <a:ext cx="10139680" cy="2633133"/>
        </p:xfrm>
        <a:graphic>
          <a:graphicData uri="http://schemas.openxmlformats.org/drawingml/2006/table">
            <a:tbl>
              <a:tblPr firstRow="1" firstCol="1" bandRow="1"/>
              <a:tblGrid>
                <a:gridCol w="811175">
                  <a:extLst>
                    <a:ext uri="{9D8B030D-6E8A-4147-A177-3AD203B41FA5}">
                      <a16:colId xmlns:a16="http://schemas.microsoft.com/office/drawing/2014/main" val="1014089934"/>
                    </a:ext>
                  </a:extLst>
                </a:gridCol>
                <a:gridCol w="8111744">
                  <a:extLst>
                    <a:ext uri="{9D8B030D-6E8A-4147-A177-3AD203B41FA5}">
                      <a16:colId xmlns:a16="http://schemas.microsoft.com/office/drawing/2014/main" val="3712530207"/>
                    </a:ext>
                  </a:extLst>
                </a:gridCol>
                <a:gridCol w="1216761">
                  <a:extLst>
                    <a:ext uri="{9D8B030D-6E8A-4147-A177-3AD203B41FA5}">
                      <a16:colId xmlns:a16="http://schemas.microsoft.com/office/drawing/2014/main" val="1298559559"/>
                    </a:ext>
                  </a:extLst>
                </a:gridCol>
              </a:tblGrid>
              <a:tr h="4385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5"/>
                        </a:spcBef>
                      </a:pPr>
                      <a:r>
                        <a:rPr lang="en-US" sz="2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II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5"/>
                        </a:spcBef>
                      </a:pPr>
                      <a:r>
                        <a:rPr lang="en-IN" sz="2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RPA Initiation &amp; Implementation</a:t>
                      </a:r>
                      <a:endParaRPr lang="en-IN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5"/>
                        </a:spcBef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IN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820519"/>
                  </a:ext>
                </a:extLst>
              </a:tr>
              <a:tr h="2192867">
                <a:tc gridSpan="3">
                  <a:txBody>
                    <a:bodyPr/>
                    <a:lstStyle/>
                    <a:p>
                      <a:pPr marL="0" marR="0" algn="just">
                        <a:spcBef>
                          <a:spcPts val="15"/>
                        </a:spcBef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Initiation of RPA- Limitations &amp; factors affecting in Implementing the RPA at the enterprise level - Environments setup for RPA Implementation- Infra types to implement the RPA – Automation Life Cycle in detail- RPA Feasibility Analysis- Process Design Document/Solution Design Document - Industries</a:t>
                      </a:r>
                      <a:r>
                        <a:rPr lang="en-US" sz="2400" spc="-26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best</a:t>
                      </a:r>
                      <a:r>
                        <a:rPr lang="en-US" sz="2400" spc="1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suited</a:t>
                      </a:r>
                      <a:r>
                        <a:rPr lang="en-US" sz="2400" spc="-2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2400" spc="25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RPA Implementation</a:t>
                      </a:r>
                      <a:r>
                        <a:rPr lang="en-US" sz="2400" spc="-1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 Risks</a:t>
                      </a:r>
                      <a:r>
                        <a:rPr lang="en-US" sz="2400" spc="1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en-US" sz="2400" spc="-15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Challenges</a:t>
                      </a:r>
                      <a:r>
                        <a:rPr lang="en-US" sz="2400" spc="3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with</a:t>
                      </a:r>
                      <a:r>
                        <a:rPr lang="en-US" sz="2400" spc="-15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RPA</a:t>
                      </a:r>
                      <a:r>
                        <a:rPr lang="en-US" sz="2400" spc="-5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2400" spc="5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RPA</a:t>
                      </a:r>
                      <a:r>
                        <a:rPr lang="en-US" sz="2400" spc="-25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US" sz="2400" spc="5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an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emerging</a:t>
                      </a:r>
                      <a:r>
                        <a:rPr lang="en-US" sz="2400" spc="-3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ecosystem- Leaders in RPA - Future of RPA.</a:t>
                      </a:r>
                      <a:endParaRPr lang="en-IN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394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620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C6CF6-4025-87E7-3C42-4FDC78185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389F6-D319-2B18-140B-8C2B48920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Best Practices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AE9AB-B741-2071-329F-3D705EA77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○ Plan Early: Begin setup during the POC phase to account for SLAs and approvals. </a:t>
            </a:r>
          </a:p>
          <a:p>
            <a:r>
              <a:rPr lang="en-US" dirty="0"/>
              <a:t>○ Distinct Environments: Use separate environments to reduce risks and enable efficient deployment. </a:t>
            </a:r>
          </a:p>
          <a:p>
            <a:r>
              <a:rPr lang="en-US" dirty="0"/>
              <a:t>○ Runtime Resource Consistency: Match production setup across all environments to avoid testing issues. </a:t>
            </a:r>
          </a:p>
          <a:p>
            <a:r>
              <a:rPr lang="en-US" dirty="0"/>
              <a:t>○ Code Promotion: Promote code from Dev → Test → Prod without direct changes in Test/Prod. </a:t>
            </a:r>
          </a:p>
          <a:p>
            <a:r>
              <a:rPr lang="en-US" dirty="0"/>
              <a:t>○ Monitoring: Regularly monitor Prod, schedule downtimes, and maintain checklists for maintenance tasks.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0119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2D581-F668-D175-663E-2F202DEE1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7EAC5-C732-B774-BF8F-02D9878E9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4CB5E-E0E7-749A-8C6F-4F20EEC51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○ Accelerates deployment, reduces errors, minimizes risks, and ensures system reliability.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902B16-756D-D749-DCFD-031735320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" y="2651760"/>
            <a:ext cx="9438640" cy="411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84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F68FD-E609-F141-5D65-580FD5923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ECCAB-12FF-8BC7-AA88-ED222E56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Infra types to implement RPA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99CD7-543E-778A-2C12-E2E710E48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Considerations: </a:t>
            </a:r>
          </a:p>
          <a:p>
            <a:pPr algn="just"/>
            <a:r>
              <a:rPr lang="en-US" dirty="0"/>
              <a:t>The choice of infrastructure depends on budget, security, scalability, existing IT systems, and organizational needs. </a:t>
            </a:r>
          </a:p>
          <a:p>
            <a:pPr algn="just"/>
            <a:r>
              <a:rPr lang="en-US" dirty="0"/>
              <a:t>Carefully evaluate each option’s pros and cons to align with business goals.</a:t>
            </a:r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3574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8790-0ABE-D712-9AFA-1A7C6A54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C1081-740F-5C4C-C638-6C4487452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RPA Infrastructure Types: Summary </a:t>
            </a:r>
          </a:p>
          <a:p>
            <a:pPr algn="just"/>
            <a:r>
              <a:rPr lang="en-IN" dirty="0"/>
              <a:t>Hosted within the organization’s premises with full control over data, security, and system integration. </a:t>
            </a:r>
          </a:p>
          <a:p>
            <a:pPr algn="just"/>
            <a:r>
              <a:rPr lang="en-IN" dirty="0"/>
              <a:t>Pros: High security, continuous integration. </a:t>
            </a:r>
          </a:p>
          <a:p>
            <a:pPr algn="just"/>
            <a:r>
              <a:rPr lang="en-IN" dirty="0"/>
              <a:t>Cons: High upfront costs, ongoing maintenance, limited scalability.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740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CF032-D9C1-DE98-DADA-ED526DF01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4705E-E572-1BCE-3FC2-7B41591EE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 On-Premises Infrastructure 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AF65E6-D92F-536C-1583-6040387B5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560" y="1869440"/>
            <a:ext cx="8839200" cy="4307840"/>
          </a:xfrm>
        </p:spPr>
      </p:pic>
    </p:spTree>
    <p:extLst>
      <p:ext uri="{BB962C8B-B14F-4D97-AF65-F5344CB8AC3E}">
        <p14:creationId xmlns:p14="http://schemas.microsoft.com/office/powerpoint/2010/main" val="3015286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2606B-83D6-415E-C1F2-A2A6B6B1D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Cloud Infrastructure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DB89F-93A2-CB40-4DC2-63078675D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/>
              <a:t>○ Hosted on cloud platforms like AWS, Azure, or Google Cloud.</a:t>
            </a:r>
          </a:p>
          <a:p>
            <a:pPr marL="0" indent="0" algn="just">
              <a:buNone/>
            </a:pPr>
            <a:r>
              <a:rPr lang="en-IN" dirty="0"/>
              <a:t> ○ Pros: Flexible, scalable, pay-as-you-go model, no hardware investment. </a:t>
            </a:r>
          </a:p>
          <a:p>
            <a:pPr marL="0" indent="0" algn="just">
              <a:buNone/>
            </a:pPr>
            <a:r>
              <a:rPr lang="en-IN" dirty="0"/>
              <a:t>○ Cons: Potential connectivity issues, data security, and compliance concerns.</a:t>
            </a:r>
          </a:p>
        </p:txBody>
      </p:sp>
    </p:spTree>
    <p:extLst>
      <p:ext uri="{BB962C8B-B14F-4D97-AF65-F5344CB8AC3E}">
        <p14:creationId xmlns:p14="http://schemas.microsoft.com/office/powerpoint/2010/main" val="4228052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0B3E3-75D1-56FD-ED0E-64683BA70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FEBAF-D9BA-198C-7D18-ADEB27A4B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520"/>
            <a:ext cx="10515600" cy="5953443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43BCCE-2EC0-4096-8B81-AAC2D24C2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520" y="757396"/>
            <a:ext cx="9387840" cy="488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21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9331F-8BC9-8E17-928E-24DED2255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E3F4-A74F-1A93-726E-3FA165253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Infrastructure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AF061-8C39-7C25-4374-FB2E7116E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Combines on-premises and cloud components.</a:t>
            </a:r>
          </a:p>
          <a:p>
            <a:r>
              <a:rPr lang="en-US" dirty="0"/>
              <a:t> Pros: Balances security and scalability, cost-efficient. </a:t>
            </a:r>
          </a:p>
          <a:p>
            <a:r>
              <a:rPr lang="en-US" dirty="0"/>
              <a:t>Cons: Complex integration and planning required.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8125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312E6-2699-EA9B-1B25-2F1316A12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16BCC-ED38-2C1A-C749-7D8A2A421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Managed Service Providers (MSPs)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76B29-409D-36CF-3FD1-840D46E1F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○ Outsourced RPA setup and management by specialized providers. </a:t>
            </a:r>
          </a:p>
          <a:p>
            <a:pPr marL="0" indent="0">
              <a:buNone/>
            </a:pPr>
            <a:r>
              <a:rPr lang="en-IN" dirty="0"/>
              <a:t>○ Pros: Reduces operational burden, leverages expertise. </a:t>
            </a:r>
          </a:p>
          <a:p>
            <a:pPr marL="0" indent="0">
              <a:buNone/>
            </a:pPr>
            <a:r>
              <a:rPr lang="en-IN" dirty="0"/>
              <a:t>○ Cons: Relies on provider reliability, data privacy concerns, requires SLAs.</a:t>
            </a:r>
          </a:p>
        </p:txBody>
      </p:sp>
    </p:spTree>
    <p:extLst>
      <p:ext uri="{BB962C8B-B14F-4D97-AF65-F5344CB8AC3E}">
        <p14:creationId xmlns:p14="http://schemas.microsoft.com/office/powerpoint/2010/main" val="6285006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28C07-0AEB-AA71-8DE6-6D8312030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29EE0-A668-1D98-D883-3BB7E6F6D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Virtual Desktop Infrastructure (VDI)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463C7-0AF5-0D21-D567-FFDEF2220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○ Centralized RPA software accessed through virtual desktops. </a:t>
            </a:r>
          </a:p>
          <a:p>
            <a:r>
              <a:rPr lang="en-IN" dirty="0"/>
              <a:t>○ Pros: Centralized management, improved security, remote access, simplified updates. </a:t>
            </a:r>
          </a:p>
          <a:p>
            <a:r>
              <a:rPr lang="en-IN" dirty="0"/>
              <a:t>○ Cons: Requires adequate infrastructure, network bandwidth, and planning for 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51996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86F8B-AFA4-2A74-4905-E34D51EE6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RPA Initiation and Implementation:</a:t>
            </a:r>
            <a:br>
              <a:rPr lang="en-US" dirty="0"/>
            </a:br>
            <a:r>
              <a:rPr lang="en-US" b="1" dirty="0"/>
              <a:t>Initiation of RPA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45002-A883-666B-1455-DAD73CFA1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Initiation of RPA - </a:t>
            </a:r>
            <a:r>
              <a:rPr lang="en-US" dirty="0"/>
              <a:t>Initiating Robotic Process Automation (RPA) </a:t>
            </a:r>
          </a:p>
          <a:p>
            <a:r>
              <a:rPr lang="en-US" dirty="0"/>
              <a:t>Getting Started with RPA: </a:t>
            </a:r>
          </a:p>
          <a:p>
            <a:r>
              <a:rPr lang="en-US" dirty="0"/>
              <a:t>Four Steps </a:t>
            </a:r>
          </a:p>
          <a:p>
            <a:r>
              <a:rPr lang="en-US" dirty="0"/>
              <a:t>1. </a:t>
            </a:r>
            <a:r>
              <a:rPr lang="en-US" b="1" dirty="0"/>
              <a:t>Start Micro, Not Small: </a:t>
            </a:r>
          </a:p>
          <a:p>
            <a:r>
              <a:rPr lang="en-US" dirty="0"/>
              <a:t>○ Begin with very small, simple tasks that take 2-5 seconds to complete. </a:t>
            </a:r>
          </a:p>
          <a:p>
            <a:r>
              <a:rPr lang="en-US" dirty="0"/>
              <a:t>○ Avoid large, complex processes initially; focus on highly repetitive, low-effort tasks to ensure success. </a:t>
            </a:r>
          </a:p>
          <a:p>
            <a:r>
              <a:rPr lang="en-US" dirty="0"/>
              <a:t>2. </a:t>
            </a:r>
            <a:r>
              <a:rPr lang="en-US" b="1" dirty="0"/>
              <a:t>Identify High-Value Candidates: </a:t>
            </a:r>
          </a:p>
          <a:p>
            <a:r>
              <a:rPr lang="en-US" dirty="0"/>
              <a:t>○ Choose tasks with clear, measurable business outcomes. </a:t>
            </a:r>
          </a:p>
          <a:p>
            <a:r>
              <a:rPr lang="en-US" dirty="0"/>
              <a:t>○ Focus on bottlenecks in repetitive processes and use techniques like process mining to identify automation opportunities.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84362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C9950-C391-EC14-11AD-DBC5A2BBB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62FE57-4F51-82C9-8BFA-1AA19DCEA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5280" y="233680"/>
            <a:ext cx="9245600" cy="6268720"/>
          </a:xfrm>
        </p:spPr>
      </p:pic>
    </p:spTree>
    <p:extLst>
      <p:ext uri="{BB962C8B-B14F-4D97-AF65-F5344CB8AC3E}">
        <p14:creationId xmlns:p14="http://schemas.microsoft.com/office/powerpoint/2010/main" val="23557669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43C38-46BA-534D-D1B2-00DA135FB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750A7-F7EA-CA9A-B916-9E6073E9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Automation Life Cycle in detail: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3FE80-363E-A9CC-8D76-C25A8F3B5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Automation Life Cycle outlines the stages involved in </a:t>
            </a:r>
          </a:p>
          <a:p>
            <a:pPr marL="0" indent="0">
              <a:buNone/>
            </a:pPr>
            <a:r>
              <a:rPr lang="en-US" dirty="0"/>
              <a:t>Planning, implementing, and managing automation initiatives like Robotic Process Automation (RPA). </a:t>
            </a:r>
          </a:p>
        </p:txBody>
      </p:sp>
    </p:spTree>
    <p:extLst>
      <p:ext uri="{BB962C8B-B14F-4D97-AF65-F5344CB8AC3E}">
        <p14:creationId xmlns:p14="http://schemas.microsoft.com/office/powerpoint/2010/main" val="349828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849E38-C34E-4E98-026E-9667DBEC8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15E8C9-D78B-397D-6BE9-C8F1012DA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560" y="396240"/>
            <a:ext cx="9580880" cy="6024879"/>
          </a:xfrm>
        </p:spPr>
      </p:pic>
    </p:spTree>
    <p:extLst>
      <p:ext uri="{BB962C8B-B14F-4D97-AF65-F5344CB8AC3E}">
        <p14:creationId xmlns:p14="http://schemas.microsoft.com/office/powerpoint/2010/main" val="1167989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A22FC-A88C-E1F8-8F1E-EC1FBD49B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7530-D1FD-43F5-2BA2-FB14871C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Discovery and Assessment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B37B5-D242-28FD-831C-B8D4AEB4A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. ● Identify and Prioritize Processes: Assess processes based on criteria like volume, complexity, rules-based nature, and potential ROI. </a:t>
            </a:r>
          </a:p>
          <a:p>
            <a:pPr marL="0" indent="0" algn="just">
              <a:buNone/>
            </a:pPr>
            <a:r>
              <a:rPr lang="en-US" dirty="0"/>
              <a:t>● Conduct Process Walkthroughs: Understand the process steps, inputs, outputs, and dependencies to evaluate automation feasibility. </a:t>
            </a:r>
          </a:p>
          <a:p>
            <a:pPr marL="0" indent="0" algn="just">
              <a:buNone/>
            </a:pPr>
            <a:r>
              <a:rPr lang="en-US" dirty="0"/>
              <a:t>● Business Case Analysis: Analyze costs, benefits, ROI, and alignment with organizational strategy to justify automation.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1556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2D865-F490-7BC8-277E-1D9D61249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2B2B-C6D7-D730-A6C3-632AF0FDD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Development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2CF42-E812-1734-02D6-33CF7AB55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dirty="0"/>
              <a:t>● Define Automation Objectives: Clearly define goals and expected outcomes. </a:t>
            </a:r>
          </a:p>
          <a:p>
            <a:pPr marL="0" indent="0" algn="just">
              <a:buNone/>
            </a:pPr>
            <a:r>
              <a:rPr lang="en-US" dirty="0"/>
              <a:t>● Map Process Workflows: Create detailed flow diagrams to visualize process steps and identify automation opportunities. </a:t>
            </a:r>
          </a:p>
          <a:p>
            <a:pPr marL="0" indent="0" algn="just">
              <a:buNone/>
            </a:pPr>
            <a:r>
              <a:rPr lang="en-US" dirty="0"/>
              <a:t>● Develop Automation Scripts: Use RPA tools or programming languages to replicate manual tasks. </a:t>
            </a:r>
          </a:p>
          <a:p>
            <a:pPr marL="0" indent="0" algn="just">
              <a:buNone/>
            </a:pPr>
            <a:r>
              <a:rPr lang="en-US" dirty="0"/>
              <a:t>● Configure Automation Rules: Define decision logic and exception handling rules in the automation scripts. </a:t>
            </a:r>
          </a:p>
          <a:p>
            <a:pPr marL="0" indent="0" algn="just">
              <a:buNone/>
            </a:pPr>
            <a:r>
              <a:rPr lang="en-US" dirty="0"/>
              <a:t>● Test and Validate: Perform thorough testing to ensure the automation works as intended, handles exceptions, and meets quality standards.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66266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BBD-CF6E-F36A-94CF-C18A45F67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Deployment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0DA6C-8749-F996-95E8-CF3533BEE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● Prepare the Environment: Set up infrastructure, resources, and permissions for production. </a:t>
            </a:r>
          </a:p>
          <a:p>
            <a:pPr marL="0" indent="0" algn="just">
              <a:buNone/>
            </a:pPr>
            <a:r>
              <a:rPr lang="en-US" dirty="0"/>
              <a:t>● Deploy Automation Scripts: Transfer validated scripts to production and configure schedules or triggers. </a:t>
            </a:r>
          </a:p>
          <a:p>
            <a:pPr marL="0" indent="0" algn="just">
              <a:buNone/>
            </a:pPr>
            <a:r>
              <a:rPr lang="en-US" dirty="0"/>
              <a:t>● Integrate with Systems: Ensure seamless data exchange, security, and compatibility with existing systems. </a:t>
            </a:r>
          </a:p>
          <a:p>
            <a:pPr marL="0" indent="0" algn="just">
              <a:buNone/>
            </a:pPr>
            <a:r>
              <a:rPr lang="en-US" dirty="0"/>
              <a:t>● User Training: Train users and stakeholders on the functionality and management of the automation.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04827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7EBE9-9685-A328-80C9-80D5A5956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DA268-11F7-DEF7-5DC4-DFF3E184E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and Monitoring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8A6E4-B13A-B631-A06D-8473552C3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 ● Monitor Performance: Track success rates, cycle times, error rates, and resource utilization. </a:t>
            </a:r>
          </a:p>
          <a:p>
            <a:pPr marL="0" indent="0" algn="just">
              <a:buNone/>
            </a:pPr>
            <a:r>
              <a:rPr lang="en-US" dirty="0"/>
              <a:t>● Handle Exceptions and Errors: Set up processes for error logging, notifications, and resolutions. </a:t>
            </a:r>
          </a:p>
          <a:p>
            <a:pPr marL="0" indent="0" algn="just">
              <a:buNone/>
            </a:pPr>
            <a:r>
              <a:rPr lang="en-US" dirty="0"/>
              <a:t>● Maintain and Update: Regularly update scripts to adapt to process changes, system updates, or optimizations. </a:t>
            </a:r>
          </a:p>
          <a:p>
            <a:pPr marL="0" indent="0" algn="just">
              <a:buNone/>
            </a:pPr>
            <a:r>
              <a:rPr lang="en-US" dirty="0"/>
              <a:t>● Governance and Control: Implement access controls, version management, and change management processes to ensure compliance and reliability.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62775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A928E-2642-3ABC-E42E-C18CCD150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ECD01-E77A-12A2-4CE6-AB7B2333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Continuous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1A40A-FC36-7680-C7AC-35041AFD7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/>
              <a:t>● Collect Feedback and Insights: Engage stakeholders and monitor systems to identify improvement opportunities. </a:t>
            </a:r>
          </a:p>
          <a:p>
            <a:pPr marL="0" indent="0" algn="just">
              <a:buNone/>
            </a:pPr>
            <a:r>
              <a:rPr lang="en-IN" dirty="0"/>
              <a:t>● </a:t>
            </a:r>
            <a:r>
              <a:rPr lang="en-IN" dirty="0" err="1"/>
              <a:t>Analyze</a:t>
            </a:r>
            <a:r>
              <a:rPr lang="en-IN" dirty="0"/>
              <a:t> Automation Data: Use analytics to identify bottlenecks and optimize workflows. </a:t>
            </a:r>
          </a:p>
          <a:p>
            <a:pPr marL="0" indent="0" algn="just">
              <a:buNone/>
            </a:pPr>
            <a:r>
              <a:rPr lang="en-IN" dirty="0"/>
              <a:t>● Iteratively Enhance: Implement and validate improvements to enhance performance. </a:t>
            </a:r>
          </a:p>
          <a:p>
            <a:pPr marL="0" indent="0" algn="just">
              <a:buNone/>
            </a:pPr>
            <a:r>
              <a:rPr lang="en-IN" dirty="0"/>
              <a:t>● Scale and Expand: Identify additional processes for automation and repeat the life cycle to broaden automation efforts.</a:t>
            </a:r>
          </a:p>
        </p:txBody>
      </p:sp>
    </p:spTree>
    <p:extLst>
      <p:ext uri="{BB962C8B-B14F-4D97-AF65-F5344CB8AC3E}">
        <p14:creationId xmlns:p14="http://schemas.microsoft.com/office/powerpoint/2010/main" val="7619634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10A39-C562-9B21-8FDE-AEDDC53B5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A598-C03B-CAD8-8F0F-DF363A00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RPA Feasibility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C169D-3C11-F304-266C-809C2B4C4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RPA feasibility analysis assesses whether processes are suitable for automation and the potential benefits of implementation. It consists of two stages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42525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5369A-B14A-1EB8-1255-D0CD0FD16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7CC217-7F84-1C3C-90B9-5A9D271913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3840"/>
            <a:ext cx="10673080" cy="6451600"/>
          </a:xfrm>
        </p:spPr>
      </p:pic>
    </p:spTree>
    <p:extLst>
      <p:ext uri="{BB962C8B-B14F-4D97-AF65-F5344CB8AC3E}">
        <p14:creationId xmlns:p14="http://schemas.microsoft.com/office/powerpoint/2010/main" val="2275901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CF113-523E-6EEC-8E0A-390C48D2C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1EFF4-677C-B4AB-8394-A65D5E8A4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3. </a:t>
            </a:r>
            <a:r>
              <a:rPr lang="en-US" b="1" dirty="0"/>
              <a:t>Capture Processes at a Detailed Level: </a:t>
            </a:r>
          </a:p>
          <a:p>
            <a:r>
              <a:rPr lang="en-US" dirty="0"/>
              <a:t>○ Document tasks at a keystroke-and-click level.</a:t>
            </a:r>
          </a:p>
          <a:p>
            <a:r>
              <a:rPr lang="en-US" dirty="0"/>
              <a:t> ○ Use tools like task mining for accuracy and to avoid resource wastage during this phase, which typically consumes 70% of project efforts. </a:t>
            </a:r>
          </a:p>
          <a:p>
            <a:r>
              <a:rPr lang="en-US" dirty="0"/>
              <a:t>4. </a:t>
            </a:r>
            <a:r>
              <a:rPr lang="en-US" b="1" dirty="0"/>
              <a:t>Define Metrics for Success: </a:t>
            </a:r>
          </a:p>
          <a:p>
            <a:r>
              <a:rPr lang="en-US" dirty="0"/>
              <a:t>○ Develop a comprehensive business case, covering strategic alignment, workforce impact, operational metrics, and financial returns. </a:t>
            </a:r>
          </a:p>
          <a:p>
            <a:r>
              <a:rPr lang="en-US" dirty="0"/>
              <a:t>○ Plan to measure RPA outcomes to build confidence and gain stakeholder buy-in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60489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76E12-5376-5065-176F-2C174E2CD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D83D-B575-461D-78CD-F54AEF9D0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Examination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A4985-C563-1962-9638-EE0F61608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● Detailed Process Mapping: Document each step, including keystrokes and mouse clicks. </a:t>
            </a:r>
          </a:p>
          <a:p>
            <a:pPr marL="0" indent="0" algn="just">
              <a:buNone/>
            </a:pPr>
            <a:r>
              <a:rPr lang="en-US" dirty="0"/>
              <a:t>● Rule-Based Assessment: Identify rule-based tasks and additional decision-making needs. </a:t>
            </a:r>
          </a:p>
          <a:p>
            <a:pPr marL="0" indent="0" algn="just">
              <a:buNone/>
            </a:pPr>
            <a:r>
              <a:rPr lang="en-US" dirty="0"/>
              <a:t>● Data Validation: Confirm input types (structured/unstructured) and create templates. </a:t>
            </a:r>
          </a:p>
          <a:p>
            <a:pPr marL="0" indent="0" algn="just">
              <a:buNone/>
            </a:pPr>
            <a:r>
              <a:rPr lang="en-US" dirty="0"/>
              <a:t>● Scenarios and Timelines: Define scenarios, track request times, and identify automation opportunities.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91879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EB95C-051D-B3FB-F6FD-77422B570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6434-8E62-FD68-5E9D-224BBF07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Technical Feasibility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DC85C-E937-29AD-FA41-EF217ECFE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/>
              <a:t> ● Logic Validation: Confirm defined rules, input/output data, and manual intervention needs. </a:t>
            </a:r>
          </a:p>
          <a:p>
            <a:pPr marL="0" indent="0" algn="just">
              <a:buNone/>
            </a:pPr>
            <a:r>
              <a:rPr lang="en-IN" dirty="0"/>
              <a:t>● Complexity Analysis: Assess transaction volume, system compatibility, and data flows. </a:t>
            </a:r>
          </a:p>
          <a:p>
            <a:pPr marL="0" indent="0" algn="just">
              <a:buNone/>
            </a:pPr>
            <a:r>
              <a:rPr lang="en-IN" dirty="0"/>
              <a:t>● Process Re-engineering: Standardize or re-engineer processes as necessary.</a:t>
            </a:r>
          </a:p>
        </p:txBody>
      </p:sp>
    </p:spTree>
    <p:extLst>
      <p:ext uri="{BB962C8B-B14F-4D97-AF65-F5344CB8AC3E}">
        <p14:creationId xmlns:p14="http://schemas.microsoft.com/office/powerpoint/2010/main" val="32868474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E3A5-F489-D83F-F7F1-5583F1B4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 for Feasibility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6E5E7-8586-D800-2714-67E63C38E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algn="just">
              <a:buAutoNum type="arabicPeriod"/>
            </a:pPr>
            <a:r>
              <a:rPr lang="en-IN" dirty="0"/>
              <a:t>Process Level: </a:t>
            </a:r>
          </a:p>
          <a:p>
            <a:pPr marL="457200" lvl="1" indent="0" algn="just">
              <a:buNone/>
            </a:pPr>
            <a:r>
              <a:rPr lang="en-IN" dirty="0"/>
              <a:t>○ Create process documentation and error-handling workflows. </a:t>
            </a:r>
          </a:p>
          <a:p>
            <a:pPr marL="457200" lvl="1" indent="0" algn="just">
              <a:buNone/>
            </a:pPr>
            <a:r>
              <a:rPr lang="en-IN" dirty="0"/>
              <a:t>○ Highlight common errors and escalation processes. </a:t>
            </a:r>
          </a:p>
          <a:p>
            <a:pPr marL="0" indent="0" algn="just">
              <a:buNone/>
            </a:pPr>
            <a:r>
              <a:rPr lang="en-IN" dirty="0"/>
              <a:t>2. Metrics: </a:t>
            </a:r>
          </a:p>
          <a:p>
            <a:pPr marL="0" indent="0" algn="just">
              <a:buNone/>
            </a:pPr>
            <a:r>
              <a:rPr lang="en-IN" dirty="0"/>
              <a:t>	○ Define schedules, transaction volumes, error counts, and resolution times. </a:t>
            </a:r>
          </a:p>
          <a:p>
            <a:pPr marL="0" indent="0" algn="just">
              <a:buNone/>
            </a:pPr>
            <a:r>
              <a:rPr lang="en-IN" dirty="0"/>
              <a:t>3. Applications &amp; Data: </a:t>
            </a:r>
          </a:p>
          <a:p>
            <a:pPr marL="0" indent="0" algn="just">
              <a:buNone/>
            </a:pPr>
            <a:r>
              <a:rPr lang="en-IN" dirty="0"/>
              <a:t>	○ Detail applications, triggers, inputs, outputs, and test environment access. </a:t>
            </a:r>
          </a:p>
          <a:p>
            <a:pPr marL="0" indent="0" algn="just">
              <a:buNone/>
            </a:pPr>
            <a:r>
              <a:rPr lang="en-IN" dirty="0"/>
              <a:t>4. Support: </a:t>
            </a:r>
          </a:p>
          <a:p>
            <a:pPr marL="0" indent="0" algn="just">
              <a:buNone/>
            </a:pPr>
            <a:r>
              <a:rPr lang="en-IN" dirty="0"/>
              <a:t>	○ Provide resource availability, SLA details, and support for User Acceptance Testing (UAT).</a:t>
            </a:r>
          </a:p>
        </p:txBody>
      </p:sp>
    </p:spTree>
    <p:extLst>
      <p:ext uri="{BB962C8B-B14F-4D97-AF65-F5344CB8AC3E}">
        <p14:creationId xmlns:p14="http://schemas.microsoft.com/office/powerpoint/2010/main" val="24857473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632A-B2E2-4898-D78A-C573B9322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F7058-1C18-F0D1-F4C4-0D487696F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dirty="0"/>
              <a:t>1. Process Suitability:</a:t>
            </a:r>
          </a:p>
          <a:p>
            <a:pPr marL="0" indent="0" algn="just">
              <a:buNone/>
            </a:pPr>
            <a:r>
              <a:rPr lang="en-US" dirty="0"/>
              <a:t>	○ Focus on repetitive, rules-based, high-volume processes with low complexity. </a:t>
            </a:r>
          </a:p>
          <a:p>
            <a:pPr marL="0" indent="0" algn="just">
              <a:buNone/>
            </a:pPr>
            <a:r>
              <a:rPr lang="en-US" dirty="0"/>
              <a:t>2. Potential Benefits: </a:t>
            </a:r>
          </a:p>
          <a:p>
            <a:pPr marL="0" indent="0" algn="just">
              <a:buNone/>
            </a:pPr>
            <a:r>
              <a:rPr lang="en-US" dirty="0"/>
              <a:t>	○ Evaluate cost savings, productivity gains, improved accuracy, scalability, and streamlined processes. </a:t>
            </a:r>
          </a:p>
          <a:p>
            <a:pPr marL="0" indent="0" algn="just">
              <a:buNone/>
            </a:pPr>
            <a:r>
              <a:rPr lang="en-US" dirty="0"/>
              <a:t>3. Technological Factors: </a:t>
            </a:r>
          </a:p>
          <a:p>
            <a:pPr marL="0" indent="0" algn="just">
              <a:buNone/>
            </a:pPr>
            <a:r>
              <a:rPr lang="en-US" dirty="0"/>
              <a:t>	○ Ensure system compatibility, data security, IT infrastructure readiness, and tool availability. </a:t>
            </a:r>
          </a:p>
          <a:p>
            <a:pPr marL="0" indent="0" algn="just">
              <a:buNone/>
            </a:pPr>
            <a:r>
              <a:rPr lang="en-US" dirty="0"/>
              <a:t>4. Organizational Factors: </a:t>
            </a:r>
          </a:p>
          <a:p>
            <a:pPr marL="0" indent="0" algn="just">
              <a:buNone/>
            </a:pPr>
            <a:r>
              <a:rPr lang="en-US" dirty="0"/>
              <a:t>	○ Assess change management, stakeholder alignment, and ROI.</a:t>
            </a:r>
          </a:p>
          <a:p>
            <a:pPr marL="0" indent="0" algn="just">
              <a:buNone/>
            </a:pPr>
            <a:r>
              <a:rPr lang="en-US" dirty="0"/>
              <a:t>5. Risk Assessment: </a:t>
            </a:r>
          </a:p>
          <a:p>
            <a:pPr marL="0" indent="0" algn="just">
              <a:buNone/>
            </a:pPr>
            <a:r>
              <a:rPr lang="en-US" dirty="0"/>
              <a:t>	○ Identify risks (security, compliance, job displacement) and develop mitigation strategies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43956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888D4-A73E-BAB5-FD96-669FD7019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3E583-4D12-E11E-C165-996F98404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feasibility analysis provides a foundation for RPA implementation, helping organizations: </a:t>
            </a:r>
          </a:p>
          <a:p>
            <a:pPr marL="0" indent="0" algn="just">
              <a:buNone/>
            </a:pPr>
            <a:r>
              <a:rPr lang="en-US" dirty="0"/>
              <a:t>● Evaluate the suitability of processes. </a:t>
            </a:r>
          </a:p>
          <a:p>
            <a:pPr marL="0" indent="0" algn="just">
              <a:buNone/>
            </a:pPr>
            <a:r>
              <a:rPr lang="en-US" dirty="0"/>
              <a:t>● Estimate benefits and ROI. </a:t>
            </a:r>
          </a:p>
          <a:p>
            <a:pPr marL="0" indent="0" algn="just">
              <a:buNone/>
            </a:pPr>
            <a:r>
              <a:rPr lang="en-US" dirty="0"/>
              <a:t>● Address risks and technical challenges. </a:t>
            </a:r>
          </a:p>
          <a:p>
            <a:pPr marL="0" indent="0" algn="just">
              <a:buNone/>
            </a:pPr>
            <a:r>
              <a:rPr lang="en-US" dirty="0"/>
              <a:t>● Build a business case for successful automation adoption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90484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B211E-8CD1-AAEB-CC97-159DC163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Process Definition Document (PDD) and Solution Design Document (SDD):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4EE41-7CAA-B9DA-25FA-886F2A62B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IN" dirty="0"/>
              <a:t>Both documents ensure clear communication, alignment, and efficient automation implementation.</a:t>
            </a:r>
            <a:endParaRPr lang="en-US" dirty="0"/>
          </a:p>
          <a:p>
            <a:r>
              <a:rPr lang="en-US" dirty="0"/>
              <a:t>Process Definition Document (PDD) </a:t>
            </a:r>
          </a:p>
          <a:p>
            <a:pPr algn="just"/>
            <a:r>
              <a:rPr lang="en-US" dirty="0"/>
              <a:t>The PDD serves as a blueprint for documenting an existing process before automation. </a:t>
            </a:r>
          </a:p>
          <a:p>
            <a:pPr algn="just"/>
            <a:r>
              <a:rPr lang="en-US" dirty="0"/>
              <a:t>It provides developers and stakeholders with a detailed understanding of the process to ensure successful automation implementation.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0654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8974F0-8D4A-FF0E-B95D-7B4145F35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600" y="345440"/>
            <a:ext cx="11582399" cy="6309359"/>
          </a:xfrm>
        </p:spPr>
      </p:pic>
    </p:spTree>
    <p:extLst>
      <p:ext uri="{BB962C8B-B14F-4D97-AF65-F5344CB8AC3E}">
        <p14:creationId xmlns:p14="http://schemas.microsoft.com/office/powerpoint/2010/main" val="1133051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BB983-D408-23AF-E5B3-15EF715D2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Sections of PDD: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AC1F5-CFE1-C0C1-55B4-1806004C5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en-US" dirty="0"/>
              <a:t>Introduction</a:t>
            </a:r>
          </a:p>
          <a:p>
            <a:pPr marL="514350" indent="-514350" algn="just">
              <a:buAutoNum type="arabicPeriod"/>
            </a:pPr>
            <a:r>
              <a:rPr lang="en-US" dirty="0"/>
              <a:t>As-Is Process</a:t>
            </a:r>
          </a:p>
          <a:p>
            <a:pPr marL="514350" indent="-514350" algn="just">
              <a:buAutoNum type="arabicPeriod"/>
            </a:pPr>
            <a:r>
              <a:rPr lang="en-US" dirty="0"/>
              <a:t>To-Be Process Description</a:t>
            </a:r>
          </a:p>
          <a:p>
            <a:pPr marL="514350" indent="-514350" algn="just">
              <a:buAutoNum type="arabicPeriod"/>
            </a:pPr>
            <a:r>
              <a:rPr lang="en-US" dirty="0"/>
              <a:t>Reporting</a:t>
            </a:r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en-US" dirty="0"/>
              <a:t>Additional References 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75591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E9DF9-4DCF-F372-11F0-0FE82DCA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7E9DF-3D26-5B7E-3D10-006C3FC43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○ Purpose: Explains the document's importance and utility for   automation. </a:t>
            </a:r>
          </a:p>
          <a:p>
            <a:pPr algn="just"/>
            <a:r>
              <a:rPr lang="en-US" dirty="0"/>
              <a:t>○ Objectives: Highlights business goals, e.g., reducing execution time. ○ Key Contacts: Lists stakeholders responsible for process clarifications. </a:t>
            </a:r>
          </a:p>
          <a:p>
            <a:pPr algn="just"/>
            <a:r>
              <a:rPr lang="en-US" dirty="0"/>
              <a:t>○ Prerequisites: Details necessary tools, permissions, test data, and client environment setup.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86001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87B45-AF06-CBD1-CD43-AEAA80FD8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As-Is Process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6EE8D-EEC0-499C-26CE-D5C9E04F6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○ Overview: Describes the current process, including manual execution time.</a:t>
            </a:r>
          </a:p>
          <a:p>
            <a:pPr algn="just"/>
            <a:r>
              <a:rPr lang="en-US" dirty="0"/>
              <a:t> ○ Applications Used: Lists applications involved in the existing process.</a:t>
            </a:r>
          </a:p>
          <a:p>
            <a:pPr algn="just"/>
            <a:r>
              <a:rPr lang="en-US" dirty="0"/>
              <a:t> ○ Process Steps: Provides a step-by-step description of the current process.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6588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38DA4-03EB-3956-68C8-9ED7B9419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C8AC8-A4F1-52DB-4846-03BA9027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to Consider Before Automating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EFF2F-3EB3-9E7B-E378-65B83B549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algn="just">
              <a:buAutoNum type="arabicPeriod"/>
            </a:pPr>
            <a:r>
              <a:rPr lang="en-US" dirty="0"/>
              <a:t>Understand the Process: </a:t>
            </a:r>
          </a:p>
          <a:p>
            <a:pPr lvl="1" algn="just"/>
            <a:r>
              <a:rPr lang="en-US" dirty="0"/>
              <a:t>	Evaluate and optimize processes before automating. </a:t>
            </a:r>
          </a:p>
          <a:p>
            <a:pPr marL="0" indent="0" algn="just">
              <a:buNone/>
            </a:pPr>
            <a:r>
              <a:rPr lang="en-US" dirty="0"/>
              <a:t>2. Set a Clear Roadmap: </a:t>
            </a:r>
          </a:p>
          <a:p>
            <a:pPr algn="just"/>
            <a:r>
              <a:rPr lang="en-US" dirty="0"/>
              <a:t>	Define benefits, limitations, and plans for monitoring and handling       	     RPA tools. </a:t>
            </a:r>
          </a:p>
          <a:p>
            <a:pPr marL="0" indent="0" algn="just">
              <a:buNone/>
            </a:pPr>
            <a:r>
              <a:rPr lang="en-US" dirty="0"/>
              <a:t>3. Choose the Right Tool: </a:t>
            </a:r>
          </a:p>
          <a:p>
            <a:pPr algn="just"/>
            <a:r>
              <a:rPr lang="en-US" dirty="0"/>
              <a:t>	Select tools based on technical and functional requirements; no single  </a:t>
            </a:r>
          </a:p>
          <a:p>
            <a:pPr marL="0" indent="0" algn="just">
              <a:buNone/>
            </a:pPr>
            <a:r>
              <a:rPr lang="en-US" dirty="0"/>
              <a:t>            tool fits all. </a:t>
            </a:r>
          </a:p>
          <a:p>
            <a:pPr marL="0" indent="0" algn="just">
              <a:buNone/>
            </a:pPr>
            <a:r>
              <a:rPr lang="en-US" dirty="0"/>
              <a:t>4. Prepare Teams: </a:t>
            </a:r>
          </a:p>
          <a:p>
            <a:pPr marL="0" indent="0" algn="just">
              <a:buNone/>
            </a:pPr>
            <a:r>
              <a:rPr lang="en-US" dirty="0"/>
              <a:t>	Train IT and business teams, address skill gaps, and foster adoption of   the automation.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3291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92F39-CF11-1F6A-CEF4-339EDFB7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To-Be Process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14202-B4B6-8867-7A60-6FA310C72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Map: Shows the revised process flow (e.g., diagrams). </a:t>
            </a:r>
          </a:p>
          <a:p>
            <a:r>
              <a:rPr lang="en-US" dirty="0"/>
              <a:t>○ Process Steps: Documents the bot's automation flow and execution steps. </a:t>
            </a:r>
          </a:p>
          <a:p>
            <a:r>
              <a:rPr lang="en-US" dirty="0"/>
              <a:t>○ Scope: Differentiates between activities within and outside the bot's capabilities. </a:t>
            </a:r>
          </a:p>
          <a:p>
            <a:r>
              <a:rPr lang="en-US" dirty="0"/>
              <a:t>○ Exception Handling: Defines known business and application exceptions.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80972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8EB5B-1481-D656-6903-212F0C4A8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D21A7-EF23-9FF5-4F37-9059121E5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○ Reporting</a:t>
            </a:r>
          </a:p>
          <a:p>
            <a:r>
              <a:rPr lang="en-US" dirty="0"/>
              <a:t> Specifies who receives execution and exception reports.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Additional References</a:t>
            </a:r>
          </a:p>
          <a:p>
            <a:r>
              <a:rPr lang="en-US" dirty="0"/>
              <a:t>Lists videos or documents used during PDD creation.</a:t>
            </a:r>
            <a:endParaRPr lang="en-IN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05373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AA0CE-6B8B-B84E-ECA5-36EEFD5FA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Design Document (SDD)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D88A9-4277-AD1F-D959-6B7EA7098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SDD is prepared by developers or senior developers to detail the technical solution for automating a selected process. </a:t>
            </a:r>
          </a:p>
          <a:p>
            <a:pPr algn="just"/>
            <a:r>
              <a:rPr lang="en-US" dirty="0"/>
              <a:t>It complements the PDD by focusing on how the bot will perform automation tasks. </a:t>
            </a:r>
          </a:p>
          <a:p>
            <a:pPr algn="just"/>
            <a:r>
              <a:rPr lang="en-US" dirty="0"/>
              <a:t>Key Sections of SDD</a:t>
            </a:r>
          </a:p>
          <a:p>
            <a:pPr marL="0" indent="0" algn="just">
              <a:buNone/>
            </a:pPr>
            <a:r>
              <a:rPr lang="en-US" dirty="0"/>
              <a:t> 1. Introduction </a:t>
            </a:r>
          </a:p>
          <a:p>
            <a:pPr marL="0" indent="0" algn="just">
              <a:buNone/>
            </a:pPr>
            <a:r>
              <a:rPr lang="en-US" dirty="0"/>
              <a:t>2. To-Be Process Description</a:t>
            </a:r>
          </a:p>
          <a:p>
            <a:pPr marL="0" indent="0" algn="just">
              <a:buNone/>
            </a:pPr>
            <a:r>
              <a:rPr lang="en-US" dirty="0"/>
              <a:t>3. Applications Interaction</a:t>
            </a:r>
          </a:p>
          <a:p>
            <a:pPr marL="0" indent="0" algn="just">
              <a:buNone/>
            </a:pPr>
            <a:r>
              <a:rPr lang="en-US" dirty="0"/>
              <a:t>4. Runtime Details</a:t>
            </a:r>
          </a:p>
          <a:p>
            <a:pPr marL="0" indent="0" algn="just">
              <a:buNone/>
            </a:pPr>
            <a:r>
              <a:rPr lang="en-US" dirty="0"/>
              <a:t>5. Approval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45854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04214-8B48-3933-A279-F491BF8E5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2299D-6F1D-F8FF-C904-D4FA3ACE8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Design Document (SDD)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1A4A6-F2B0-A351-34CF-F4717C915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○ </a:t>
            </a:r>
            <a:r>
              <a:rPr lang="en-US" b="1" dirty="0"/>
              <a:t>Introduction</a:t>
            </a:r>
          </a:p>
          <a:p>
            <a:r>
              <a:rPr lang="en-US" dirty="0"/>
              <a:t>Purpose: Outlines the solution's objectives and key components.</a:t>
            </a:r>
          </a:p>
          <a:p>
            <a:r>
              <a:rPr lang="en-US" dirty="0"/>
              <a:t> ○ Process Details: Highlights key elements, version, and approval details. </a:t>
            </a:r>
          </a:p>
          <a:p>
            <a:r>
              <a:rPr lang="en-US" b="1" dirty="0"/>
              <a:t>To-Be Process Description</a:t>
            </a:r>
          </a:p>
          <a:p>
            <a:r>
              <a:rPr lang="en-US" dirty="0"/>
              <a:t>Process Flow: Describes workflows and logic diagrams, including bot interactions (e.g., screen clicks, dropdowns). </a:t>
            </a:r>
          </a:p>
          <a:p>
            <a:r>
              <a:rPr lang="en-US" dirty="0"/>
              <a:t>○ Exception Handling: Details mechanisms for handling errors during runtime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823911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4489C-1188-47B1-8FC9-93CB0EF52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AC27-3143-BE6A-6CAB-F4161F3B4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 Solution Design Document (SDD)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5C72E-B1B9-63FB-4DF0-8F60F3C7D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 Interaction</a:t>
            </a:r>
          </a:p>
          <a:p>
            <a:r>
              <a:rPr lang="en-US" dirty="0"/>
              <a:t>○ 	Shows how the bot integrates with various applications.</a:t>
            </a:r>
          </a:p>
          <a:p>
            <a:r>
              <a:rPr lang="en-US" dirty="0"/>
              <a:t> Runtime Details</a:t>
            </a:r>
          </a:p>
          <a:p>
            <a:r>
              <a:rPr lang="en-US" dirty="0"/>
              <a:t>○ 	Includes screenshots, logic flow, and execution details. </a:t>
            </a:r>
          </a:p>
          <a:p>
            <a:r>
              <a:rPr lang="en-US" dirty="0"/>
              <a:t>Approval</a:t>
            </a:r>
          </a:p>
          <a:p>
            <a:pPr lvl="1"/>
            <a:r>
              <a:rPr lang="en-US" dirty="0"/>
              <a:t>SDD is sent for client approval. </a:t>
            </a:r>
          </a:p>
          <a:p>
            <a:pPr lvl="1"/>
            <a:r>
              <a:rPr lang="en-US" dirty="0"/>
              <a:t>Once approved, the process is ready for development.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12599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35EAE-91DA-3ED7-30AB-8F25E42C5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Industries Best Suited for RPA Implementation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D6C45-1EFE-BC7F-2B3B-774BF4A4F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Robotic Process Automation (RPA) is transforming industries by automating repetitive, rule-based processes. </a:t>
            </a:r>
          </a:p>
          <a:p>
            <a:r>
              <a:rPr lang="en-US" dirty="0"/>
              <a:t>Below are some industries where RPA is particularly impactful, along with examples of how RPA improves efficiency and reduces costs.</a:t>
            </a:r>
          </a:p>
          <a:p>
            <a:r>
              <a:rPr lang="en-US" dirty="0"/>
              <a:t>Manufacturing</a:t>
            </a:r>
          </a:p>
          <a:p>
            <a:r>
              <a:rPr lang="en-US" dirty="0"/>
              <a:t>Healthcare</a:t>
            </a:r>
          </a:p>
          <a:p>
            <a:r>
              <a:rPr lang="en-US" dirty="0"/>
              <a:t>Banking and Finance</a:t>
            </a:r>
          </a:p>
          <a:p>
            <a:r>
              <a:rPr lang="en-US" dirty="0"/>
              <a:t>Retail</a:t>
            </a:r>
          </a:p>
          <a:p>
            <a:r>
              <a:rPr lang="en-US" dirty="0"/>
              <a:t>Insurance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4967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12FC1-938B-D647-9A77-07E5E6089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E2BFC-3867-7778-D5EF-8F2FDA4E9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Manufacturing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89102-7A16-5755-DAAB-9BF98375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RPA has revolutionized production and operational workflows in the manufacturing sector. </a:t>
            </a:r>
          </a:p>
          <a:p>
            <a:pPr algn="just"/>
            <a:r>
              <a:rPr lang="en-US" dirty="0"/>
              <a:t>● </a:t>
            </a:r>
            <a:r>
              <a:rPr lang="en-US" i="1" dirty="0"/>
              <a:t>Streamlining Assembly Line Processes: </a:t>
            </a:r>
            <a:r>
              <a:rPr lang="en-US" dirty="0"/>
              <a:t>Automates material handling, quality checks, and packaging, improving production efficiency and reducing human error. </a:t>
            </a:r>
          </a:p>
          <a:p>
            <a:pPr algn="just"/>
            <a:r>
              <a:rPr lang="en-US" i="1" dirty="0"/>
              <a:t>● Improving Quality Control: </a:t>
            </a:r>
            <a:r>
              <a:rPr lang="en-US" dirty="0"/>
              <a:t>Monitors production lines, detects defects in real-time, and ensures consistency in manufacturing standards. </a:t>
            </a:r>
          </a:p>
          <a:p>
            <a:pPr algn="just"/>
            <a:r>
              <a:rPr lang="en-US" dirty="0"/>
              <a:t>● </a:t>
            </a:r>
            <a:r>
              <a:rPr lang="en-US" i="1" dirty="0"/>
              <a:t>Reducing Production Time and Costs: </a:t>
            </a:r>
            <a:r>
              <a:rPr lang="en-US" dirty="0"/>
              <a:t>Optimizes assembly line operations and supply chain management, cutting costs and improving productivity.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26930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AF8FC-E660-C672-C375-9024FE13F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24A0-B707-F4AF-E550-2D20E72F5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Healthcare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FA18F-D450-71DC-3224-F05FCFB2C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Healthcare organizations leverage RPA to enhance operations and patient care. </a:t>
            </a:r>
          </a:p>
          <a:p>
            <a:pPr algn="just"/>
            <a:r>
              <a:rPr lang="en-US" dirty="0"/>
              <a:t>● Automating Administrative Tasks: Handles data entry, appointment scheduling, medical coding, and billing to reduce human errors. </a:t>
            </a:r>
          </a:p>
          <a:p>
            <a:pPr algn="just"/>
            <a:r>
              <a:rPr lang="en-US" dirty="0"/>
              <a:t>● Enhancing Patient Care Through Telemedicine: Supports telemedicine services by automating virtual appointment scheduling and reminders. </a:t>
            </a:r>
          </a:p>
          <a:p>
            <a:pPr algn="just"/>
            <a:r>
              <a:rPr lang="en-US" dirty="0"/>
              <a:t>● Improving Accuracy in Medical Diagnosis: Automates data analysis and report generation, enabling quicker and more precise diagnoses.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31901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FD9A3-8F09-89FE-AB29-5B3B941B5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0663D-7665-B031-92A7-8EF8FAE4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Banking and Finance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04ED2-19A9-6EB5-F1D2-0E57AFF39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Financial institutions use RPA to ensure compliance, improve efficiency, and enhance customer service. </a:t>
            </a:r>
          </a:p>
          <a:p>
            <a:pPr algn="just"/>
            <a:r>
              <a:rPr lang="en-US" dirty="0"/>
              <a:t>● Automating Data Entry and Processing: Simplifies account management, loan processing, and data reconciliation. </a:t>
            </a:r>
          </a:p>
          <a:p>
            <a:pPr algn="just"/>
            <a:r>
              <a:rPr lang="en-US" dirty="0"/>
              <a:t>● Improving Fraud Detection and Prevention: Identifies suspicious patterns in transactions using real-time data monitoring. </a:t>
            </a:r>
          </a:p>
          <a:p>
            <a:pPr algn="just"/>
            <a:r>
              <a:rPr lang="en-US" dirty="0"/>
              <a:t>● Enhancing Customer Service Through Chatbots: Provides 24/7 assistance for customer inquiries, improving user satisfaction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96904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613F7-327B-C73E-5C83-85B1BB620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A98D9-2C08-F8BB-D4DA-11F12BC11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Retail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8E9D4-F766-3E7F-6BEE-4D432DFB9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RPA is a critical tool for improving retail operations and customer experience. </a:t>
            </a:r>
          </a:p>
          <a:p>
            <a:pPr algn="just"/>
            <a:r>
              <a:rPr lang="en-US" dirty="0"/>
              <a:t>● Automating Inventory Management: Tracks inventory levels, triggers stock replenishment, and ensures optimal stock levels.</a:t>
            </a:r>
          </a:p>
          <a:p>
            <a:pPr algn="just"/>
            <a:r>
              <a:rPr lang="en-US" dirty="0"/>
              <a:t> ● Improving Supply Chain Management: Streamlines order processing and delivery tracking, reducing lead times. </a:t>
            </a:r>
          </a:p>
          <a:p>
            <a:pPr algn="just"/>
            <a:r>
              <a:rPr lang="en-US" dirty="0"/>
              <a:t>● Enhancing Customer Experience Through Personalized Recommendations: Uses customer data to generate personalized offers and suggestions, boosting sales and loyalty.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4167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F73A0-3153-17F7-2E23-493BDE690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85942-98FE-219C-85CF-F290D3DAA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ECA48-BF25-67A8-0D82-3BA013193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5. Standardize Environments: </a:t>
            </a:r>
          </a:p>
          <a:p>
            <a:pPr lvl="1"/>
            <a:r>
              <a:rPr lang="en-US" dirty="0"/>
              <a:t>Simplify automation with standardized workflows to minimize complexity and errors.</a:t>
            </a:r>
          </a:p>
          <a:p>
            <a:r>
              <a:rPr lang="en-US" dirty="0"/>
              <a:t> 6. Ensure Proper Review: </a:t>
            </a:r>
          </a:p>
          <a:p>
            <a:pPr lvl="1"/>
            <a:r>
              <a:rPr lang="en-US" dirty="0"/>
              <a:t>Test thoroughly and monitor during production to handle dynamic environments effectively. </a:t>
            </a:r>
          </a:p>
          <a:p>
            <a:r>
              <a:rPr lang="en-US" dirty="0"/>
              <a:t>7. Control Costs: </a:t>
            </a:r>
          </a:p>
          <a:p>
            <a:pPr lvl="1"/>
            <a:r>
              <a:rPr lang="en-US" dirty="0"/>
              <a:t>Budget for tools, setup, and customization; avoid scope creep by setting clear objectives.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88546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ED10F-DD84-C2BB-EEF8-B1ACBAE8B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1B96-AD71-DECE-C406-8749DE6B8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Insurance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94B79-35AB-5C4A-0501-A78430BE1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Insurance companies use RPA to automate core processes and improve service quality.</a:t>
            </a:r>
          </a:p>
          <a:p>
            <a:pPr algn="just"/>
            <a:r>
              <a:rPr lang="en-US" dirty="0"/>
              <a:t> ● Automating Claims Processing: Expedites the claims lifecycle from data collection to verification, reducing errors and turnaround time. </a:t>
            </a:r>
          </a:p>
          <a:p>
            <a:pPr algn="just"/>
            <a:r>
              <a:rPr lang="en-US" dirty="0"/>
              <a:t>● Improving Risk Assessment and Underwriting: Automates underwriting tasks, ensuring accurate and consistent policy decisions. ● Enhancing Customer Service Through Chatbots: Handles policy inquiries and claims updates in real-time, improving customer satisfaction.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46840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D8826-CE2C-9AA4-FF60-3BD1E5666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469-D0E0-1D70-97ED-741D0AFAF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RPA Across Industries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807F0-4005-0845-C161-02D604C84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● Efficiency Gains: Automates repetitive processes, allowing employees to focus on higher-value tasks. </a:t>
            </a:r>
          </a:p>
          <a:p>
            <a:pPr algn="just"/>
            <a:r>
              <a:rPr lang="en-US" dirty="0"/>
              <a:t>● Cost Savings: Reduces manual labor costs by automating workflows. ● Improved Accuracy: Minimizes human errors in data processing and analysis. </a:t>
            </a:r>
          </a:p>
          <a:p>
            <a:pPr algn="just"/>
            <a:r>
              <a:rPr lang="en-US" dirty="0"/>
              <a:t>● Scalability: Quickly scales processes to meet increased demand without hiring additional staff. </a:t>
            </a:r>
          </a:p>
          <a:p>
            <a:pPr algn="just"/>
            <a:r>
              <a:rPr lang="en-US" dirty="0"/>
              <a:t>RPA is a versatile tool that adapts to industry-specific needs, making it a valuable investment for businesses aiming to streamline their operations and stay competitive in a digital world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26090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07442-EBB0-40CE-1AB0-AA16F7F32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83D51C-261D-CA24-4907-D676CA795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240" y="182880"/>
            <a:ext cx="10048239" cy="6167120"/>
          </a:xfrm>
        </p:spPr>
      </p:pic>
    </p:spTree>
    <p:extLst>
      <p:ext uri="{BB962C8B-B14F-4D97-AF65-F5344CB8AC3E}">
        <p14:creationId xmlns:p14="http://schemas.microsoft.com/office/powerpoint/2010/main" val="491457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E7F5D-560B-4372-F44A-7B0E77CF4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1960-37A9-E61D-87F2-9A1BF02FD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 and Challenges with RPA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86804-968B-402F-7D77-5D9F21CFF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RPA Strategy Risks </a:t>
            </a:r>
          </a:p>
          <a:p>
            <a:pPr algn="just"/>
            <a:r>
              <a:rPr lang="en-US" dirty="0"/>
              <a:t>RPA has the potential to drive innovation, enhance customer service, and improve competitiveness. </a:t>
            </a:r>
          </a:p>
          <a:p>
            <a:pPr algn="just"/>
            <a:r>
              <a:rPr lang="en-US" dirty="0"/>
              <a:t>Setting incorrect goals or misusing RPA for isolated tasks can prevent organizations from realizing its full value. </a:t>
            </a:r>
          </a:p>
          <a:p>
            <a:pPr algn="just"/>
            <a:r>
              <a:rPr lang="en-US" dirty="0"/>
              <a:t>Key risks include: </a:t>
            </a:r>
          </a:p>
          <a:p>
            <a:pPr algn="just"/>
            <a:r>
              <a:rPr lang="en-US" dirty="0"/>
              <a:t>● Missed Value: Focusing on cost-cutting rather than innovation. </a:t>
            </a:r>
          </a:p>
          <a:p>
            <a:pPr algn="just"/>
            <a:r>
              <a:rPr lang="en-US" dirty="0"/>
              <a:t>● Lack of Strategic Intent: Absence of clear objectives. </a:t>
            </a:r>
          </a:p>
          <a:p>
            <a:pPr algn="just"/>
            <a:r>
              <a:rPr lang="en-US" dirty="0"/>
              <a:t>● No End-Point Design: Undefined end goals. </a:t>
            </a:r>
          </a:p>
          <a:p>
            <a:pPr algn="just"/>
            <a:r>
              <a:rPr lang="en-US" dirty="0"/>
              <a:t>● One-Off Goals: Isolated implementation without broader integration.</a:t>
            </a:r>
          </a:p>
          <a:p>
            <a:pPr algn="just"/>
            <a:r>
              <a:rPr lang="en-US" dirty="0"/>
              <a:t> ● Under-Resourcing: Inadequate allocation of resources. </a:t>
            </a:r>
          </a:p>
          <a:p>
            <a:pPr algn="just"/>
            <a:r>
              <a:rPr lang="en-US" dirty="0"/>
              <a:t>● Damaged Reputation: Negative workforce sentiment and external perceptions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54118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2B4F7-BB9C-6232-EBA2-DAC7B5E00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5D9C-9058-FE8F-39CB-BC6F0CCB7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RPA Sourcing Risks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D022F-8A85-519D-B9A0-304D016AF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Incorrect sourcing models can result in excessive costs and inefficiencies. </a:t>
            </a:r>
          </a:p>
          <a:p>
            <a:pPr algn="just"/>
            <a:r>
              <a:rPr lang="en-US" dirty="0"/>
              <a:t>Examples include: </a:t>
            </a:r>
          </a:p>
          <a:p>
            <a:pPr algn="just"/>
            <a:r>
              <a:rPr lang="en-US" dirty="0"/>
              <a:t>● Lack of Internal Skills: Insufficient expertise for in-house solutions. </a:t>
            </a:r>
          </a:p>
          <a:p>
            <a:pPr algn="just"/>
            <a:r>
              <a:rPr lang="en-US" dirty="0"/>
              <a:t>● Wrong Consulting Partner: Selecting ineffective advisors. </a:t>
            </a:r>
          </a:p>
          <a:p>
            <a:pPr algn="just"/>
            <a:r>
              <a:rPr lang="en-US" dirty="0"/>
              <a:t>● Late External Advisors: Engaging expertise too late in the process.</a:t>
            </a:r>
          </a:p>
          <a:p>
            <a:pPr algn="just"/>
            <a:r>
              <a:rPr lang="en-US" dirty="0"/>
              <a:t> ● Cloud/Data Compliance Risks: Security and regulatory challenges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745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B0C32-6D07-0EAF-9F23-DE0BD6ACF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0BB9-A4ED-80C6-0946-C20F3EC8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Selection Risks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35868-85F9-60BD-DAE0-6FA3B17BD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Market hype around RPA tools can lead to suboptimal choices. </a:t>
            </a:r>
          </a:p>
          <a:p>
            <a:r>
              <a:rPr lang="en-US" dirty="0"/>
              <a:t>Risks include: </a:t>
            </a:r>
          </a:p>
          <a:p>
            <a:r>
              <a:rPr lang="en-US" dirty="0"/>
              <a:t>● Wrong Tool Selection: Choosing tools that do not meet requirements. </a:t>
            </a:r>
          </a:p>
          <a:p>
            <a:r>
              <a:rPr lang="en-US" dirty="0"/>
              <a:t>● "RPA Washing": Misleading claims about capabilities. </a:t>
            </a:r>
          </a:p>
          <a:p>
            <a:r>
              <a:rPr lang="en-US" dirty="0"/>
              <a:t>● Overcrowded Market: Confusion due to numerous vendors.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76183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F3FE9-4FAB-6D46-5352-5569BCE3E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 Buy-In Risks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A5F54-1BC2-2B74-6676-44058F74A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Successful RPA implementation requires collaboration across multiple stakeholders.</a:t>
            </a:r>
          </a:p>
          <a:p>
            <a:pPr algn="just"/>
            <a:r>
              <a:rPr lang="en-US" dirty="0"/>
              <a:t> Key risks include: </a:t>
            </a:r>
          </a:p>
          <a:p>
            <a:pPr algn="just"/>
            <a:r>
              <a:rPr lang="en-US" dirty="0"/>
              <a:t>● Employee Pushback: Fear of job loss. </a:t>
            </a:r>
          </a:p>
          <a:p>
            <a:pPr algn="just"/>
            <a:r>
              <a:rPr lang="en-US" dirty="0"/>
              <a:t>● Non-Cooperative IT: Resistance from IT teams. </a:t>
            </a:r>
          </a:p>
          <a:p>
            <a:pPr algn="just"/>
            <a:r>
              <a:rPr lang="en-US" dirty="0"/>
              <a:t>● Union Backlash: Labor disputes. </a:t>
            </a:r>
          </a:p>
          <a:p>
            <a:pPr algn="just"/>
            <a:r>
              <a:rPr lang="en-US" dirty="0"/>
              <a:t>● Lack of Visible Progress: Delayed results reducing confidence.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64027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44A8B-86EA-CF7C-6745-CDD2AF956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E197E-F842-3A70-7277-190BB5F06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Launch/Project Risks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A6C3C-9514-281C-8636-D7DA12D69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Launching RPA projects without proper planning can lead to failure. </a:t>
            </a:r>
          </a:p>
          <a:p>
            <a:pPr algn="just"/>
            <a:r>
              <a:rPr lang="en-US" dirty="0"/>
              <a:t>Examples include: </a:t>
            </a:r>
          </a:p>
          <a:p>
            <a:pPr algn="just"/>
            <a:r>
              <a:rPr lang="en-US" dirty="0"/>
              <a:t>● Wrong Use Cases: Poorly chosen automation opportunities. </a:t>
            </a:r>
          </a:p>
          <a:p>
            <a:pPr algn="just"/>
            <a:r>
              <a:rPr lang="en-US" dirty="0"/>
              <a:t>● Unrealistic Expectations: Overpromising results. </a:t>
            </a:r>
          </a:p>
          <a:p>
            <a:pPr algn="just"/>
            <a:r>
              <a:rPr lang="en-US" dirty="0"/>
              <a:t>● Excessive Automation: Trying to automate everything at once. </a:t>
            </a:r>
          </a:p>
          <a:p>
            <a:pPr algn="just"/>
            <a:r>
              <a:rPr lang="en-US" dirty="0"/>
              <a:t>● Bad Shortcuts: Skipping crucial steps like testing and documentation.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75283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85CDED-C5A3-0CE4-CD16-39EA1589A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E2DDF-0A78-816F-068B-5DAF85830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Operational/Execution Risks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9C66-6EF3-232F-5E50-83D55B68F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Poor operational models can lead to inefficiencies when bots are deployed. </a:t>
            </a:r>
          </a:p>
          <a:p>
            <a:r>
              <a:rPr lang="en-US" dirty="0"/>
              <a:t>Risks include: </a:t>
            </a:r>
          </a:p>
          <a:p>
            <a:r>
              <a:rPr lang="en-US" dirty="0"/>
              <a:t>● Robot Failures: Bots malfunctioning or stopping unexpectedly. </a:t>
            </a:r>
          </a:p>
          <a:p>
            <a:r>
              <a:rPr lang="en-US" dirty="0"/>
              <a:t>● Insufficient Bot Force: Not enough bots to handle the workload. </a:t>
            </a:r>
          </a:p>
          <a:p>
            <a:r>
              <a:rPr lang="en-US" dirty="0"/>
              <a:t>● High Maintenance Costs: Expensive to sustain operations.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15275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00094-D699-C567-A678-5D572CE84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0487F-E815-F07A-7E1B-23D45AFB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Management Risks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507EF-CAE2-EB42-C02F-77FBE119B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Change management is crucial for successful RPA adoption. </a:t>
            </a:r>
          </a:p>
          <a:p>
            <a:pPr algn="just"/>
            <a:r>
              <a:rPr lang="en-US" dirty="0"/>
              <a:t>Risks include: </a:t>
            </a:r>
          </a:p>
          <a:p>
            <a:pPr algn="just"/>
            <a:r>
              <a:rPr lang="en-US" dirty="0"/>
              <a:t>● No Change Management Strategy: Lack of planning for transitions. ● Misaligned HR Messaging: Inconsistent communication with employees. </a:t>
            </a:r>
          </a:p>
          <a:p>
            <a:pPr algn="just"/>
            <a:r>
              <a:rPr lang="en-US" dirty="0"/>
              <a:t>● Blurred Roles: Undefined responsibilities post-automation. </a:t>
            </a:r>
          </a:p>
          <a:p>
            <a:pPr algn="just"/>
            <a:r>
              <a:rPr lang="en-US" dirty="0"/>
              <a:t>● Lack of Expertise: Insufficient knowledge to manage changes. </a:t>
            </a:r>
          </a:p>
          <a:p>
            <a:pPr algn="just"/>
            <a:r>
              <a:rPr lang="en-US" dirty="0"/>
              <a:t>● Poor Communication Plans: Ineffective information dissemination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7224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28607-6303-736D-F694-506678685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663E-EC4E-6834-114C-77A43DAEF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1C394-4107-02E7-E7AE-B94A8A25A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8. Calculate ROI: </a:t>
            </a:r>
          </a:p>
          <a:p>
            <a:pPr lvl="1"/>
            <a:r>
              <a:rPr lang="en-US" dirty="0"/>
              <a:t>Prioritize processes with high time and cost savings for the best returns. </a:t>
            </a:r>
          </a:p>
          <a:p>
            <a:r>
              <a:rPr lang="en-US" dirty="0"/>
              <a:t>9. Focus on Quality: </a:t>
            </a:r>
          </a:p>
          <a:p>
            <a:pPr lvl="1"/>
            <a:r>
              <a:rPr lang="en-US" dirty="0"/>
              <a:t>Apply strict quality control to prevent automation errors and ensure robust performance. </a:t>
            </a:r>
          </a:p>
          <a:p>
            <a:r>
              <a:rPr lang="en-US" dirty="0"/>
              <a:t>10. Plan for the Future: </a:t>
            </a:r>
          </a:p>
          <a:p>
            <a:pPr lvl="1"/>
            <a:r>
              <a:rPr lang="en-US" dirty="0"/>
              <a:t>Design automation solutions with flexibility for long-term scalability and adaptability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580356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918A4-47AD-CDCD-DC2C-CC977AA82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73E3E-AC3B-87A3-F243-FF8EB6C2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Maturity Risks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8243B-ADF3-33B3-A5BE-A0E5F6A40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Expanding RPA initiatives across business units introduces sustainability risks, such as: </a:t>
            </a:r>
          </a:p>
          <a:p>
            <a:pPr algn="just"/>
            <a:r>
              <a:rPr lang="en-US" dirty="0"/>
              <a:t>● Momentum Stalls: Loss of progress after initial deployment. </a:t>
            </a:r>
          </a:p>
          <a:p>
            <a:pPr algn="just"/>
            <a:r>
              <a:rPr lang="en-US" dirty="0"/>
              <a:t>● Underutilization of Bots: Bots not being fully utilized. </a:t>
            </a:r>
          </a:p>
          <a:p>
            <a:pPr algn="just"/>
            <a:r>
              <a:rPr lang="en-US" dirty="0"/>
              <a:t>● Duplicated Efforts: Redundant automation across teams. </a:t>
            </a:r>
          </a:p>
          <a:p>
            <a:pPr algn="just"/>
            <a:r>
              <a:rPr lang="en-US" dirty="0"/>
              <a:t>● Skills Shortage: Lack of qualified personnel for advanced automation. </a:t>
            </a:r>
          </a:p>
          <a:p>
            <a:pPr algn="just"/>
            <a:r>
              <a:rPr lang="en-US" dirty="0"/>
              <a:t>● Integration Challenges: Failure to integrate with other technologies.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882062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7F3F4-8B6F-6107-6E81-380110290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1B4A5-06FA-84E3-BBA3-9D5E68202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RPA 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B6356-00E2-5833-BBD9-9276458F0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Shortage of Skilled Resources </a:t>
            </a:r>
          </a:p>
          <a:p>
            <a:pPr algn="just"/>
            <a:r>
              <a:rPr lang="en-US" dirty="0"/>
              <a:t>The RPA market faces a talent shortage, with experienced professionals demanding high salaries, creating resource constraints. </a:t>
            </a:r>
          </a:p>
          <a:p>
            <a:pPr algn="just"/>
            <a:r>
              <a:rPr lang="en-US" dirty="0"/>
              <a:t> </a:t>
            </a:r>
            <a:r>
              <a:rPr lang="en-US" b="1" dirty="0"/>
              <a:t>End-to-end use Case Automation </a:t>
            </a:r>
          </a:p>
          <a:p>
            <a:pPr algn="just"/>
            <a:r>
              <a:rPr lang="en-US" dirty="0"/>
              <a:t>Some processes require integration with machine learning or OCR, increasing costs and complexity.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50073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E1991-04A8-6C4D-F2D1-042C81CA1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598C2-F73D-88BE-AF70-56AF2376B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CFCE7-E58C-B304-80E9-0BC8D8374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Lack of Business Support </a:t>
            </a:r>
          </a:p>
          <a:p>
            <a:pPr lvl="1"/>
            <a:r>
              <a:rPr lang="en-US" dirty="0"/>
              <a:t>Inefficient collaboration during process documentation and testing leads to suboptimal results. </a:t>
            </a:r>
          </a:p>
          <a:p>
            <a:r>
              <a:rPr lang="en-US" b="1" dirty="0"/>
              <a:t>Poor Team Structure </a:t>
            </a:r>
          </a:p>
          <a:p>
            <a:pPr lvl="1"/>
            <a:r>
              <a:rPr lang="en-US" dirty="0"/>
              <a:t>Undefined roles and shared resources across projects can delay milestones. </a:t>
            </a:r>
          </a:p>
          <a:p>
            <a:r>
              <a:rPr lang="en-US" b="1" dirty="0"/>
              <a:t>Vague Business Continuity Plans </a:t>
            </a:r>
          </a:p>
          <a:p>
            <a:pPr lvl="1"/>
            <a:r>
              <a:rPr lang="en-US" dirty="0"/>
              <a:t>Organizations often underestimate the maintenance required for bots, leading to disruptions during failures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852253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C1DD5-7C34-7E11-2C18-86125E020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F46E7-838A-0A8F-2F6B-EA336D282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A538D-9231-28A4-213D-B04F35D71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Culture Shock </a:t>
            </a:r>
          </a:p>
          <a:p>
            <a:pPr lvl="1"/>
            <a:r>
              <a:rPr lang="en-US" dirty="0"/>
              <a:t>Employee resistance and fear of job loss hinder RPA adoption. </a:t>
            </a:r>
          </a:p>
          <a:p>
            <a:pPr lvl="1"/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b="1" dirty="0"/>
              <a:t>Incorrect Use Case Identification </a:t>
            </a:r>
          </a:p>
          <a:p>
            <a:pPr lvl="1"/>
            <a:r>
              <a:rPr lang="en-US" dirty="0"/>
              <a:t>Poorly chosen use cases result in low ROI and missed efficiency improvements. </a:t>
            </a:r>
          </a:p>
          <a:p>
            <a:pPr marL="228600" lvl="1">
              <a:spcBef>
                <a:spcPts val="1000"/>
              </a:spcBef>
            </a:pPr>
            <a:r>
              <a:rPr lang="en-US" sz="2800" b="1" dirty="0"/>
              <a:t>Ignoring Best Practices </a:t>
            </a:r>
          </a:p>
          <a:p>
            <a:pPr lvl="1"/>
            <a:r>
              <a:rPr lang="en-US" dirty="0"/>
              <a:t>Failure to follow best practices complicates debugging, transitions, and upgrades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639244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B7B14-B20D-E42C-E337-A04B7666C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0CC9-EFD5-AC40-3A7F-06CA34A9D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993E1-60A8-CE31-2EFF-9B162909C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Insufficient Vendor Support </a:t>
            </a:r>
          </a:p>
          <a:p>
            <a:pPr lvl="1"/>
            <a:r>
              <a:rPr lang="en-US" dirty="0"/>
              <a:t>Limited support from RPA vendors can delay or hinder implementation. </a:t>
            </a:r>
          </a:p>
          <a:p>
            <a:r>
              <a:rPr lang="en-US" b="1" dirty="0"/>
              <a:t>Post-Implementation Adoption </a:t>
            </a:r>
          </a:p>
          <a:p>
            <a:pPr lvl="1"/>
            <a:r>
              <a:rPr lang="en-US" dirty="0"/>
              <a:t>Organizations fail to address pushbacks and operational challenges post-deployment.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547706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DC3A8-8EB1-841F-6BB8-AA06DE102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177A7-721A-9283-E225-6AA95D15A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RPA is a disrupting innovation that offers immense benefits but comes with its own set of risks and challenges. </a:t>
            </a:r>
          </a:p>
          <a:p>
            <a:pPr algn="just"/>
            <a:r>
              <a:rPr lang="en-US" dirty="0"/>
              <a:t>Preparing for these risks through proper planning, stakeholder alignment, and strategic intent can help organizations maximize RPA’s potential and achieve long-term success.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829874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F6AC5-AF23-D872-D90B-DB35C8837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744A-C8E1-838B-826B-89A3BC8AE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RPA and an emerging ecosystem: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AA861-D50F-C3F0-A69C-3943BF374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20" y="1561465"/>
            <a:ext cx="10622280" cy="5135246"/>
          </a:xfrm>
        </p:spPr>
        <p:txBody>
          <a:bodyPr/>
          <a:lstStyle/>
          <a:p>
            <a:r>
              <a:rPr lang="en-US" dirty="0"/>
              <a:t>This ecosystem boosts RPA’s scope, efficiency, and potential for driving digital transformation</a:t>
            </a:r>
          </a:p>
          <a:p>
            <a:r>
              <a:rPr lang="en-US" dirty="0"/>
              <a:t>RPA is evolving within a broader ecosystem of technologies and practices that enhance its capabilities, including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D57E6C-329C-4C7C-9746-EAC5580C2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840" y="2887028"/>
            <a:ext cx="7680960" cy="380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62425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D27FC-CFC5-44FE-B7B4-AF02F1BE5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DF094-CD12-FCB0-52EA-331ED5D2D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5673C-5BA7-8037-0C31-735AD58A7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Intelligent Automation: Integration with AI, ML, NLP, and Computer Vision for cognitive capabilities.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227457-F9D4-4A28-9E75-EA49AF146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360" y="2631757"/>
            <a:ext cx="6908800" cy="396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0294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7AB49-4C37-4D55-53B9-28652C7A2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1A0B1-0886-DBCE-A036-287978134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Process Mining &amp; Analytics: </a:t>
            </a:r>
          </a:p>
          <a:p>
            <a:pPr lvl="1" algn="just"/>
            <a:r>
              <a:rPr lang="en-IN" dirty="0"/>
              <a:t>Identifying inefficiencies and optimizing automation with data insights. </a:t>
            </a:r>
          </a:p>
          <a:p>
            <a:pPr algn="just"/>
            <a:r>
              <a:rPr lang="en-IN" dirty="0"/>
              <a:t>● Low-Code/No-Code Platforms: </a:t>
            </a:r>
          </a:p>
          <a:p>
            <a:pPr lvl="1" algn="just"/>
            <a:r>
              <a:rPr lang="en-IN" dirty="0"/>
              <a:t>Simplifying RPA development for non-technical users. </a:t>
            </a:r>
          </a:p>
          <a:p>
            <a:pPr algn="just"/>
            <a:r>
              <a:rPr lang="en-IN" dirty="0"/>
              <a:t>● Hyper Automation: </a:t>
            </a:r>
          </a:p>
          <a:p>
            <a:pPr lvl="1" algn="just"/>
            <a:r>
              <a:rPr lang="en-IN" dirty="0"/>
              <a:t>End-to-end process automation using multiple technologies. </a:t>
            </a:r>
          </a:p>
          <a:p>
            <a:pPr algn="just"/>
            <a:r>
              <a:rPr lang="en-IN" dirty="0"/>
              <a:t>● Automation Marketplaces: </a:t>
            </a:r>
          </a:p>
          <a:p>
            <a:pPr lvl="1" algn="just"/>
            <a:r>
              <a:rPr lang="en-IN" dirty="0"/>
              <a:t>Access to pre-built components and templates for faster deployment</a:t>
            </a:r>
          </a:p>
        </p:txBody>
      </p:sp>
    </p:spTree>
    <p:extLst>
      <p:ext uri="{BB962C8B-B14F-4D97-AF65-F5344CB8AC3E}">
        <p14:creationId xmlns:p14="http://schemas.microsoft.com/office/powerpoint/2010/main" val="420217294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3D00B-7854-5FF4-0A28-063031DE3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9B5C5-3A22-A50C-6D61-4DC133317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. ● Governance Tools: </a:t>
            </a:r>
          </a:p>
          <a:p>
            <a:pPr lvl="1" algn="just"/>
            <a:r>
              <a:rPr lang="en-IN" dirty="0"/>
              <a:t>Ensuring compliance, control, and auditability. </a:t>
            </a:r>
          </a:p>
          <a:p>
            <a:pPr algn="just"/>
            <a:r>
              <a:rPr lang="en-IN" dirty="0"/>
              <a:t>● Digital Workforce Management: </a:t>
            </a:r>
          </a:p>
          <a:p>
            <a:pPr lvl="1" algn="just"/>
            <a:r>
              <a:rPr lang="en-IN" dirty="0"/>
              <a:t>Efficiently managing and monitoring software robots. </a:t>
            </a:r>
          </a:p>
          <a:p>
            <a:pPr algn="just"/>
            <a:r>
              <a:rPr lang="en-IN" dirty="0"/>
              <a:t>● Collaboration Platforms: </a:t>
            </a:r>
          </a:p>
          <a:p>
            <a:pPr lvl="1" algn="just"/>
            <a:r>
              <a:rPr lang="en-IN" dirty="0"/>
              <a:t>Seamless integration with enterprise systems for improved interoperability.</a:t>
            </a:r>
          </a:p>
        </p:txBody>
      </p:sp>
    </p:spTree>
    <p:extLst>
      <p:ext uri="{BB962C8B-B14F-4D97-AF65-F5344CB8AC3E}">
        <p14:creationId xmlns:p14="http://schemas.microsoft.com/office/powerpoint/2010/main" val="2422275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6401F-38FC-1FA9-3AA4-1991144D1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C4530-D96D-F449-591A-9B998455C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All factors before Automate..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ECB557-792B-DE7F-EE04-D3C549BC4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840" y="1910080"/>
            <a:ext cx="11064240" cy="4114800"/>
          </a:xfrm>
        </p:spPr>
      </p:pic>
    </p:spTree>
    <p:extLst>
      <p:ext uri="{BB962C8B-B14F-4D97-AF65-F5344CB8AC3E}">
        <p14:creationId xmlns:p14="http://schemas.microsoft.com/office/powerpoint/2010/main" val="12126679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F15A1-1689-BE63-59FA-B85EC9E9A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246F72-0B51-6634-EA5B-F34D5CB56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7360" y="1336040"/>
            <a:ext cx="5831840" cy="4185919"/>
          </a:xfrm>
        </p:spPr>
      </p:pic>
    </p:spTree>
    <p:extLst>
      <p:ext uri="{BB962C8B-B14F-4D97-AF65-F5344CB8AC3E}">
        <p14:creationId xmlns:p14="http://schemas.microsoft.com/office/powerpoint/2010/main" val="292250068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007E1-802C-CFCD-660D-1FF3157A5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1CD13-EBEC-07EE-F246-42029AFF5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 in RPA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062E9-AADA-EC17-0275-962F814F2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Leaders are recognized for their market presence, capabilities, and customer base, with each catering to different organizational needs.</a:t>
            </a:r>
          </a:p>
          <a:p>
            <a:pPr algn="just"/>
            <a:r>
              <a:rPr lang="en-US" dirty="0"/>
              <a:t>Several companies are leading the RPA market, each offering unique features and capabilities: </a:t>
            </a:r>
          </a:p>
          <a:p>
            <a:pPr algn="just"/>
            <a:r>
              <a:rPr lang="en-US" dirty="0"/>
              <a:t>● UiPath: A comprehensive RPA platform known for its ease of use, robust automation, and strong developer community. </a:t>
            </a:r>
          </a:p>
          <a:p>
            <a:pPr algn="just"/>
            <a:r>
              <a:rPr lang="en-US" dirty="0"/>
              <a:t>● Automation Anywhere: Offers intelligent automation, cognitive capabilities, and scalable architecture with excellent customer support.</a:t>
            </a:r>
          </a:p>
          <a:p>
            <a:pPr algn="just"/>
            <a:r>
              <a:rPr lang="en-US" dirty="0"/>
              <a:t> ● Blue Prism: Enterprise-grade RPA platform with AI integration and centralized control, popular across multiple sectors.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153241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B5C2D-3941-9341-8010-70A119BDD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1A660-A707-6895-3C68-BA0CFB8AC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29F44-FFFD-39DD-7FD7-CBBEA95ED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dirty="0"/>
              <a:t>● Microsoft Power Automate: Part of Microsoft’s ecosystem, providing low-code RPA integration with other Microsoft products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Pega Systems: Combines RPA, case management, and AI, focusing on intelligent automation and complex process handling. </a:t>
            </a:r>
          </a:p>
          <a:p>
            <a:pPr algn="just"/>
            <a:r>
              <a:rPr lang="en-US" dirty="0"/>
              <a:t>● Kofax: Provides intelligent automation with RPA, cognitive capture, and process orchestration, strong in banking and healthcare.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● NICE: Offers RPA, workforce optimization, and customer experience management, excelling in customer service and contact center automation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588479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E90DF2-4045-0622-AA03-954268C2C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22F62-A2A4-1767-2078-D18556A2A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of RPA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49E83-6B62-81DF-2A5E-924624D01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The future of RPA highlights the growing importance and potential of RPA in transforming businesses</a:t>
            </a:r>
          </a:p>
          <a:p>
            <a:r>
              <a:rPr lang="en-US" dirty="0"/>
              <a:t>1.Increased Automation Investment: </a:t>
            </a:r>
          </a:p>
          <a:p>
            <a:pPr lvl="1"/>
            <a:r>
              <a:rPr lang="en-US" dirty="0"/>
              <a:t>Over 80% of organizations plan to increase automation spending, focusing on RPA, AI, DPA, and IDP to drive performance, revenue, and innovation.</a:t>
            </a:r>
          </a:p>
          <a:p>
            <a:r>
              <a:rPr lang="en-US" dirty="0"/>
              <a:t> 2. RPA as the "Soul" of Automation: </a:t>
            </a:r>
          </a:p>
          <a:p>
            <a:pPr lvl="1"/>
            <a:r>
              <a:rPr lang="en-US" dirty="0"/>
              <a:t>RPA will be central to automation efforts, integrating with AI to streamline workflows and enhance processes.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318515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8DB06-366E-0347-8E5A-1E4E3573D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C7665-9BA2-6B9D-5B79-BB2408418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F0F8A-B5B4-F503-1362-1D85D5F26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3. Intelligent Automation Support: </a:t>
            </a:r>
          </a:p>
          <a:p>
            <a:pPr lvl="1" algn="just"/>
            <a:r>
              <a:rPr lang="en-US" dirty="0"/>
              <a:t>AI and Machine Learning will expand RPA's capabilities to handle more complex, human-like tasks like decision-making and customer interaction. </a:t>
            </a:r>
          </a:p>
          <a:p>
            <a:pPr algn="just"/>
            <a:r>
              <a:rPr lang="en-US" dirty="0"/>
              <a:t>4. Out-of-the-Box Software: </a:t>
            </a:r>
          </a:p>
          <a:p>
            <a:pPr lvl="1" algn="just"/>
            <a:r>
              <a:rPr lang="en-US" dirty="0"/>
              <a:t>New software robots will simplify RPA implementation, using semantic understanding to automate tasks without detailed instructions. </a:t>
            </a:r>
          </a:p>
          <a:p>
            <a:pPr algn="just"/>
            <a:r>
              <a:rPr lang="en-US" dirty="0"/>
              <a:t>5. Automation Assistants and Virtual Assembly Lines: </a:t>
            </a:r>
          </a:p>
          <a:p>
            <a:pPr lvl="1" algn="just"/>
            <a:r>
              <a:rPr lang="en-US" dirty="0"/>
              <a:t>Digital assistants will automate repetitive tasks across multiple applications, increasing efficiency in workplaces.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46986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FDF85-9BF7-96A1-A399-AFF27E9BD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C2729-7E1A-D551-B75D-62B29E871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D9501-0759-9C8D-EB28-615E96257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6. Robot Workers: </a:t>
            </a:r>
          </a:p>
          <a:p>
            <a:pPr lvl="1"/>
            <a:r>
              <a:rPr lang="en-US" dirty="0"/>
              <a:t>Service industries will invest in robot workers to handle physically demanding tasks, addressing worker shortages and improving productivity. </a:t>
            </a:r>
          </a:p>
          <a:p>
            <a:r>
              <a:rPr lang="en-US" dirty="0"/>
              <a:t>7. Automated Process Discovery: </a:t>
            </a:r>
          </a:p>
          <a:p>
            <a:pPr lvl="1"/>
            <a:r>
              <a:rPr lang="en-US" dirty="0"/>
              <a:t>Tools like Discover will help businesses identify automation opportunities and optimize processes through intelligent discovery. </a:t>
            </a:r>
          </a:p>
          <a:p>
            <a:r>
              <a:rPr lang="en-US" dirty="0"/>
              <a:t>8. Continued Automation Growth: </a:t>
            </a:r>
          </a:p>
          <a:p>
            <a:pPr lvl="1"/>
            <a:r>
              <a:rPr lang="en-US" dirty="0"/>
              <a:t>Automation will expand into new areas, such as autonomous vehicles and healthcare robots, driving innovation across industries.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415719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83EE4-4BA1-3D1D-4515-E5BBEB92E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B49447F-2552-6098-86E5-F55990D5A3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5951063"/>
              </p:ext>
            </p:extLst>
          </p:nvPr>
        </p:nvGraphicFramePr>
        <p:xfrm>
          <a:off x="1016000" y="1219200"/>
          <a:ext cx="9631679" cy="4582158"/>
        </p:xfrm>
        <a:graphic>
          <a:graphicData uri="http://schemas.openxmlformats.org/drawingml/2006/table">
            <a:tbl>
              <a:tblPr firstRow="1" firstCol="1" bandRow="1"/>
              <a:tblGrid>
                <a:gridCol w="640080">
                  <a:extLst>
                    <a:ext uri="{9D8B030D-6E8A-4147-A177-3AD203B41FA5}">
                      <a16:colId xmlns:a16="http://schemas.microsoft.com/office/drawing/2014/main" val="2982015688"/>
                    </a:ext>
                  </a:extLst>
                </a:gridCol>
                <a:gridCol w="6273159">
                  <a:extLst>
                    <a:ext uri="{9D8B030D-6E8A-4147-A177-3AD203B41FA5}">
                      <a16:colId xmlns:a16="http://schemas.microsoft.com/office/drawing/2014/main" val="4112892256"/>
                    </a:ext>
                  </a:extLst>
                </a:gridCol>
                <a:gridCol w="510713">
                  <a:extLst>
                    <a:ext uri="{9D8B030D-6E8A-4147-A177-3AD203B41FA5}">
                      <a16:colId xmlns:a16="http://schemas.microsoft.com/office/drawing/2014/main" val="1341677459"/>
                    </a:ext>
                  </a:extLst>
                </a:gridCol>
                <a:gridCol w="502670">
                  <a:extLst>
                    <a:ext uri="{9D8B030D-6E8A-4147-A177-3AD203B41FA5}">
                      <a16:colId xmlns:a16="http://schemas.microsoft.com/office/drawing/2014/main" val="2419318559"/>
                    </a:ext>
                  </a:extLst>
                </a:gridCol>
                <a:gridCol w="502670">
                  <a:extLst>
                    <a:ext uri="{9D8B030D-6E8A-4147-A177-3AD203B41FA5}">
                      <a16:colId xmlns:a16="http://schemas.microsoft.com/office/drawing/2014/main" val="3372407408"/>
                    </a:ext>
                  </a:extLst>
                </a:gridCol>
                <a:gridCol w="605215">
                  <a:extLst>
                    <a:ext uri="{9D8B030D-6E8A-4147-A177-3AD203B41FA5}">
                      <a16:colId xmlns:a16="http://schemas.microsoft.com/office/drawing/2014/main" val="2658346250"/>
                    </a:ext>
                  </a:extLst>
                </a:gridCol>
                <a:gridCol w="597172">
                  <a:extLst>
                    <a:ext uri="{9D8B030D-6E8A-4147-A177-3AD203B41FA5}">
                      <a16:colId xmlns:a16="http://schemas.microsoft.com/office/drawing/2014/main" val="3709098946"/>
                    </a:ext>
                  </a:extLst>
                </a:gridCol>
              </a:tblGrid>
              <a:tr h="763693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COs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Upon completion of course the students will be able to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PO2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PO3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PO6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PO12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PSO1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74357"/>
                  </a:ext>
                </a:extLst>
              </a:tr>
              <a:tr h="763693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CO1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outline the basics of RPA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022417"/>
                  </a:ext>
                </a:extLst>
              </a:tr>
              <a:tr h="763693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800" b="0" dirty="0">
                          <a:solidFill>
                            <a:schemeClr val="bg1"/>
                          </a:solidFill>
                          <a:effectLst/>
                          <a:highlight>
                            <a:srgbClr val="FF00FF"/>
                          </a:highlight>
                          <a:latin typeface="Times New Roman" panose="020206030504050203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CO2</a:t>
                      </a:r>
                      <a:endParaRPr lang="en-IN" sz="1800" b="0" dirty="0">
                        <a:solidFill>
                          <a:schemeClr val="bg1"/>
                        </a:solidFill>
                        <a:effectLst/>
                        <a:highlight>
                          <a:srgbClr val="FF00FF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implement RPA </a:t>
                      </a:r>
                      <a:endParaRPr lang="en-IN" sz="2400" b="1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2400" b="1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2400" b="1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2400" b="1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2400" b="1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2400" b="1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844217"/>
                  </a:ext>
                </a:extLst>
              </a:tr>
              <a:tr h="763693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CO3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demonstrate RPA tools and automation techniques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731945"/>
                  </a:ext>
                </a:extLst>
              </a:tr>
              <a:tr h="763693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CO4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adapt </a:t>
                      </a: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RPA BOT Models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1621063"/>
                  </a:ext>
                </a:extLst>
              </a:tr>
              <a:tr h="763693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CO5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execute </a:t>
                      </a: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Orchestrator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6754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2894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49805-578A-D06F-AD69-5D461EF95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1B96D-D9FE-4FC5-DFD0-88A53B6C8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factors affecting in implementing RPA at the enterprise level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C56B0-D043-31B2-5A69-759B554F0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Limitations of RPA: </a:t>
            </a:r>
          </a:p>
          <a:p>
            <a:pPr algn="just"/>
            <a:r>
              <a:rPr lang="en-US" dirty="0"/>
              <a:t>○ Lack of Cognitive Abilities: </a:t>
            </a:r>
          </a:p>
          <a:p>
            <a:pPr lvl="1" algn="just"/>
            <a:r>
              <a:rPr lang="en-US" dirty="0"/>
              <a:t>RPA handles rule-based processes but struggles with judgment-based tasks. Integrating AI/ML can help overcome this. </a:t>
            </a:r>
          </a:p>
          <a:p>
            <a:pPr algn="just"/>
            <a:r>
              <a:rPr lang="en-US" dirty="0"/>
              <a:t>○ Dependence on Structured Data: </a:t>
            </a:r>
          </a:p>
          <a:p>
            <a:pPr lvl="1" algn="just"/>
            <a:r>
              <a:rPr lang="en-US" dirty="0"/>
              <a:t>RPA requires structured data, limiting its application in processing unstructured inputs like emails and handwritten documents. Preprocessing tools can mitigate this issue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6304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4510</Words>
  <Application>Microsoft Office PowerPoint</Application>
  <PresentationFormat>Widescreen</PresentationFormat>
  <Paragraphs>455</Paragraphs>
  <Slides>86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2" baseType="lpstr">
      <vt:lpstr>Arial</vt:lpstr>
      <vt:lpstr>Calibri</vt:lpstr>
      <vt:lpstr>Calibri Light</vt:lpstr>
      <vt:lpstr>Courier New</vt:lpstr>
      <vt:lpstr>Times New Roman</vt:lpstr>
      <vt:lpstr>Office Theme</vt:lpstr>
      <vt:lpstr>UNIT-2</vt:lpstr>
      <vt:lpstr>PowerPoint Presentation</vt:lpstr>
      <vt:lpstr>RPA Initiation and Implementation: Initiation of RPA</vt:lpstr>
      <vt:lpstr>PowerPoint Presentation</vt:lpstr>
      <vt:lpstr>Factors to Consider Before Automating</vt:lpstr>
      <vt:lpstr>PowerPoint Presentation</vt:lpstr>
      <vt:lpstr>PowerPoint Presentation</vt:lpstr>
      <vt:lpstr>Consider All factors before Automate..</vt:lpstr>
      <vt:lpstr>Limitations and factors affecting in implementing RPA at the enterprise level</vt:lpstr>
      <vt:lpstr>PowerPoint Presentation</vt:lpstr>
      <vt:lpstr>PowerPoint Presentation</vt:lpstr>
      <vt:lpstr>Factors Influencing RPA :</vt:lpstr>
      <vt:lpstr>PowerPoint Presentation</vt:lpstr>
      <vt:lpstr>Environment setup for RPA Implementation</vt:lpstr>
      <vt:lpstr>Key considerations for a successful RPA environment setup</vt:lpstr>
      <vt:lpstr>PowerPoint Presentation</vt:lpstr>
      <vt:lpstr>PowerPoint Presentation</vt:lpstr>
      <vt:lpstr> RPA Infrastructure Setup- 1. Environment Setup  </vt:lpstr>
      <vt:lpstr>PowerPoint Presentation</vt:lpstr>
      <vt:lpstr>2. Best Practices</vt:lpstr>
      <vt:lpstr>Benefits</vt:lpstr>
      <vt:lpstr>Infra types to implement RPA</vt:lpstr>
      <vt:lpstr>PowerPoint Presentation</vt:lpstr>
      <vt:lpstr>. On-Premises Infrastructure  </vt:lpstr>
      <vt:lpstr>Cloud Infrastructure  </vt:lpstr>
      <vt:lpstr>PowerPoint Presentation</vt:lpstr>
      <vt:lpstr>Hybrid Infrastructure</vt:lpstr>
      <vt:lpstr>Managed Service Providers (MSPs)</vt:lpstr>
      <vt:lpstr>Virtual Desktop Infrastructure (VDI)</vt:lpstr>
      <vt:lpstr>PowerPoint Presentation</vt:lpstr>
      <vt:lpstr>Automation Life Cycle in detail:</vt:lpstr>
      <vt:lpstr>PowerPoint Presentation</vt:lpstr>
      <vt:lpstr>Discovery and Assessment</vt:lpstr>
      <vt:lpstr>Design and Development</vt:lpstr>
      <vt:lpstr> Deployment </vt:lpstr>
      <vt:lpstr>Operations and Monitoring</vt:lpstr>
      <vt:lpstr>Continuous Improvement</vt:lpstr>
      <vt:lpstr>RPA Feasibility Analysis:</vt:lpstr>
      <vt:lpstr>PowerPoint Presentation</vt:lpstr>
      <vt:lpstr>Process Examination</vt:lpstr>
      <vt:lpstr>Technical Feasibility</vt:lpstr>
      <vt:lpstr>Components for Feasibility Study</vt:lpstr>
      <vt:lpstr>Considerations</vt:lpstr>
      <vt:lpstr>PowerPoint Presentation</vt:lpstr>
      <vt:lpstr>Process Definition Document (PDD) and Solution Design Document (SDD):</vt:lpstr>
      <vt:lpstr>PowerPoint Presentation</vt:lpstr>
      <vt:lpstr>Key Sections of PDD:</vt:lpstr>
      <vt:lpstr>Introduction </vt:lpstr>
      <vt:lpstr>As-Is Process</vt:lpstr>
      <vt:lpstr>To-Be Process Description</vt:lpstr>
      <vt:lpstr>  </vt:lpstr>
      <vt:lpstr>Solution Design Document (SDD)</vt:lpstr>
      <vt:lpstr>Solution Design Document (SDD)</vt:lpstr>
      <vt:lpstr>. Solution Design Document (SDD)</vt:lpstr>
      <vt:lpstr>Industries Best Suited for RPA Implementation </vt:lpstr>
      <vt:lpstr>1. Manufacturing</vt:lpstr>
      <vt:lpstr>2. Healthcare</vt:lpstr>
      <vt:lpstr>3. Banking and Finance</vt:lpstr>
      <vt:lpstr>4. Retail</vt:lpstr>
      <vt:lpstr>5. Insurance</vt:lpstr>
      <vt:lpstr>Benefits of RPA Across Industries</vt:lpstr>
      <vt:lpstr>PowerPoint Presentation</vt:lpstr>
      <vt:lpstr>Risks and Challenges with RPA </vt:lpstr>
      <vt:lpstr>RPA Sourcing Risks</vt:lpstr>
      <vt:lpstr>Tool Selection Risks</vt:lpstr>
      <vt:lpstr>Stakeholder Buy-In Risks</vt:lpstr>
      <vt:lpstr>Launch/Project Risks</vt:lpstr>
      <vt:lpstr>Operational/Execution Risks</vt:lpstr>
      <vt:lpstr>Change Management Risks</vt:lpstr>
      <vt:lpstr>Maturity Risks</vt:lpstr>
      <vt:lpstr>Challenges in RPA Implementation</vt:lpstr>
      <vt:lpstr>PowerPoint Presentation</vt:lpstr>
      <vt:lpstr>PowerPoint Presentation</vt:lpstr>
      <vt:lpstr>PowerPoint Presentation</vt:lpstr>
      <vt:lpstr>Conclusion</vt:lpstr>
      <vt:lpstr>RPA and an emerging ecosystem:</vt:lpstr>
      <vt:lpstr>PowerPoint Presentation</vt:lpstr>
      <vt:lpstr>PowerPoint Presentation</vt:lpstr>
      <vt:lpstr>PowerPoint Presentation</vt:lpstr>
      <vt:lpstr>PowerPoint Presentation</vt:lpstr>
      <vt:lpstr>Leaders in RPA</vt:lpstr>
      <vt:lpstr>PowerPoint Presentation</vt:lpstr>
      <vt:lpstr>Future of RPA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 Alagumuthukrishnan</dc:creator>
  <cp:lastModifiedBy>S Alagumuthukrishnan</cp:lastModifiedBy>
  <cp:revision>45</cp:revision>
  <dcterms:created xsi:type="dcterms:W3CDTF">2025-01-25T07:50:33Z</dcterms:created>
  <dcterms:modified xsi:type="dcterms:W3CDTF">2025-01-30T07:33:49Z</dcterms:modified>
</cp:coreProperties>
</file>