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8" r:id="rId7"/>
    <p:sldId id="269" r:id="rId8"/>
    <p:sldId id="270" r:id="rId9"/>
    <p:sldId id="271" r:id="rId10"/>
    <p:sldId id="272" r:id="rId11"/>
    <p:sldId id="273" r:id="rId12"/>
    <p:sldId id="274" r:id="rId13"/>
    <p:sldId id="275" r:id="rId14"/>
    <p:sldId id="276" r:id="rId15"/>
    <p:sldId id="277" r:id="rId16"/>
    <p:sldId id="278" r:id="rId17"/>
    <p:sldId id="260" r:id="rId18"/>
    <p:sldId id="281" r:id="rId19"/>
    <p:sldId id="284" r:id="rId20"/>
    <p:sldId id="282" r:id="rId21"/>
    <p:sldId id="283" r:id="rId22"/>
    <p:sldId id="261" r:id="rId23"/>
    <p:sldId id="279" r:id="rId24"/>
    <p:sldId id="262" r:id="rId25"/>
    <p:sldId id="280" r:id="rId26"/>
    <p:sldId id="263" r:id="rId27"/>
    <p:sldId id="264" r:id="rId28"/>
    <p:sldId id="265" r:id="rId29"/>
    <p:sldId id="26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37"/>
  </p:normalViewPr>
  <p:slideViewPr>
    <p:cSldViewPr snapToGrid="0" snapToObjects="1">
      <p:cViewPr varScale="1">
        <p:scale>
          <a:sx n="104" d="100"/>
          <a:sy n="104" d="100"/>
        </p:scale>
        <p:origin x="17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10BF2E2-A30B-48F4-A9F6-0A59EE5894BA}"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062372D-96CE-43CF-8083-FBEF45F444D0}">
      <dgm:prSet custT="1"/>
      <dgm:spPr/>
      <dgm:t>
        <a:bodyPr/>
        <a:lstStyle/>
        <a:p>
          <a:pPr>
            <a:defRPr cap="all"/>
          </a:pPr>
          <a:r>
            <a:rPr lang="en-US" sz="1800" dirty="0"/>
            <a:t>What is an Expert System?</a:t>
          </a:r>
        </a:p>
      </dgm:t>
    </dgm:pt>
    <dgm:pt modelId="{05FA1ECF-E78A-4AE9-AA62-E6E6E0CE5F7C}" type="parTrans" cxnId="{2A9CED45-9953-4888-A249-0748E0E64467}">
      <dgm:prSet/>
      <dgm:spPr/>
      <dgm:t>
        <a:bodyPr/>
        <a:lstStyle/>
        <a:p>
          <a:endParaRPr lang="en-US"/>
        </a:p>
      </dgm:t>
    </dgm:pt>
    <dgm:pt modelId="{7D27B38B-9228-4AB7-9B02-BAE08B8F6413}" type="sibTrans" cxnId="{2A9CED45-9953-4888-A249-0748E0E64467}">
      <dgm:prSet/>
      <dgm:spPr/>
      <dgm:t>
        <a:bodyPr/>
        <a:lstStyle/>
        <a:p>
          <a:endParaRPr lang="en-US"/>
        </a:p>
      </dgm:t>
    </dgm:pt>
    <dgm:pt modelId="{B2BC27CE-A2B9-4AD4-981F-0236B7788D61}">
      <dgm:prSet/>
      <dgm:spPr/>
      <dgm:t>
        <a:bodyPr/>
        <a:lstStyle/>
        <a:p>
          <a:pPr>
            <a:defRPr cap="all"/>
          </a:pPr>
          <a:r>
            <a:rPr lang="en-US" dirty="0"/>
            <a:t>- A computer system that emulates decision-making abilities of a human expert.</a:t>
          </a:r>
          <a:br>
            <a:rPr lang="en-US" dirty="0"/>
          </a:br>
          <a:r>
            <a:rPr lang="en-US" dirty="0"/>
            <a:t>- Operates through a set of rules derived from domain-specific knowledge.</a:t>
          </a:r>
          <a:br>
            <a:rPr lang="en-US" dirty="0"/>
          </a:br>
          <a:r>
            <a:rPr lang="en-US" dirty="0"/>
            <a:t>- Early branch of AI used for solving complex problems within specific domains (e.g., medicine, engineering).</a:t>
          </a:r>
        </a:p>
      </dgm:t>
    </dgm:pt>
    <dgm:pt modelId="{EB42AB5A-B526-406F-824D-7A321A14A7ED}" type="parTrans" cxnId="{29C7CB76-72E9-4F29-A63F-26E065ED47C9}">
      <dgm:prSet/>
      <dgm:spPr/>
      <dgm:t>
        <a:bodyPr/>
        <a:lstStyle/>
        <a:p>
          <a:endParaRPr lang="en-US"/>
        </a:p>
      </dgm:t>
    </dgm:pt>
    <dgm:pt modelId="{A80222CA-A3D9-4E9D-BFFC-936AFED1FCC7}" type="sibTrans" cxnId="{29C7CB76-72E9-4F29-A63F-26E065ED47C9}">
      <dgm:prSet/>
      <dgm:spPr/>
      <dgm:t>
        <a:bodyPr/>
        <a:lstStyle/>
        <a:p>
          <a:endParaRPr lang="en-US"/>
        </a:p>
      </dgm:t>
    </dgm:pt>
    <dgm:pt modelId="{CACAD986-43EA-420B-928C-488D82AF04EA}" type="pres">
      <dgm:prSet presAssocID="{E10BF2E2-A30B-48F4-A9F6-0A59EE5894BA}" presName="root" presStyleCnt="0">
        <dgm:presLayoutVars>
          <dgm:dir/>
          <dgm:resizeHandles val="exact"/>
        </dgm:presLayoutVars>
      </dgm:prSet>
      <dgm:spPr/>
    </dgm:pt>
    <dgm:pt modelId="{DE589FA0-D8CF-4399-899C-15DF27102911}" type="pres">
      <dgm:prSet presAssocID="{F062372D-96CE-43CF-8083-FBEF45F444D0}" presName="compNode" presStyleCnt="0"/>
      <dgm:spPr/>
    </dgm:pt>
    <dgm:pt modelId="{B3B62161-389A-4384-AF66-9F0C265B2C0A}" type="pres">
      <dgm:prSet presAssocID="{F062372D-96CE-43CF-8083-FBEF45F444D0}" presName="iconBgRect" presStyleLbl="bgShp" presStyleIdx="0" presStyleCnt="2" custScaleY="92721" custLinFactNeighborX="-3959" custLinFactNeighborY="-17772"/>
      <dgm:spPr/>
    </dgm:pt>
    <dgm:pt modelId="{1E07570E-0E5D-4D9A-B2CB-20F0D49405FA}" type="pres">
      <dgm:prSet presAssocID="{F062372D-96CE-43CF-8083-FBEF45F444D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FFE7BFFB-9DF5-44F8-BB7D-09BA9A71F236}" type="pres">
      <dgm:prSet presAssocID="{F062372D-96CE-43CF-8083-FBEF45F444D0}" presName="spaceRect" presStyleCnt="0"/>
      <dgm:spPr/>
    </dgm:pt>
    <dgm:pt modelId="{C38C46DD-982A-4579-94C9-AD9BACEF2E5B}" type="pres">
      <dgm:prSet presAssocID="{F062372D-96CE-43CF-8083-FBEF45F444D0}" presName="textRect" presStyleLbl="revTx" presStyleIdx="0" presStyleCnt="2">
        <dgm:presLayoutVars>
          <dgm:chMax val="1"/>
          <dgm:chPref val="1"/>
        </dgm:presLayoutVars>
      </dgm:prSet>
      <dgm:spPr/>
    </dgm:pt>
    <dgm:pt modelId="{17751B30-0FCD-4FE0-B474-36B6501B34F2}" type="pres">
      <dgm:prSet presAssocID="{7D27B38B-9228-4AB7-9B02-BAE08B8F6413}" presName="sibTrans" presStyleCnt="0"/>
      <dgm:spPr/>
    </dgm:pt>
    <dgm:pt modelId="{DD76579F-6440-4742-B00E-0DAED9D80365}" type="pres">
      <dgm:prSet presAssocID="{B2BC27CE-A2B9-4AD4-981F-0236B7788D61}" presName="compNode" presStyleCnt="0"/>
      <dgm:spPr/>
    </dgm:pt>
    <dgm:pt modelId="{3BCB6B89-A0BB-4FB4-AB4A-87EBD1C8BB14}" type="pres">
      <dgm:prSet presAssocID="{B2BC27CE-A2B9-4AD4-981F-0236B7788D61}" presName="iconBgRect" presStyleLbl="bgShp" presStyleIdx="1" presStyleCnt="2" custScaleY="75328"/>
      <dgm:spPr/>
    </dgm:pt>
    <dgm:pt modelId="{D68561B3-4295-44D6-86EA-D02A80A221FA}" type="pres">
      <dgm:prSet presAssocID="{B2BC27CE-A2B9-4AD4-981F-0236B7788D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3EFE5865-F2B0-42B8-8293-6378AD7A1853}" type="pres">
      <dgm:prSet presAssocID="{B2BC27CE-A2B9-4AD4-981F-0236B7788D61}" presName="spaceRect" presStyleCnt="0"/>
      <dgm:spPr/>
    </dgm:pt>
    <dgm:pt modelId="{E5F88258-BBDC-43E7-AC78-AEE6098F35AE}" type="pres">
      <dgm:prSet presAssocID="{B2BC27CE-A2B9-4AD4-981F-0236B7788D61}" presName="textRect" presStyleLbl="revTx" presStyleIdx="1" presStyleCnt="2" custScaleX="107560" custScaleY="229596">
        <dgm:presLayoutVars>
          <dgm:chMax val="1"/>
          <dgm:chPref val="1"/>
        </dgm:presLayoutVars>
      </dgm:prSet>
      <dgm:spPr/>
    </dgm:pt>
  </dgm:ptLst>
  <dgm:cxnLst>
    <dgm:cxn modelId="{9FC61927-B6A5-4656-B196-6F4047702A6F}" type="presOf" srcId="{E10BF2E2-A30B-48F4-A9F6-0A59EE5894BA}" destId="{CACAD986-43EA-420B-928C-488D82AF04EA}" srcOrd="0" destOrd="0" presId="urn:microsoft.com/office/officeart/2018/5/layout/IconCircleLabelList"/>
    <dgm:cxn modelId="{2A9CED45-9953-4888-A249-0748E0E64467}" srcId="{E10BF2E2-A30B-48F4-A9F6-0A59EE5894BA}" destId="{F062372D-96CE-43CF-8083-FBEF45F444D0}" srcOrd="0" destOrd="0" parTransId="{05FA1ECF-E78A-4AE9-AA62-E6E6E0CE5F7C}" sibTransId="{7D27B38B-9228-4AB7-9B02-BAE08B8F6413}"/>
    <dgm:cxn modelId="{29C7CB76-72E9-4F29-A63F-26E065ED47C9}" srcId="{E10BF2E2-A30B-48F4-A9F6-0A59EE5894BA}" destId="{B2BC27CE-A2B9-4AD4-981F-0236B7788D61}" srcOrd="1" destOrd="0" parTransId="{EB42AB5A-B526-406F-824D-7A321A14A7ED}" sibTransId="{A80222CA-A3D9-4E9D-BFFC-936AFED1FCC7}"/>
    <dgm:cxn modelId="{627B9296-B9B1-4B13-9221-EA715E9C1808}" type="presOf" srcId="{F062372D-96CE-43CF-8083-FBEF45F444D0}" destId="{C38C46DD-982A-4579-94C9-AD9BACEF2E5B}" srcOrd="0" destOrd="0" presId="urn:microsoft.com/office/officeart/2018/5/layout/IconCircleLabelList"/>
    <dgm:cxn modelId="{459D7FCF-089B-4222-8E3D-3403B3FB7C25}" type="presOf" srcId="{B2BC27CE-A2B9-4AD4-981F-0236B7788D61}" destId="{E5F88258-BBDC-43E7-AC78-AEE6098F35AE}" srcOrd="0" destOrd="0" presId="urn:microsoft.com/office/officeart/2018/5/layout/IconCircleLabelList"/>
    <dgm:cxn modelId="{2692C565-E9C5-4AC9-93A4-91AF47F41255}" type="presParOf" srcId="{CACAD986-43EA-420B-928C-488D82AF04EA}" destId="{DE589FA0-D8CF-4399-899C-15DF27102911}" srcOrd="0" destOrd="0" presId="urn:microsoft.com/office/officeart/2018/5/layout/IconCircleLabelList"/>
    <dgm:cxn modelId="{67A458B1-C109-46DC-9FFF-DC46583B0394}" type="presParOf" srcId="{DE589FA0-D8CF-4399-899C-15DF27102911}" destId="{B3B62161-389A-4384-AF66-9F0C265B2C0A}" srcOrd="0" destOrd="0" presId="urn:microsoft.com/office/officeart/2018/5/layout/IconCircleLabelList"/>
    <dgm:cxn modelId="{804D0CD9-039E-4386-888A-A8FAC6208628}" type="presParOf" srcId="{DE589FA0-D8CF-4399-899C-15DF27102911}" destId="{1E07570E-0E5D-4D9A-B2CB-20F0D49405FA}" srcOrd="1" destOrd="0" presId="urn:microsoft.com/office/officeart/2018/5/layout/IconCircleLabelList"/>
    <dgm:cxn modelId="{186DFADF-581D-42B8-91A2-7843C982DF59}" type="presParOf" srcId="{DE589FA0-D8CF-4399-899C-15DF27102911}" destId="{FFE7BFFB-9DF5-44F8-BB7D-09BA9A71F236}" srcOrd="2" destOrd="0" presId="urn:microsoft.com/office/officeart/2018/5/layout/IconCircleLabelList"/>
    <dgm:cxn modelId="{152C0917-B3EA-456C-821A-98A6BC1E9E26}" type="presParOf" srcId="{DE589FA0-D8CF-4399-899C-15DF27102911}" destId="{C38C46DD-982A-4579-94C9-AD9BACEF2E5B}" srcOrd="3" destOrd="0" presId="urn:microsoft.com/office/officeart/2018/5/layout/IconCircleLabelList"/>
    <dgm:cxn modelId="{6514B2FC-43FB-4E88-B470-8FE58BAB901B}" type="presParOf" srcId="{CACAD986-43EA-420B-928C-488D82AF04EA}" destId="{17751B30-0FCD-4FE0-B474-36B6501B34F2}" srcOrd="1" destOrd="0" presId="urn:microsoft.com/office/officeart/2018/5/layout/IconCircleLabelList"/>
    <dgm:cxn modelId="{89C4E0F2-CC58-4C8E-9D66-92D2B02C59E2}" type="presParOf" srcId="{CACAD986-43EA-420B-928C-488D82AF04EA}" destId="{DD76579F-6440-4742-B00E-0DAED9D80365}" srcOrd="2" destOrd="0" presId="urn:microsoft.com/office/officeart/2018/5/layout/IconCircleLabelList"/>
    <dgm:cxn modelId="{EF30C457-7A7D-4726-AE55-D8A0CFBCFD8A}" type="presParOf" srcId="{DD76579F-6440-4742-B00E-0DAED9D80365}" destId="{3BCB6B89-A0BB-4FB4-AB4A-87EBD1C8BB14}" srcOrd="0" destOrd="0" presId="urn:microsoft.com/office/officeart/2018/5/layout/IconCircleLabelList"/>
    <dgm:cxn modelId="{9A0FF5DA-7CED-4C36-8484-6F4C59021213}" type="presParOf" srcId="{DD76579F-6440-4742-B00E-0DAED9D80365}" destId="{D68561B3-4295-44D6-86EA-D02A80A221FA}" srcOrd="1" destOrd="0" presId="urn:microsoft.com/office/officeart/2018/5/layout/IconCircleLabelList"/>
    <dgm:cxn modelId="{1CC13E45-3B60-44E2-95EA-AE882D667D7B}" type="presParOf" srcId="{DD76579F-6440-4742-B00E-0DAED9D80365}" destId="{3EFE5865-F2B0-42B8-8293-6378AD7A1853}" srcOrd="2" destOrd="0" presId="urn:microsoft.com/office/officeart/2018/5/layout/IconCircleLabelList"/>
    <dgm:cxn modelId="{C1C7472C-E61D-4A3E-9B01-1A7EE8FAC566}" type="presParOf" srcId="{DD76579F-6440-4742-B00E-0DAED9D80365}" destId="{E5F88258-BBDC-43E7-AC78-AEE6098F35A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50D3DA-7E2D-4082-9739-FEE803B48542}"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FFBB29D-5E4B-4742-B8DF-3B40BE08EFF5}">
      <dgm:prSet/>
      <dgm:spPr/>
      <dgm:t>
        <a:bodyPr/>
        <a:lstStyle/>
        <a:p>
          <a:pPr>
            <a:defRPr cap="all"/>
          </a:pPr>
          <a:r>
            <a:rPr lang="en-US"/>
            <a:t>- Decision Support</a:t>
          </a:r>
        </a:p>
      </dgm:t>
    </dgm:pt>
    <dgm:pt modelId="{01ED8919-98D2-401B-AE40-9B3855CADFB1}" type="parTrans" cxnId="{821FE79C-FFC6-4955-98F5-CA12C569C958}">
      <dgm:prSet/>
      <dgm:spPr/>
      <dgm:t>
        <a:bodyPr/>
        <a:lstStyle/>
        <a:p>
          <a:endParaRPr lang="en-US"/>
        </a:p>
      </dgm:t>
    </dgm:pt>
    <dgm:pt modelId="{D3E19305-EDAE-4783-A98F-82F373154047}" type="sibTrans" cxnId="{821FE79C-FFC6-4955-98F5-CA12C569C958}">
      <dgm:prSet/>
      <dgm:spPr/>
      <dgm:t>
        <a:bodyPr/>
        <a:lstStyle/>
        <a:p>
          <a:endParaRPr lang="en-US"/>
        </a:p>
      </dgm:t>
    </dgm:pt>
    <dgm:pt modelId="{12B1EE38-9B46-4DAC-A156-54D13FAC6F19}">
      <dgm:prSet/>
      <dgm:spPr/>
      <dgm:t>
        <a:bodyPr/>
        <a:lstStyle/>
        <a:p>
          <a:pPr>
            <a:defRPr cap="all"/>
          </a:pPr>
          <a:r>
            <a:rPr lang="en-US"/>
            <a:t>- Knowledge Automation</a:t>
          </a:r>
          <a:br>
            <a:rPr lang="en-US"/>
          </a:br>
          <a:endParaRPr lang="en-US"/>
        </a:p>
      </dgm:t>
    </dgm:pt>
    <dgm:pt modelId="{33C673CB-E35F-4501-AD86-21DFBE82988A}" type="parTrans" cxnId="{AA81E091-E5E0-4EBF-AA83-FE6D95ADCBCD}">
      <dgm:prSet/>
      <dgm:spPr/>
      <dgm:t>
        <a:bodyPr/>
        <a:lstStyle/>
        <a:p>
          <a:endParaRPr lang="en-US"/>
        </a:p>
      </dgm:t>
    </dgm:pt>
    <dgm:pt modelId="{BC3322DE-7449-49AE-8163-4AC82C5D29F3}" type="sibTrans" cxnId="{AA81E091-E5E0-4EBF-AA83-FE6D95ADCBCD}">
      <dgm:prSet/>
      <dgm:spPr/>
      <dgm:t>
        <a:bodyPr/>
        <a:lstStyle/>
        <a:p>
          <a:endParaRPr lang="en-US"/>
        </a:p>
      </dgm:t>
    </dgm:pt>
    <dgm:pt modelId="{48E441BF-A690-4502-910B-2432E8689605}">
      <dgm:prSet/>
      <dgm:spPr/>
      <dgm:t>
        <a:bodyPr/>
        <a:lstStyle/>
        <a:p>
          <a:pPr>
            <a:defRPr cap="all"/>
          </a:pPr>
          <a:r>
            <a:rPr lang="en-US"/>
            <a:t>- Problem-Solving</a:t>
          </a:r>
          <a:br>
            <a:rPr lang="en-US"/>
          </a:br>
          <a:endParaRPr lang="en-US"/>
        </a:p>
      </dgm:t>
    </dgm:pt>
    <dgm:pt modelId="{623A64D3-E46C-410D-957D-3ED8A0E18139}" type="parTrans" cxnId="{F05FA428-B4AD-4468-A524-57A6DA7CA129}">
      <dgm:prSet/>
      <dgm:spPr/>
      <dgm:t>
        <a:bodyPr/>
        <a:lstStyle/>
        <a:p>
          <a:endParaRPr lang="en-US"/>
        </a:p>
      </dgm:t>
    </dgm:pt>
    <dgm:pt modelId="{54E44865-B5AB-4030-A514-094CCD7BBBF6}" type="sibTrans" cxnId="{F05FA428-B4AD-4468-A524-57A6DA7CA129}">
      <dgm:prSet/>
      <dgm:spPr/>
      <dgm:t>
        <a:bodyPr/>
        <a:lstStyle/>
        <a:p>
          <a:endParaRPr lang="en-US"/>
        </a:p>
      </dgm:t>
    </dgm:pt>
    <dgm:pt modelId="{1B671441-7D69-4753-A9E5-D331701301B8}">
      <dgm:prSet/>
      <dgm:spPr/>
      <dgm:t>
        <a:bodyPr/>
        <a:lstStyle/>
        <a:p>
          <a:pPr>
            <a:defRPr cap="all"/>
          </a:pPr>
          <a:r>
            <a:rPr lang="en-US"/>
            <a:t>- Advisory Systems</a:t>
          </a:r>
        </a:p>
      </dgm:t>
    </dgm:pt>
    <dgm:pt modelId="{A8CFD919-864C-482E-A895-01F9418C9EA5}" type="parTrans" cxnId="{0A13176F-F85F-4131-B201-1483FD2BBAC3}">
      <dgm:prSet/>
      <dgm:spPr/>
      <dgm:t>
        <a:bodyPr/>
        <a:lstStyle/>
        <a:p>
          <a:endParaRPr lang="en-US"/>
        </a:p>
      </dgm:t>
    </dgm:pt>
    <dgm:pt modelId="{A49171E9-9939-4BDD-B6BF-1D245975E855}" type="sibTrans" cxnId="{0A13176F-F85F-4131-B201-1483FD2BBAC3}">
      <dgm:prSet/>
      <dgm:spPr/>
      <dgm:t>
        <a:bodyPr/>
        <a:lstStyle/>
        <a:p>
          <a:endParaRPr lang="en-US"/>
        </a:p>
      </dgm:t>
    </dgm:pt>
    <dgm:pt modelId="{14132C65-0FE2-4302-872B-3B9FF18D8CBE}" type="pres">
      <dgm:prSet presAssocID="{3250D3DA-7E2D-4082-9739-FEE803B48542}" presName="root" presStyleCnt="0">
        <dgm:presLayoutVars>
          <dgm:dir/>
          <dgm:resizeHandles val="exact"/>
        </dgm:presLayoutVars>
      </dgm:prSet>
      <dgm:spPr/>
    </dgm:pt>
    <dgm:pt modelId="{6BA4BFC9-C1DF-41CE-B566-CD21097CB25E}" type="pres">
      <dgm:prSet presAssocID="{EFFBB29D-5E4B-4742-B8DF-3B40BE08EFF5}" presName="compNode" presStyleCnt="0"/>
      <dgm:spPr/>
    </dgm:pt>
    <dgm:pt modelId="{C20E4B48-5A6C-4B81-AC75-1D4725C98471}" type="pres">
      <dgm:prSet presAssocID="{EFFBB29D-5E4B-4742-B8DF-3B40BE08EFF5}" presName="iconBgRect" presStyleLbl="bgShp" presStyleIdx="0" presStyleCnt="4"/>
      <dgm:spPr/>
    </dgm:pt>
    <dgm:pt modelId="{1E34E27C-50FB-450E-95A8-2D8043A92A8A}" type="pres">
      <dgm:prSet presAssocID="{EFFBB29D-5E4B-4742-B8DF-3B40BE08EFF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sion chart"/>
        </a:ext>
      </dgm:extLst>
    </dgm:pt>
    <dgm:pt modelId="{88230C31-9B5D-4246-AB19-8C1B92B87BB5}" type="pres">
      <dgm:prSet presAssocID="{EFFBB29D-5E4B-4742-B8DF-3B40BE08EFF5}" presName="spaceRect" presStyleCnt="0"/>
      <dgm:spPr/>
    </dgm:pt>
    <dgm:pt modelId="{F1E802D2-03BF-4C44-A56D-5CCD6B028EEF}" type="pres">
      <dgm:prSet presAssocID="{EFFBB29D-5E4B-4742-B8DF-3B40BE08EFF5}" presName="textRect" presStyleLbl="revTx" presStyleIdx="0" presStyleCnt="4">
        <dgm:presLayoutVars>
          <dgm:chMax val="1"/>
          <dgm:chPref val="1"/>
        </dgm:presLayoutVars>
      </dgm:prSet>
      <dgm:spPr/>
    </dgm:pt>
    <dgm:pt modelId="{2120770F-3C9D-42F0-87EB-4559568F2407}" type="pres">
      <dgm:prSet presAssocID="{D3E19305-EDAE-4783-A98F-82F373154047}" presName="sibTrans" presStyleCnt="0"/>
      <dgm:spPr/>
    </dgm:pt>
    <dgm:pt modelId="{C002A40B-3502-420D-8FC3-35B012EB89AC}" type="pres">
      <dgm:prSet presAssocID="{12B1EE38-9B46-4DAC-A156-54D13FAC6F19}" presName="compNode" presStyleCnt="0"/>
      <dgm:spPr/>
    </dgm:pt>
    <dgm:pt modelId="{65E55D35-6029-4C61-A3FE-6FDFF0CD92D5}" type="pres">
      <dgm:prSet presAssocID="{12B1EE38-9B46-4DAC-A156-54D13FAC6F19}" presName="iconBgRect" presStyleLbl="bgShp" presStyleIdx="1" presStyleCnt="4"/>
      <dgm:spPr/>
    </dgm:pt>
    <dgm:pt modelId="{F4512091-E0C6-4651-B557-F51CBE0437BE}" type="pres">
      <dgm:prSet presAssocID="{12B1EE38-9B46-4DAC-A156-54D13FAC6F1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872F774-0EF0-459C-84CE-BCFA361A775A}" type="pres">
      <dgm:prSet presAssocID="{12B1EE38-9B46-4DAC-A156-54D13FAC6F19}" presName="spaceRect" presStyleCnt="0"/>
      <dgm:spPr/>
    </dgm:pt>
    <dgm:pt modelId="{B87D2D7C-3F78-468D-8E76-615657CCD41A}" type="pres">
      <dgm:prSet presAssocID="{12B1EE38-9B46-4DAC-A156-54D13FAC6F19}" presName="textRect" presStyleLbl="revTx" presStyleIdx="1" presStyleCnt="4">
        <dgm:presLayoutVars>
          <dgm:chMax val="1"/>
          <dgm:chPref val="1"/>
        </dgm:presLayoutVars>
      </dgm:prSet>
      <dgm:spPr/>
    </dgm:pt>
    <dgm:pt modelId="{142DFBD2-3BAB-4987-9298-7886C5C66528}" type="pres">
      <dgm:prSet presAssocID="{BC3322DE-7449-49AE-8163-4AC82C5D29F3}" presName="sibTrans" presStyleCnt="0"/>
      <dgm:spPr/>
    </dgm:pt>
    <dgm:pt modelId="{40FD3724-029F-4851-98A5-FAFA5C0E1A2E}" type="pres">
      <dgm:prSet presAssocID="{48E441BF-A690-4502-910B-2432E8689605}" presName="compNode" presStyleCnt="0"/>
      <dgm:spPr/>
    </dgm:pt>
    <dgm:pt modelId="{A922CFAA-AE58-44D3-8EFD-D9B0C85FCA76}" type="pres">
      <dgm:prSet presAssocID="{48E441BF-A690-4502-910B-2432E8689605}" presName="iconBgRect" presStyleLbl="bgShp" presStyleIdx="2" presStyleCnt="4"/>
      <dgm:spPr/>
    </dgm:pt>
    <dgm:pt modelId="{B4BB60B9-CE80-48A4-A1DD-9B2C093A6057}" type="pres">
      <dgm:prSet presAssocID="{48E441BF-A690-4502-910B-2432E868960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59F49306-FED7-44D7-B00C-C8FDAE2D2188}" type="pres">
      <dgm:prSet presAssocID="{48E441BF-A690-4502-910B-2432E8689605}" presName="spaceRect" presStyleCnt="0"/>
      <dgm:spPr/>
    </dgm:pt>
    <dgm:pt modelId="{CDB93896-024E-4C7A-B820-B78F1E5A78E3}" type="pres">
      <dgm:prSet presAssocID="{48E441BF-A690-4502-910B-2432E8689605}" presName="textRect" presStyleLbl="revTx" presStyleIdx="2" presStyleCnt="4">
        <dgm:presLayoutVars>
          <dgm:chMax val="1"/>
          <dgm:chPref val="1"/>
        </dgm:presLayoutVars>
      </dgm:prSet>
      <dgm:spPr/>
    </dgm:pt>
    <dgm:pt modelId="{AD013CB1-4403-4CE5-A8E0-F02C881ED947}" type="pres">
      <dgm:prSet presAssocID="{54E44865-B5AB-4030-A514-094CCD7BBBF6}" presName="sibTrans" presStyleCnt="0"/>
      <dgm:spPr/>
    </dgm:pt>
    <dgm:pt modelId="{B13D33C7-6905-4761-A8CC-A1F28ACF3C98}" type="pres">
      <dgm:prSet presAssocID="{1B671441-7D69-4753-A9E5-D331701301B8}" presName="compNode" presStyleCnt="0"/>
      <dgm:spPr/>
    </dgm:pt>
    <dgm:pt modelId="{76354973-C628-4201-80BC-BAD02E64CF83}" type="pres">
      <dgm:prSet presAssocID="{1B671441-7D69-4753-A9E5-D331701301B8}" presName="iconBgRect" presStyleLbl="bgShp" presStyleIdx="3" presStyleCnt="4"/>
      <dgm:spPr/>
    </dgm:pt>
    <dgm:pt modelId="{76ED300C-CAFE-41AE-A0F6-2D74000718DD}" type="pres">
      <dgm:prSet presAssocID="{1B671441-7D69-4753-A9E5-D331701301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1B64A9C7-0F61-4535-8520-71D0A3EBAB15}" type="pres">
      <dgm:prSet presAssocID="{1B671441-7D69-4753-A9E5-D331701301B8}" presName="spaceRect" presStyleCnt="0"/>
      <dgm:spPr/>
    </dgm:pt>
    <dgm:pt modelId="{EF5C32E7-DF79-4883-9783-07B7207E3D7D}" type="pres">
      <dgm:prSet presAssocID="{1B671441-7D69-4753-A9E5-D331701301B8}" presName="textRect" presStyleLbl="revTx" presStyleIdx="3" presStyleCnt="4">
        <dgm:presLayoutVars>
          <dgm:chMax val="1"/>
          <dgm:chPref val="1"/>
        </dgm:presLayoutVars>
      </dgm:prSet>
      <dgm:spPr/>
    </dgm:pt>
  </dgm:ptLst>
  <dgm:cxnLst>
    <dgm:cxn modelId="{F7707F14-C87F-4301-A2D1-1EB732398039}" type="presOf" srcId="{12B1EE38-9B46-4DAC-A156-54D13FAC6F19}" destId="{B87D2D7C-3F78-468D-8E76-615657CCD41A}" srcOrd="0" destOrd="0" presId="urn:microsoft.com/office/officeart/2018/5/layout/IconCircleLabelList"/>
    <dgm:cxn modelId="{19ECC019-5D78-4D32-9773-B453770CEC54}" type="presOf" srcId="{3250D3DA-7E2D-4082-9739-FEE803B48542}" destId="{14132C65-0FE2-4302-872B-3B9FF18D8CBE}" srcOrd="0" destOrd="0" presId="urn:microsoft.com/office/officeart/2018/5/layout/IconCircleLabelList"/>
    <dgm:cxn modelId="{F05FA428-B4AD-4468-A524-57A6DA7CA129}" srcId="{3250D3DA-7E2D-4082-9739-FEE803B48542}" destId="{48E441BF-A690-4502-910B-2432E8689605}" srcOrd="2" destOrd="0" parTransId="{623A64D3-E46C-410D-957D-3ED8A0E18139}" sibTransId="{54E44865-B5AB-4030-A514-094CCD7BBBF6}"/>
    <dgm:cxn modelId="{0A13176F-F85F-4131-B201-1483FD2BBAC3}" srcId="{3250D3DA-7E2D-4082-9739-FEE803B48542}" destId="{1B671441-7D69-4753-A9E5-D331701301B8}" srcOrd="3" destOrd="0" parTransId="{A8CFD919-864C-482E-A895-01F9418C9EA5}" sibTransId="{A49171E9-9939-4BDD-B6BF-1D245975E855}"/>
    <dgm:cxn modelId="{FF124377-2DEE-4251-95B6-080295952CD3}" type="presOf" srcId="{EFFBB29D-5E4B-4742-B8DF-3B40BE08EFF5}" destId="{F1E802D2-03BF-4C44-A56D-5CCD6B028EEF}" srcOrd="0" destOrd="0" presId="urn:microsoft.com/office/officeart/2018/5/layout/IconCircleLabelList"/>
    <dgm:cxn modelId="{AA81E091-E5E0-4EBF-AA83-FE6D95ADCBCD}" srcId="{3250D3DA-7E2D-4082-9739-FEE803B48542}" destId="{12B1EE38-9B46-4DAC-A156-54D13FAC6F19}" srcOrd="1" destOrd="0" parTransId="{33C673CB-E35F-4501-AD86-21DFBE82988A}" sibTransId="{BC3322DE-7449-49AE-8163-4AC82C5D29F3}"/>
    <dgm:cxn modelId="{821FE79C-FFC6-4955-98F5-CA12C569C958}" srcId="{3250D3DA-7E2D-4082-9739-FEE803B48542}" destId="{EFFBB29D-5E4B-4742-B8DF-3B40BE08EFF5}" srcOrd="0" destOrd="0" parTransId="{01ED8919-98D2-401B-AE40-9B3855CADFB1}" sibTransId="{D3E19305-EDAE-4783-A98F-82F373154047}"/>
    <dgm:cxn modelId="{D3142CCC-E4C7-4505-AFCF-497D4F512A79}" type="presOf" srcId="{1B671441-7D69-4753-A9E5-D331701301B8}" destId="{EF5C32E7-DF79-4883-9783-07B7207E3D7D}" srcOrd="0" destOrd="0" presId="urn:microsoft.com/office/officeart/2018/5/layout/IconCircleLabelList"/>
    <dgm:cxn modelId="{DC92D1F6-E7C6-4EE1-B7D2-892A193D0067}" type="presOf" srcId="{48E441BF-A690-4502-910B-2432E8689605}" destId="{CDB93896-024E-4C7A-B820-B78F1E5A78E3}" srcOrd="0" destOrd="0" presId="urn:microsoft.com/office/officeart/2018/5/layout/IconCircleLabelList"/>
    <dgm:cxn modelId="{A4CA333C-CCF0-4303-A390-18C7C1881671}" type="presParOf" srcId="{14132C65-0FE2-4302-872B-3B9FF18D8CBE}" destId="{6BA4BFC9-C1DF-41CE-B566-CD21097CB25E}" srcOrd="0" destOrd="0" presId="urn:microsoft.com/office/officeart/2018/5/layout/IconCircleLabelList"/>
    <dgm:cxn modelId="{047DA9AC-B112-4EF0-AC57-E0FA82B48D6D}" type="presParOf" srcId="{6BA4BFC9-C1DF-41CE-B566-CD21097CB25E}" destId="{C20E4B48-5A6C-4B81-AC75-1D4725C98471}" srcOrd="0" destOrd="0" presId="urn:microsoft.com/office/officeart/2018/5/layout/IconCircleLabelList"/>
    <dgm:cxn modelId="{5FD3E978-D9F7-4537-BE8C-97A5491A6D97}" type="presParOf" srcId="{6BA4BFC9-C1DF-41CE-B566-CD21097CB25E}" destId="{1E34E27C-50FB-450E-95A8-2D8043A92A8A}" srcOrd="1" destOrd="0" presId="urn:microsoft.com/office/officeart/2018/5/layout/IconCircleLabelList"/>
    <dgm:cxn modelId="{BC352F30-60A9-4FD2-A451-E01862092E69}" type="presParOf" srcId="{6BA4BFC9-C1DF-41CE-B566-CD21097CB25E}" destId="{88230C31-9B5D-4246-AB19-8C1B92B87BB5}" srcOrd="2" destOrd="0" presId="urn:microsoft.com/office/officeart/2018/5/layout/IconCircleLabelList"/>
    <dgm:cxn modelId="{5C739E37-F405-4829-A759-DC7F382A4ABF}" type="presParOf" srcId="{6BA4BFC9-C1DF-41CE-B566-CD21097CB25E}" destId="{F1E802D2-03BF-4C44-A56D-5CCD6B028EEF}" srcOrd="3" destOrd="0" presId="urn:microsoft.com/office/officeart/2018/5/layout/IconCircleLabelList"/>
    <dgm:cxn modelId="{6A86F73C-CDF0-498C-92F1-CD3D31E3225B}" type="presParOf" srcId="{14132C65-0FE2-4302-872B-3B9FF18D8CBE}" destId="{2120770F-3C9D-42F0-87EB-4559568F2407}" srcOrd="1" destOrd="0" presId="urn:microsoft.com/office/officeart/2018/5/layout/IconCircleLabelList"/>
    <dgm:cxn modelId="{978FED27-CAE9-4676-B963-9FB04ED8F8CB}" type="presParOf" srcId="{14132C65-0FE2-4302-872B-3B9FF18D8CBE}" destId="{C002A40B-3502-420D-8FC3-35B012EB89AC}" srcOrd="2" destOrd="0" presId="urn:microsoft.com/office/officeart/2018/5/layout/IconCircleLabelList"/>
    <dgm:cxn modelId="{5C780E7D-4B73-4F23-AB57-6FA0B36B3905}" type="presParOf" srcId="{C002A40B-3502-420D-8FC3-35B012EB89AC}" destId="{65E55D35-6029-4C61-A3FE-6FDFF0CD92D5}" srcOrd="0" destOrd="0" presId="urn:microsoft.com/office/officeart/2018/5/layout/IconCircleLabelList"/>
    <dgm:cxn modelId="{BD585D1F-7A46-4EB8-BA85-CBC496239F77}" type="presParOf" srcId="{C002A40B-3502-420D-8FC3-35B012EB89AC}" destId="{F4512091-E0C6-4651-B557-F51CBE0437BE}" srcOrd="1" destOrd="0" presId="urn:microsoft.com/office/officeart/2018/5/layout/IconCircleLabelList"/>
    <dgm:cxn modelId="{D3876F83-C455-414A-BFE3-8B1C6CA4BB73}" type="presParOf" srcId="{C002A40B-3502-420D-8FC3-35B012EB89AC}" destId="{D872F774-0EF0-459C-84CE-BCFA361A775A}" srcOrd="2" destOrd="0" presId="urn:microsoft.com/office/officeart/2018/5/layout/IconCircleLabelList"/>
    <dgm:cxn modelId="{4FC72212-30D4-4C29-8617-D7E1EAD1EB23}" type="presParOf" srcId="{C002A40B-3502-420D-8FC3-35B012EB89AC}" destId="{B87D2D7C-3F78-468D-8E76-615657CCD41A}" srcOrd="3" destOrd="0" presId="urn:microsoft.com/office/officeart/2018/5/layout/IconCircleLabelList"/>
    <dgm:cxn modelId="{83482B98-C0B0-4465-9452-26F3FF0F3352}" type="presParOf" srcId="{14132C65-0FE2-4302-872B-3B9FF18D8CBE}" destId="{142DFBD2-3BAB-4987-9298-7886C5C66528}" srcOrd="3" destOrd="0" presId="urn:microsoft.com/office/officeart/2018/5/layout/IconCircleLabelList"/>
    <dgm:cxn modelId="{B0262DAF-F67C-45F8-98A0-C3B9FE757781}" type="presParOf" srcId="{14132C65-0FE2-4302-872B-3B9FF18D8CBE}" destId="{40FD3724-029F-4851-98A5-FAFA5C0E1A2E}" srcOrd="4" destOrd="0" presId="urn:microsoft.com/office/officeart/2018/5/layout/IconCircleLabelList"/>
    <dgm:cxn modelId="{C84A960D-7E63-4A57-92C5-861FADC3D50D}" type="presParOf" srcId="{40FD3724-029F-4851-98A5-FAFA5C0E1A2E}" destId="{A922CFAA-AE58-44D3-8EFD-D9B0C85FCA76}" srcOrd="0" destOrd="0" presId="urn:microsoft.com/office/officeart/2018/5/layout/IconCircleLabelList"/>
    <dgm:cxn modelId="{BC53BE5A-4034-4D82-BCBE-03C950B9D2CC}" type="presParOf" srcId="{40FD3724-029F-4851-98A5-FAFA5C0E1A2E}" destId="{B4BB60B9-CE80-48A4-A1DD-9B2C093A6057}" srcOrd="1" destOrd="0" presId="urn:microsoft.com/office/officeart/2018/5/layout/IconCircleLabelList"/>
    <dgm:cxn modelId="{98F7F994-C181-4479-9655-1483E3D94F38}" type="presParOf" srcId="{40FD3724-029F-4851-98A5-FAFA5C0E1A2E}" destId="{59F49306-FED7-44D7-B00C-C8FDAE2D2188}" srcOrd="2" destOrd="0" presId="urn:microsoft.com/office/officeart/2018/5/layout/IconCircleLabelList"/>
    <dgm:cxn modelId="{E3109104-70D6-4BCF-9327-3365B0A2CBD9}" type="presParOf" srcId="{40FD3724-029F-4851-98A5-FAFA5C0E1A2E}" destId="{CDB93896-024E-4C7A-B820-B78F1E5A78E3}" srcOrd="3" destOrd="0" presId="urn:microsoft.com/office/officeart/2018/5/layout/IconCircleLabelList"/>
    <dgm:cxn modelId="{5AE36A3D-1E0A-4A4C-B6D8-65D988A6574B}" type="presParOf" srcId="{14132C65-0FE2-4302-872B-3B9FF18D8CBE}" destId="{AD013CB1-4403-4CE5-A8E0-F02C881ED947}" srcOrd="5" destOrd="0" presId="urn:microsoft.com/office/officeart/2018/5/layout/IconCircleLabelList"/>
    <dgm:cxn modelId="{E2E15C35-8073-4E81-B65F-7D37C9D1F748}" type="presParOf" srcId="{14132C65-0FE2-4302-872B-3B9FF18D8CBE}" destId="{B13D33C7-6905-4761-A8CC-A1F28ACF3C98}" srcOrd="6" destOrd="0" presId="urn:microsoft.com/office/officeart/2018/5/layout/IconCircleLabelList"/>
    <dgm:cxn modelId="{FD25A2CB-A678-4D13-9E9D-7C4F75A6AA71}" type="presParOf" srcId="{B13D33C7-6905-4761-A8CC-A1F28ACF3C98}" destId="{76354973-C628-4201-80BC-BAD02E64CF83}" srcOrd="0" destOrd="0" presId="urn:microsoft.com/office/officeart/2018/5/layout/IconCircleLabelList"/>
    <dgm:cxn modelId="{663494CA-1BC7-422C-B619-C63D72341A75}" type="presParOf" srcId="{B13D33C7-6905-4761-A8CC-A1F28ACF3C98}" destId="{76ED300C-CAFE-41AE-A0F6-2D74000718DD}" srcOrd="1" destOrd="0" presId="urn:microsoft.com/office/officeart/2018/5/layout/IconCircleLabelList"/>
    <dgm:cxn modelId="{6A434236-86E8-49C4-9AFB-13298DD4A230}" type="presParOf" srcId="{B13D33C7-6905-4761-A8CC-A1F28ACF3C98}" destId="{1B64A9C7-0F61-4535-8520-71D0A3EBAB15}" srcOrd="2" destOrd="0" presId="urn:microsoft.com/office/officeart/2018/5/layout/IconCircleLabelList"/>
    <dgm:cxn modelId="{BB6A3162-CB6D-4B80-8807-013E61E1526F}" type="presParOf" srcId="{B13D33C7-6905-4761-A8CC-A1F28ACF3C98}" destId="{EF5C32E7-DF79-4883-9783-07B7207E3D7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B62161-389A-4384-AF66-9F0C265B2C0A}">
      <dsp:nvSpPr>
        <dsp:cNvPr id="0" name=""/>
        <dsp:cNvSpPr/>
      </dsp:nvSpPr>
      <dsp:spPr>
        <a:xfrm>
          <a:off x="778176" y="145393"/>
          <a:ext cx="2196000" cy="18879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07570E-0E5D-4D9A-B2CB-20F0D49405FA}">
      <dsp:nvSpPr>
        <dsp:cNvPr id="0" name=""/>
        <dsp:cNvSpPr/>
      </dsp:nvSpPr>
      <dsp:spPr>
        <a:xfrm>
          <a:off x="1333116" y="82122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8C46DD-982A-4579-94C9-AD9BACEF2E5B}">
      <dsp:nvSpPr>
        <dsp:cNvPr id="0" name=""/>
        <dsp:cNvSpPr/>
      </dsp:nvSpPr>
      <dsp:spPr>
        <a:xfrm>
          <a:off x="163116" y="3153305"/>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What is an Expert System?</a:t>
          </a:r>
        </a:p>
      </dsp:txBody>
      <dsp:txXfrm>
        <a:off x="163116" y="3153305"/>
        <a:ext cx="3600000" cy="720000"/>
      </dsp:txXfrm>
    </dsp:sp>
    <dsp:sp modelId="{3BCB6B89-A0BB-4FB4-AB4A-87EBD1C8BB14}">
      <dsp:nvSpPr>
        <dsp:cNvPr id="0" name=""/>
        <dsp:cNvSpPr/>
      </dsp:nvSpPr>
      <dsp:spPr>
        <a:xfrm>
          <a:off x="5231196" y="292458"/>
          <a:ext cx="2196000" cy="16542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561B3-4295-44D6-86EA-D02A80A221FA}">
      <dsp:nvSpPr>
        <dsp:cNvPr id="0" name=""/>
        <dsp:cNvSpPr/>
      </dsp:nvSpPr>
      <dsp:spPr>
        <a:xfrm>
          <a:off x="5699196" y="48955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F88258-BBDC-43E7-AC78-AEE6098F35AE}">
      <dsp:nvSpPr>
        <dsp:cNvPr id="0" name=""/>
        <dsp:cNvSpPr/>
      </dsp:nvSpPr>
      <dsp:spPr>
        <a:xfrm>
          <a:off x="4393116" y="2435014"/>
          <a:ext cx="3872160" cy="1653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 A computer system that emulates decision-making abilities of a human expert.</a:t>
          </a:r>
          <a:br>
            <a:rPr lang="en-US" sz="1300" kern="1200" dirty="0"/>
          </a:br>
          <a:r>
            <a:rPr lang="en-US" sz="1300" kern="1200" dirty="0"/>
            <a:t>- Operates through a set of rules derived from domain-specific knowledge.</a:t>
          </a:r>
          <a:br>
            <a:rPr lang="en-US" sz="1300" kern="1200" dirty="0"/>
          </a:br>
          <a:r>
            <a:rPr lang="en-US" sz="1300" kern="1200" dirty="0"/>
            <a:t>- Early branch of AI used for solving complex problems within specific domains (e.g., medicine, engineering).</a:t>
          </a:r>
        </a:p>
      </dsp:txBody>
      <dsp:txXfrm>
        <a:off x="4393116" y="2435014"/>
        <a:ext cx="3872160" cy="16530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E4B48-5A6C-4B81-AC75-1D4725C98471}">
      <dsp:nvSpPr>
        <dsp:cNvPr id="0" name=""/>
        <dsp:cNvSpPr/>
      </dsp:nvSpPr>
      <dsp:spPr>
        <a:xfrm>
          <a:off x="376435" y="101640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34E27C-50FB-450E-95A8-2D8043A92A8A}">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E802D2-03BF-4C44-A56D-5CCD6B028EEF}">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Decision Support</a:t>
          </a:r>
        </a:p>
      </dsp:txBody>
      <dsp:txXfrm>
        <a:off x="25435" y="2456402"/>
        <a:ext cx="1800000" cy="720000"/>
      </dsp:txXfrm>
    </dsp:sp>
    <dsp:sp modelId="{65E55D35-6029-4C61-A3FE-6FDFF0CD92D5}">
      <dsp:nvSpPr>
        <dsp:cNvPr id="0" name=""/>
        <dsp:cNvSpPr/>
      </dsp:nvSpPr>
      <dsp:spPr>
        <a:xfrm>
          <a:off x="2491435" y="101640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12091-E0C6-4651-B557-F51CBE0437BE}">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7D2D7C-3F78-468D-8E76-615657CCD41A}">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Knowledge Automation</a:t>
          </a:r>
          <a:br>
            <a:rPr lang="en-US" sz="1700" kern="1200"/>
          </a:br>
          <a:endParaRPr lang="en-US" sz="1700" kern="1200"/>
        </a:p>
      </dsp:txBody>
      <dsp:txXfrm>
        <a:off x="2140435" y="2456402"/>
        <a:ext cx="1800000" cy="720000"/>
      </dsp:txXfrm>
    </dsp:sp>
    <dsp:sp modelId="{A922CFAA-AE58-44D3-8EFD-D9B0C85FCA76}">
      <dsp:nvSpPr>
        <dsp:cNvPr id="0" name=""/>
        <dsp:cNvSpPr/>
      </dsp:nvSpPr>
      <dsp:spPr>
        <a:xfrm>
          <a:off x="4606435" y="101640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BB60B9-CE80-48A4-A1DD-9B2C093A6057}">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B93896-024E-4C7A-B820-B78F1E5A78E3}">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Problem-Solving</a:t>
          </a:r>
          <a:br>
            <a:rPr lang="en-US" sz="1700" kern="1200"/>
          </a:br>
          <a:endParaRPr lang="en-US" sz="1700" kern="1200"/>
        </a:p>
      </dsp:txBody>
      <dsp:txXfrm>
        <a:off x="4255435" y="2456402"/>
        <a:ext cx="1800000" cy="720000"/>
      </dsp:txXfrm>
    </dsp:sp>
    <dsp:sp modelId="{76354973-C628-4201-80BC-BAD02E64CF83}">
      <dsp:nvSpPr>
        <dsp:cNvPr id="0" name=""/>
        <dsp:cNvSpPr/>
      </dsp:nvSpPr>
      <dsp:spPr>
        <a:xfrm>
          <a:off x="6721435" y="101640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D300C-CAFE-41AE-A0F6-2D74000718DD}">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5C32E7-DF79-4883-9783-07B7207E3D7D}">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Advisory Systems</a:t>
          </a:r>
        </a:p>
      </dsp:txBody>
      <dsp:txXfrm>
        <a:off x="6370435" y="245640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Expert Systems in Artificial Intelligence</a:t>
            </a:r>
          </a:p>
        </p:txBody>
      </p:sp>
      <p:sp>
        <p:nvSpPr>
          <p:cNvPr id="3" name="Subtitle 2"/>
          <p:cNvSpPr>
            <a:spLocks noGrp="1"/>
          </p:cNvSpPr>
          <p:nvPr>
            <p:ph type="subTitle" idx="1"/>
          </p:nvPr>
        </p:nvSpPr>
        <p:spPr/>
        <p:txBody>
          <a:bodyPr/>
          <a:lstStyle/>
          <a:p>
            <a:r>
              <a:rPr dirty="0"/>
              <a:t>Overview, Roles, Architecture, Knowledge Acquisition &amp; Case Studies (MYCIN, DART, XOON)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323338-E004-47E8-EDCF-8B3ABDDBED35}"/>
              </a:ext>
            </a:extLst>
          </p:cNvPr>
          <p:cNvSpPr>
            <a:spLocks noGrp="1"/>
          </p:cNvSpPr>
          <p:nvPr>
            <p:ph type="title"/>
          </p:nvPr>
        </p:nvSpPr>
        <p:spPr/>
        <p:txBody>
          <a:bodyPr/>
          <a:lstStyle/>
          <a:p>
            <a:r>
              <a:rPr lang="en-US" dirty="0"/>
              <a:t>KNOWLEDGE BASE</a:t>
            </a:r>
          </a:p>
        </p:txBody>
      </p:sp>
      <p:sp>
        <p:nvSpPr>
          <p:cNvPr id="6" name="Content Placeholder 5">
            <a:extLst>
              <a:ext uri="{FF2B5EF4-FFF2-40B4-BE49-F238E27FC236}">
                <a16:creationId xmlns:a16="http://schemas.microsoft.com/office/drawing/2014/main" id="{84605E9A-C007-1D21-DD3E-100068A1F3DA}"/>
              </a:ext>
            </a:extLst>
          </p:cNvPr>
          <p:cNvSpPr>
            <a:spLocks noGrp="1"/>
          </p:cNvSpPr>
          <p:nvPr>
            <p:ph idx="1"/>
          </p:nvPr>
        </p:nvSpPr>
        <p:spPr/>
        <p:txBody>
          <a:bodyPr/>
          <a:lstStyle/>
          <a:p>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knowledgebase is a type of storage that stores knowledge acquired from the different experts of the particular domain. It is considered as big storage of knowledge. The more the knowledge base, the more precise will be the Expert System.</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Components of Knowledge Base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SzPts val="1000"/>
              <a:buFont typeface="Symbol" pitchFamily="2" charset="2"/>
              <a:buChar char=""/>
              <a:tabLst>
                <a:tab pos="457200" algn="l"/>
              </a:tabLs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Factual Knowledge:</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knowledge which is based on facts and accepted by knowledge engineers comes under factual knowledge.</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itchFamily="2" charset="2"/>
              <a:buChar char=""/>
              <a:tabLst>
                <a:tab pos="457200" algn="l"/>
              </a:tabLst>
            </a:pPr>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Heuristic Knowledge:</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knowledge is based on practice, the ability to guess, evaluation, and experiences.</a:t>
            </a:r>
            <a:endParaRPr lang="en-IN"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116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47B27-3EE8-93A0-7539-57AAFE752BB8}"/>
              </a:ext>
            </a:extLst>
          </p:cNvPr>
          <p:cNvSpPr>
            <a:spLocks noGrp="1"/>
          </p:cNvSpPr>
          <p:nvPr>
            <p:ph type="title"/>
          </p:nvPr>
        </p:nvSpPr>
        <p:spPr/>
        <p:txBody>
          <a:bodyPr>
            <a:normAutofit fontScale="90000"/>
          </a:bodyPr>
          <a:lstStyle/>
          <a:p>
            <a:r>
              <a:rPr lang="en-US" sz="1800" b="1" dirty="0">
                <a:solidFill>
                  <a:srgbClr val="000000"/>
                </a:solidFill>
                <a:effectLst/>
                <a:latin typeface="Times New Roman" panose="02020603050405020304" pitchFamily="18" charset="0"/>
                <a:ea typeface="Times New Roman" panose="02020603050405020304" pitchFamily="18" charset="0"/>
              </a:rPr>
              <a:t>Knowledge Representation:</a:t>
            </a:r>
            <a:r>
              <a:rPr lang="en-US" sz="1800" dirty="0">
                <a:solidFill>
                  <a:srgbClr val="000000"/>
                </a:solidFill>
                <a:effectLst/>
                <a:latin typeface="Times New Roman" panose="02020603050405020304" pitchFamily="18" charset="0"/>
                <a:ea typeface="Times New Roman" panose="02020603050405020304" pitchFamily="18" charset="0"/>
              </a:rPr>
              <a:t> It is used to formalize the knowledge stored in the knowledge base using the If-else rules.</a:t>
            </a:r>
            <a:br>
              <a:rPr lang="en-IN"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B7E9FF1-C224-5A7F-6B36-28193FABBDD2}"/>
              </a:ext>
            </a:extLst>
          </p:cNvPr>
          <p:cNvSpPr>
            <a:spLocks noGrp="1"/>
          </p:cNvSpPr>
          <p:nvPr>
            <p:ph idx="1"/>
          </p:nvPr>
        </p:nvSpPr>
        <p:spPr/>
        <p:txBody>
          <a:bodyPr/>
          <a:lstStyle/>
          <a:p>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Knowledge Acquisitions:</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It is the process of extracting, organizing, and structuring the domain knowledge, specifying the rules to acquire the knowledge from various experts, and store that knowledge into the knowledge base</a:t>
            </a:r>
            <a:r>
              <a:rPr lang="en-IN" dirty="0">
                <a:effectLst/>
              </a:rPr>
              <a:t> </a:t>
            </a:r>
          </a:p>
          <a:p>
            <a:pPr>
              <a:buFont typeface="+mj-lt"/>
              <a:buAutoNum type="arabicParen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Explanation System</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mj-lt"/>
              <a:buAutoNum type="arabicParen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Acquisition Module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mj-lt"/>
              <a:buAutoNum type="arabicParenR"/>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Working Memory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067838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01B7-1FD1-BA94-A9F9-79943B39DAB8}"/>
              </a:ext>
            </a:extLst>
          </p:cNvPr>
          <p:cNvSpPr>
            <a:spLocks noGrp="1"/>
          </p:cNvSpPr>
          <p:nvPr>
            <p:ph type="title"/>
          </p:nvPr>
        </p:nvSpPr>
        <p:spPr>
          <a:xfrm>
            <a:off x="457200" y="274638"/>
            <a:ext cx="8229600" cy="639762"/>
          </a:xfrm>
        </p:spPr>
        <p:txBody>
          <a:bodyPr>
            <a:normAutofit fontScale="90000"/>
          </a:bodyPr>
          <a:lstStyle/>
          <a:p>
            <a:b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Acquisition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ED8E4FF-7AAE-093E-EBB1-89EE5425BA7D}"/>
              </a:ext>
            </a:extLst>
          </p:cNvPr>
          <p:cNvSpPr>
            <a:spLocks noGrp="1"/>
          </p:cNvSpPr>
          <p:nvPr>
            <p:ph idx="1"/>
          </p:nvPr>
        </p:nvSpPr>
        <p:spPr>
          <a:xfrm>
            <a:off x="225287" y="1073426"/>
            <a:ext cx="8461513" cy="5509936"/>
          </a:xfrm>
        </p:spPr>
        <p:txBody>
          <a:bodyPr>
            <a:normAutofit fontScale="85000" lnSpcReduction="10000"/>
          </a:bodyPr>
          <a:lstStyle/>
          <a:p>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Knowledge acquisition</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process of gathering, structuring, and encoding domain-specific knowledge into the system’s knowledge base</a:t>
            </a:r>
            <a:r>
              <a:rPr lang="en-IN" sz="2400" dirty="0">
                <a:effectLst/>
                <a:latin typeface="Times New Roman" panose="02020603050405020304" pitchFamily="18" charset="0"/>
                <a:cs typeface="Times New Roman" panose="02020603050405020304" pitchFamily="18" charset="0"/>
              </a:rPr>
              <a:t> </a:t>
            </a:r>
          </a:p>
          <a:p>
            <a:pPr>
              <a:lnSpc>
                <a:spcPct val="107000"/>
              </a:lnSpc>
              <a:spcBef>
                <a:spcPts val="200"/>
              </a:spcBef>
            </a:pPr>
            <a:r>
              <a:rPr lang="en-US" sz="1800" b="1"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Knowledge Acquisition Process:</a:t>
            </a:r>
            <a:endParaRPr lang="en-IN" sz="18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knowledge acquisition process typically involves the following steps:</a:t>
            </a:r>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Identify the Domain: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Determine the specific area in which the expert system will operate (e.g., medical diagnosis, financial planning).</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Engage Experts: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Collaborate with domain experts to extract relevant knowledge. Knowledge engineers work closely with experts through interviews, observations, and discussions to gather insights.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Extract Knowledge: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Collect detailed information, including facts, rules, heuristics, and procedures used by experts.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Encode Knowledge: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Translate the extracted knowledge into a formal representation that the expert system can process (e.g., production rules, decision trees).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Validate Knowledge: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Check the encoded knowledge for accuracy, completeness, and consistency. Often, experts review the knowledge base to ensure it reflects real-world expertise.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Implement and Test: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Integrate the knowledge into the expert system and test it using real-world scenarios to evaluate its performance.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Refinement and Updating: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Based on feedback and new information, refine and update the knowledge base to improve the system's accuracy and effectiveness.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256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8F9D-6392-682F-3C24-CE47858D8932}"/>
              </a:ext>
            </a:extLst>
          </p:cNvPr>
          <p:cNvSpPr>
            <a:spLocks noGrp="1"/>
          </p:cNvSpPr>
          <p:nvPr>
            <p:ph type="title"/>
          </p:nvPr>
        </p:nvSpPr>
        <p:spPr>
          <a:xfrm>
            <a:off x="457200" y="160337"/>
            <a:ext cx="8229600" cy="1143000"/>
          </a:xfrm>
        </p:spPr>
        <p:txBody>
          <a:bodyPr>
            <a:normAutofit/>
          </a:bodyPr>
          <a:lstStyle/>
          <a:p>
            <a:r>
              <a:rPr lang="en-US"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META KNOWLEDGE</a:t>
            </a: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EAAC06-91E1-1913-BF25-EB4A99D6069C}"/>
              </a:ext>
            </a:extLst>
          </p:cNvPr>
          <p:cNvSpPr>
            <a:spLocks noGrp="1"/>
          </p:cNvSpPr>
          <p:nvPr>
            <p:ph idx="1"/>
          </p:nvPr>
        </p:nvSpPr>
        <p:spPr/>
        <p:txBody>
          <a:bodyPr>
            <a:normAutofit/>
          </a:bodyPr>
          <a:lstStyle/>
          <a:p>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Meta-knowledge</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expert systems within artificial intelligence (AI) refers to "knowledge about knowledge." It encompasses information about how the system’s knowledge should be used, organized, and controlled to enhance its reasoning processes.</a:t>
            </a:r>
            <a:r>
              <a:rPr lang="en-IN" sz="2400" dirty="0">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89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CA19C-CCF3-941C-BDC6-1E210EF6162B}"/>
              </a:ext>
            </a:extLst>
          </p:cNvPr>
          <p:cNvSpPr>
            <a:spLocks noGrp="1"/>
          </p:cNvSpPr>
          <p:nvPr>
            <p:ph idx="1"/>
          </p:nvPr>
        </p:nvSpPr>
        <p:spPr>
          <a:xfrm>
            <a:off x="191069" y="423082"/>
            <a:ext cx="8495731" cy="5703082"/>
          </a:xfrm>
        </p:spPr>
        <p:txBody>
          <a:bodyPr/>
          <a:lstStyle/>
          <a:p>
            <a:pPr marL="0" indent="0">
              <a:lnSpc>
                <a:spcPct val="107000"/>
              </a:lnSpc>
              <a:spcAft>
                <a:spcPts val="800"/>
              </a:spcAft>
              <a:buNone/>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Importance of Meta-Knowledge in Expert Systems:</a:t>
            </a:r>
          </a:p>
          <a:p>
            <a:pPr>
              <a:lnSpc>
                <a:spcPct val="107000"/>
              </a:lnSpc>
              <a:spcAft>
                <a:spcPts val="800"/>
              </a:spcAft>
            </a:pPr>
            <a:endPar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Improved Decision-Making: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Meta-knowledge helps the system decide which rules to apply and in what order. This enables the system to choose the best path when making decisions or solving problems.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 of Reasoning: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allows the system to control its reasoning process by managing how it searches for solutions, handles uncertainty, or decides between multiple potential actions.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Enhancing Flexibility: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 meta-knowledge, expert systems can adapt their strategies to varying contexts, making them more flexible in dealing with complex and dynamic situations.</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798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3507-44B4-B308-93E2-7316F41D18AD}"/>
              </a:ext>
            </a:extLst>
          </p:cNvPr>
          <p:cNvSpPr>
            <a:spLocks noGrp="1"/>
          </p:cNvSpPr>
          <p:nvPr>
            <p:ph type="title"/>
          </p:nvPr>
        </p:nvSpPr>
        <p:spPr/>
        <p:txBody>
          <a:bodyPr>
            <a:normAutofit/>
          </a:bodyPr>
          <a:lstStyle/>
          <a:p>
            <a:r>
              <a:rPr lang="en-US" sz="2400" b="1" dirty="0">
                <a:solidFill>
                  <a:srgbClr val="000000"/>
                </a:solidFill>
                <a:effectLst/>
                <a:latin typeface="Times New Roman" panose="02020603050405020304" pitchFamily="18" charset="0"/>
                <a:ea typeface="Calibri" panose="020F0502020204030204" pitchFamily="34" charset="0"/>
              </a:rPr>
              <a:t>Types of Meta </a:t>
            </a:r>
            <a:r>
              <a:rPr lang="en-US" sz="2400" b="1" dirty="0" err="1">
                <a:solidFill>
                  <a:srgbClr val="000000"/>
                </a:solidFill>
                <a:effectLst/>
                <a:latin typeface="Times New Roman" panose="02020603050405020304" pitchFamily="18" charset="0"/>
                <a:ea typeface="Calibri" panose="020F0502020204030204" pitchFamily="34" charset="0"/>
              </a:rPr>
              <a:t>Knowledg</a:t>
            </a:r>
            <a:r>
              <a:rPr lang="en-IN" sz="2400" b="1" dirty="0">
                <a:solidFill>
                  <a:srgbClr val="000000"/>
                </a:solidFill>
                <a:latin typeface="Times New Roman" panose="02020603050405020304" pitchFamily="18" charset="0"/>
                <a:ea typeface="Calibri" panose="020F0502020204030204" pitchFamily="34" charset="0"/>
              </a:rPr>
              <a:t>e</a:t>
            </a:r>
            <a:endParaRPr lang="en-US" sz="2400" dirty="0"/>
          </a:p>
        </p:txBody>
      </p:sp>
      <p:sp>
        <p:nvSpPr>
          <p:cNvPr id="3" name="Content Placeholder 2">
            <a:extLst>
              <a:ext uri="{FF2B5EF4-FFF2-40B4-BE49-F238E27FC236}">
                <a16:creationId xmlns:a16="http://schemas.microsoft.com/office/drawing/2014/main" id="{1E702932-1363-57C4-3294-ECF64C95CE90}"/>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Control Knowledge</a:t>
            </a:r>
            <a:r>
              <a:rPr lang="en-IN" dirty="0">
                <a:effectLst/>
              </a:rPr>
              <a:t> </a:t>
            </a:r>
          </a:p>
          <a:p>
            <a:r>
              <a:rPr lang="en-US" sz="1800" b="1" dirty="0">
                <a:solidFill>
                  <a:srgbClr val="000000"/>
                </a:solidFill>
                <a:effectLst/>
                <a:latin typeface="Times New Roman" panose="02020603050405020304" pitchFamily="18" charset="0"/>
                <a:ea typeface="Times New Roman" panose="02020603050405020304" pitchFamily="18" charset="0"/>
              </a:rPr>
              <a:t> Heuristic Knowledge</a:t>
            </a:r>
            <a:r>
              <a:rPr lang="en-IN" dirty="0">
                <a:effectLst/>
              </a:rPr>
              <a:t> </a:t>
            </a:r>
            <a:endParaRPr lang="en-IN" dirty="0"/>
          </a:p>
          <a:p>
            <a:r>
              <a:rPr lang="en-US" sz="1800" b="1" dirty="0">
                <a:solidFill>
                  <a:srgbClr val="000000"/>
                </a:solidFill>
                <a:effectLst/>
                <a:latin typeface="Times New Roman" panose="02020603050405020304" pitchFamily="18" charset="0"/>
                <a:ea typeface="Times New Roman" panose="02020603050405020304" pitchFamily="18" charset="0"/>
              </a:rPr>
              <a:t>Knowledge about Uncertainty</a:t>
            </a:r>
            <a:r>
              <a:rPr lang="en-IN" dirty="0">
                <a:effectLst/>
              </a:rPr>
              <a:t> </a:t>
            </a:r>
          </a:p>
          <a:p>
            <a:r>
              <a:rPr lang="en-US" sz="1800" b="1" dirty="0">
                <a:solidFill>
                  <a:srgbClr val="000000"/>
                </a:solidFill>
                <a:effectLst/>
                <a:latin typeface="Times New Roman" panose="02020603050405020304" pitchFamily="18" charset="0"/>
                <a:ea typeface="Times New Roman" panose="02020603050405020304" pitchFamily="18" charset="0"/>
              </a:rPr>
              <a:t> Knowledge Organization</a:t>
            </a:r>
            <a:r>
              <a:rPr lang="en-IN" dirty="0">
                <a:effectLst/>
              </a:rPr>
              <a:t> </a:t>
            </a:r>
            <a:endParaRPr lang="en-US" dirty="0"/>
          </a:p>
        </p:txBody>
      </p:sp>
    </p:spTree>
    <p:extLst>
      <p:ext uri="{BB962C8B-B14F-4D97-AF65-F5344CB8AC3E}">
        <p14:creationId xmlns:p14="http://schemas.microsoft.com/office/powerpoint/2010/main" val="124265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FD35C-EC76-E455-2305-0C3FD5754D8A}"/>
              </a:ext>
            </a:extLst>
          </p:cNvPr>
          <p:cNvSpPr>
            <a:spLocks noGrp="1"/>
          </p:cNvSpPr>
          <p:nvPr>
            <p:ph type="title"/>
          </p:nvPr>
        </p:nvSpPr>
        <p:spPr/>
        <p:txBody>
          <a:bodyPr>
            <a:norm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HEURISTICS</a:t>
            </a:r>
            <a:endParaRPr lang="en-US" sz="2800" dirty="0"/>
          </a:p>
        </p:txBody>
      </p:sp>
      <p:sp>
        <p:nvSpPr>
          <p:cNvPr id="3" name="Content Placeholder 2">
            <a:extLst>
              <a:ext uri="{FF2B5EF4-FFF2-40B4-BE49-F238E27FC236}">
                <a16:creationId xmlns:a16="http://schemas.microsoft.com/office/drawing/2014/main" id="{598623A7-E513-2846-D3F0-0CA12E425764}"/>
              </a:ext>
            </a:extLst>
          </p:cNvPr>
          <p:cNvSpPr>
            <a:spLocks noGrp="1"/>
          </p:cNvSpPr>
          <p:nvPr>
            <p:ph idx="1"/>
          </p:nvPr>
        </p:nvSpPr>
        <p:spPr>
          <a:xfrm>
            <a:off x="457200" y="1187356"/>
            <a:ext cx="8229600" cy="4938808"/>
          </a:xfrm>
        </p:spPr>
        <p:txBody>
          <a:bodyPr>
            <a:norm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Heuristics</a:t>
            </a:r>
            <a:r>
              <a:rPr lang="en-US" sz="2400" dirty="0">
                <a:solidFill>
                  <a:srgbClr val="000000"/>
                </a:solidFill>
                <a:effectLst/>
                <a:latin typeface="Times New Roman" panose="02020603050405020304" pitchFamily="18" charset="0"/>
                <a:ea typeface="Times New Roman" panose="02020603050405020304" pitchFamily="18" charset="0"/>
              </a:rPr>
              <a:t> in expert systems refer to strategies or rules of thumb that guide the system’s problem-solving processes. These are not strictly algorithmic but are based on practical, experience-driven knowledge to simplify decision-making and improve the efficiency of </a:t>
            </a:r>
            <a:r>
              <a:rPr lang="en-US" sz="2400" dirty="0" err="1">
                <a:solidFill>
                  <a:srgbClr val="000000"/>
                </a:solidFill>
                <a:effectLst/>
                <a:latin typeface="Times New Roman" panose="02020603050405020304" pitchFamily="18" charset="0"/>
                <a:ea typeface="Times New Roman" panose="02020603050405020304" pitchFamily="18" charset="0"/>
              </a:rPr>
              <a:t>proble</a:t>
            </a:r>
            <a:endParaRPr lang="en-US" sz="2400" dirty="0">
              <a:solidFill>
                <a:srgbClr val="000000"/>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Role of Heuristics in Expert Systems: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Simplify Decision-Making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 Efficiency</a:t>
            </a: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Manage Uncertainty</a:t>
            </a: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Speed Up Processing</a:t>
            </a:r>
            <a:endParaRPr lang="en-US" sz="2400" dirty="0"/>
          </a:p>
        </p:txBody>
      </p:sp>
    </p:spTree>
    <p:extLst>
      <p:ext uri="{BB962C8B-B14F-4D97-AF65-F5344CB8AC3E}">
        <p14:creationId xmlns:p14="http://schemas.microsoft.com/office/powerpoint/2010/main" val="73861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Knowledge Acquisition</a:t>
            </a:r>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marL="457200">
              <a:lnSpc>
                <a:spcPct val="107000"/>
              </a:lnSpc>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Knowledge acquisition</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process of gathering, structuring, and encoding domain-specific knowledge into the system’s knowledge base. This knowledge allows the system to make informed decisions or solve problems like a human expert.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Here’s a detailed explanation of each point in the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knowledge acquisition process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examples:</a:t>
            </a:r>
          </a:p>
          <a:p>
            <a:pPr marL="0" indent="0">
              <a:lnSpc>
                <a:spcPct val="107000"/>
              </a:lnSpc>
              <a:spcBef>
                <a:spcPts val="200"/>
              </a:spcBef>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Knowledge Acquisition Process:</a:t>
            </a:r>
            <a:endParaRPr lang="en-IN" sz="1800" b="1" dirty="0">
              <a:solidFill>
                <a:srgbClr val="1F4D78"/>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knowledge acquisition process typically involves the following steps: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Identify the Domain: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Determine the specific area in which the expert system will operate (e.g., medical diagnosis, financial planning).</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Engage Experts: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Collaborate with domain experts to extract relevant knowledge. Knowledge engineers work closely with experts through interviews, observations, and discussions to gather insights.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Extract Knowledge: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Collect detailed information, including facts, rules, heuristics, and procedures used by experts.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Encode Knowledge: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Translate the extracted knowledge into a formal representation that the expert system can process (e.g., production rules, decision trees).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Validate Knowledge: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Check the encoded knowledge for accuracy, completeness, and consistency. Often, experts review the knowledge base to ensure it reflects real-world expertise.</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Implement and Test: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Integrate the knowledge into the expert system and test it using real-world scenarios to evaluate its performance.</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Refinement and Updating: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Based on feedback and new information, refine and update the knowledge base to improve the system's accuracy and effectiveness.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6D8-F83E-E3DE-A4D9-4B6E97FDBBF8}"/>
              </a:ext>
            </a:extLst>
          </p:cNvPr>
          <p:cNvSpPr>
            <a:spLocks noGrp="1"/>
          </p:cNvSpPr>
          <p:nvPr>
            <p:ph type="title"/>
          </p:nvPr>
        </p:nvSpPr>
        <p:spPr>
          <a:xfrm>
            <a:off x="457200" y="274639"/>
            <a:ext cx="8229600" cy="593580"/>
          </a:xfrm>
        </p:spPr>
        <p:txBody>
          <a:bodyPr>
            <a:normAutofit fontScale="90000"/>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Meta Knowledge</a:t>
            </a:r>
            <a:endParaRPr lang="en-IN" dirty="0"/>
          </a:p>
        </p:txBody>
      </p:sp>
      <p:sp>
        <p:nvSpPr>
          <p:cNvPr id="3" name="Content Placeholder 2">
            <a:extLst>
              <a:ext uri="{FF2B5EF4-FFF2-40B4-BE49-F238E27FC236}">
                <a16:creationId xmlns:a16="http://schemas.microsoft.com/office/drawing/2014/main" id="{B998DE3E-EE78-E59E-7F76-9BF705DB9DAF}"/>
              </a:ext>
            </a:extLst>
          </p:cNvPr>
          <p:cNvSpPr>
            <a:spLocks noGrp="1"/>
          </p:cNvSpPr>
          <p:nvPr>
            <p:ph idx="1"/>
          </p:nvPr>
        </p:nvSpPr>
        <p:spPr>
          <a:xfrm>
            <a:off x="568036" y="999836"/>
            <a:ext cx="8229600" cy="4525963"/>
          </a:xfrm>
        </p:spPr>
        <p:txBody>
          <a:bodyPr>
            <a:normAutofit fontScale="92500" lnSpcReduction="20000"/>
          </a:bodyPr>
          <a:lstStyle/>
          <a:p>
            <a:pPr>
              <a:lnSpc>
                <a:spcPct val="107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Meta-knowledge</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expert systems within artificial intelligence (AI) refers to "knowledge about knowledge." It encompasses information about how the system’s knowledge should be used, organized, and controlled to enhance its reasoning processes. While the core knowledge base in an expert system contains facts, rules, and heuristics specific to a particular domain, meta-knowledge guides the system on how to use this domain knowledge effectively.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Importance of Meta-Knowledge in Expert Systems: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Improved Decision-Making: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Meta-knowledge helps the system decide which rules to apply and in what order. This enables the system to choose the best path when making decisions or solving problems.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 of Reasoning: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allows the system to control its reasoning process by managing how it searches for solutions, handles uncertainty, or decides between multiple potential actions.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Enhancing Flexibility: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With meta-knowledge, expert systems can adapt their strategies to varying contexts, making them more flexible in dealing with complex and dynamic situations.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485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2C36E-8D07-F91E-FC0B-D9532DC85D9B}"/>
              </a:ext>
            </a:extLst>
          </p:cNvPr>
          <p:cNvSpPr>
            <a:spLocks noGrp="1"/>
          </p:cNvSpPr>
          <p:nvPr>
            <p:ph idx="1"/>
          </p:nvPr>
        </p:nvSpPr>
        <p:spPr>
          <a:xfrm>
            <a:off x="166255" y="166255"/>
            <a:ext cx="8520545" cy="6440200"/>
          </a:xfrm>
        </p:spPr>
        <p:txBody>
          <a:bodyPr>
            <a:normAutofit fontScale="92500" lnSpcReduction="20000"/>
          </a:bodyPr>
          <a:lstStyle/>
          <a:p>
            <a:pPr>
              <a:lnSpc>
                <a:spcPct val="107000"/>
              </a:lnSpc>
              <a:spcAft>
                <a:spcPts val="800"/>
              </a:spcAft>
            </a:pPr>
            <a:r>
              <a:rPr lang="en-US"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Types of Heuristics in Expert Systems: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Rule-Based Heuristics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Simple if-then rules derived from expert knowledge or common practices.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a medical diagnosis system, a heuristic might be: “If the patient has a high fever and a rash, then check for possible viral infections first.” This rule simplifies the diagnostic process by prioritizing certain conditions based on common symptom patterns.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Similarity-Based Heuristics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Using past cases or examples that are similar to the current problem to guide decision-making.</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a legal expert system, a heuristic might be: “If the current case resembles a previously resolved case with a similar contract clause, use the same interpretation as in the previous case.”</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Experience-Based Heuristics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Heuristics derived from the accumulated experience of experts in the field.</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financial planning, a heuristic might be: “For clients nearing retirement, prioritize low-risk investments to preserve capital,” based on experienced advisors’ observations about client behavior and market trends.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Pattern Recognition Heuristics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Identifying and applying patterns observed in historical data.</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fraud detection systems, a heuristic might be: “Flag transactions that are significantly higher than the user’s typical spending patterns,” based on observed patterns of fraudulent activity.</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Constraint-Based Heuristics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Applying constraints or limitations to reduce the search space for solutions.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a scheduling system, a heuristic might be: “Assign tasks to available time slots that do not exceed the capacity of the resource,” to ensure that scheduling is feasible given resource constraints.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Greedy Heuristics</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Making locally optimal choices at each step with the hope of finding a globally optimal solution.</a:t>
            </a:r>
            <a:endParaRPr lang="en-IN"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route planning, a heuristic might be: “Always choose the shortest available path to the destination,” which simplifies the routing process by focusing on local optimizations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5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Introduction to Expert Systems</a:t>
            </a:r>
          </a:p>
        </p:txBody>
      </p:sp>
      <p:graphicFrame>
        <p:nvGraphicFramePr>
          <p:cNvPr id="5" name="Content Placeholder 2">
            <a:extLst>
              <a:ext uri="{FF2B5EF4-FFF2-40B4-BE49-F238E27FC236}">
                <a16:creationId xmlns:a16="http://schemas.microsoft.com/office/drawing/2014/main" id="{4F1F7FA7-CDC1-2DC4-7E52-2D32CA241205}"/>
              </a:ext>
            </a:extLst>
          </p:cNvPr>
          <p:cNvGraphicFramePr>
            <a:graphicFrameLocks noGrp="1"/>
          </p:cNvGraphicFramePr>
          <p:nvPr>
            <p:ph idx="1"/>
            <p:extLst>
              <p:ext uri="{D42A27DB-BD31-4B8C-83A1-F6EECF244321}">
                <p14:modId xmlns:p14="http://schemas.microsoft.com/office/powerpoint/2010/main" val="2708217312"/>
              </p:ext>
            </p:extLst>
          </p:nvPr>
        </p:nvGraphicFramePr>
        <p:xfrm>
          <a:off x="275574" y="1949873"/>
          <a:ext cx="8428392" cy="4380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9203-6CD8-0093-77F8-4B4219646DB7}"/>
              </a:ext>
            </a:extLst>
          </p:cNvPr>
          <p:cNvSpPr>
            <a:spLocks noGrp="1"/>
          </p:cNvSpPr>
          <p:nvPr>
            <p:ph type="title"/>
          </p:nvPr>
        </p:nvSpPr>
        <p:spPr>
          <a:xfrm>
            <a:off x="457200" y="274638"/>
            <a:ext cx="8229600" cy="713653"/>
          </a:xfrm>
        </p:spPr>
        <p:txBody>
          <a:bodyPr>
            <a:normAutofit fontScale="90000"/>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Heuristics</a:t>
            </a:r>
            <a:endParaRPr lang="en-IN" dirty="0"/>
          </a:p>
        </p:txBody>
      </p:sp>
      <p:sp>
        <p:nvSpPr>
          <p:cNvPr id="3" name="Content Placeholder 2">
            <a:extLst>
              <a:ext uri="{FF2B5EF4-FFF2-40B4-BE49-F238E27FC236}">
                <a16:creationId xmlns:a16="http://schemas.microsoft.com/office/drawing/2014/main" id="{02DC788C-29B9-08A0-921C-E45878C7B7B8}"/>
              </a:ext>
            </a:extLst>
          </p:cNvPr>
          <p:cNvSpPr>
            <a:spLocks noGrp="1"/>
          </p:cNvSpPr>
          <p:nvPr>
            <p:ph idx="1"/>
          </p:nvPr>
        </p:nvSpPr>
        <p:spPr>
          <a:xfrm>
            <a:off x="457200" y="1080656"/>
            <a:ext cx="8229600" cy="5045508"/>
          </a:xfrm>
        </p:spPr>
        <p:txBody>
          <a:bodyPr>
            <a:normAutofit fontScale="92500" lnSpcReduction="10000"/>
          </a:bodyPr>
          <a:lstStyle/>
          <a:p>
            <a:pPr>
              <a:lnSpc>
                <a:spcPct val="107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Heuristics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expert systems refer to strategies or rules of thumb that guide the system’s problem-solving processes. These are not strictly algorithmic but are based on practical, experience-driven knowledge to simplify decision-making and improve the efficiency of problem-solving. Heuristics help expert systems make reasonable decisions in complex or uncertain situations by applying general principles that have proven effective in similar scenarios.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Role of Heuristics in Expert Systems: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Simplify Decision-Making: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Heuristics provide simplified rules or strategies to handle complex problems that might otherwise require exhaustive computations.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Improve Efficiency: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They help the system quickly narrow down possible solutions by focusing on the most promising options.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Manage Uncertainty: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Heuristics allow the system to make reasonable guesses or decisions even when information is incomplete or ambiguous.</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Speed Up Processing:</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By using practical shortcuts, heuristics reduce the computational effort and time required for problem-solving.</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5016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939D-AD54-9B9F-7EEA-91B8C9AEDF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6AF0D49-94D8-0D39-30A3-B245579E287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200785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MYCIN Expert System (Case Study)</a:t>
            </a:r>
          </a:p>
        </p:txBody>
      </p:sp>
      <p:sp>
        <p:nvSpPr>
          <p:cNvPr id="3" name="Content Placeholder 2"/>
          <p:cNvSpPr>
            <a:spLocks noGrp="1"/>
          </p:cNvSpPr>
          <p:nvPr>
            <p:ph idx="1"/>
          </p:nvPr>
        </p:nvSpPr>
        <p:spPr/>
        <p:txBody>
          <a:bodyPr>
            <a:normAutofit fontScale="77500" lnSpcReduction="20000"/>
          </a:bodyPr>
          <a:lstStyle/>
          <a:p>
            <a:r>
              <a:t>Overview:</a:t>
            </a:r>
          </a:p>
          <a:p>
            <a:endParaRPr/>
          </a:p>
          <a:p>
            <a:r>
              <a:t>- Developed for diagnosing bacterial infections and recommending antibiotics.</a:t>
            </a:r>
            <a:br/>
            <a:endParaRPr/>
          </a:p>
          <a:p>
            <a:r>
              <a:t>- Rule-based system with 600+ rules.</a:t>
            </a:r>
            <a:br/>
            <a:endParaRPr/>
          </a:p>
          <a:p>
            <a:r>
              <a:t>Key Features:</a:t>
            </a:r>
            <a:br/>
            <a:endParaRPr/>
          </a:p>
          <a:p>
            <a:r>
              <a:t>- High Accuracy, matching human experts.</a:t>
            </a:r>
            <a:br/>
            <a:endParaRPr/>
          </a:p>
          <a:p>
            <a:r>
              <a:t>- Backward chaining inference engine.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n Overview of the Rise and Fall of Expert Systems | by Shaq Arif | Version  1 | Medium">
            <a:extLst>
              <a:ext uri="{FF2B5EF4-FFF2-40B4-BE49-F238E27FC236}">
                <a16:creationId xmlns:a16="http://schemas.microsoft.com/office/drawing/2014/main" id="{964DD660-6D34-822F-4063-63EAACF5A9E9}"/>
              </a:ext>
            </a:extLst>
          </p:cNvPr>
          <p:cNvPicPr>
            <a:picLocks noGrp="1" noChangeAspect="1"/>
          </p:cNvPicPr>
          <p:nvPr>
            <p:ph idx="1"/>
          </p:nvPr>
        </p:nvPicPr>
        <p:blipFill>
          <a:blip r:embed="rId2"/>
          <a:srcRect/>
          <a:stretch>
            <a:fillRect/>
          </a:stretch>
        </p:blipFill>
        <p:spPr bwMode="auto">
          <a:xfrm>
            <a:off x="205907" y="805218"/>
            <a:ext cx="8637842" cy="5320945"/>
          </a:xfrm>
          <a:prstGeom prst="rect">
            <a:avLst/>
          </a:prstGeom>
          <a:noFill/>
          <a:ln w="9525">
            <a:noFill/>
            <a:miter lim="800000"/>
            <a:headEnd/>
            <a:tailEnd/>
          </a:ln>
        </p:spPr>
      </p:pic>
    </p:spTree>
    <p:extLst>
      <p:ext uri="{BB962C8B-B14F-4D97-AF65-F5344CB8AC3E}">
        <p14:creationId xmlns:p14="http://schemas.microsoft.com/office/powerpoint/2010/main" val="968785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DART Expert System (Case Study)</a:t>
            </a:r>
          </a:p>
        </p:txBody>
      </p:sp>
      <p:sp>
        <p:nvSpPr>
          <p:cNvPr id="3" name="Content Placeholder 2"/>
          <p:cNvSpPr>
            <a:spLocks noGrp="1"/>
          </p:cNvSpPr>
          <p:nvPr>
            <p:ph idx="1"/>
          </p:nvPr>
        </p:nvSpPr>
        <p:spPr/>
        <p:txBody>
          <a:bodyPr>
            <a:normAutofit fontScale="85000" lnSpcReduction="20000"/>
          </a:bodyPr>
          <a:lstStyle/>
          <a:p>
            <a:r>
              <a:t>Overview:</a:t>
            </a:r>
          </a:p>
          <a:p>
            <a:endParaRPr/>
          </a:p>
          <a:p>
            <a:r>
              <a:t>- Deployed during Gulf War for managing military logistics.</a:t>
            </a:r>
            <a:br/>
            <a:endParaRPr/>
          </a:p>
          <a:p>
            <a:r>
              <a:t>Key Features:</a:t>
            </a:r>
            <a:br/>
            <a:endParaRPr/>
          </a:p>
          <a:p>
            <a:r>
              <a:t>- Real-time decision making for logistics and supply management.</a:t>
            </a:r>
            <a:br/>
            <a:endParaRPr/>
          </a:p>
          <a:p>
            <a:r>
              <a:t>- Scalability for handling large data.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2E4CE-472E-889E-D6A3-99425051994B}"/>
              </a:ext>
            </a:extLst>
          </p:cNvPr>
          <p:cNvSpPr>
            <a:spLocks noGrp="1"/>
          </p:cNvSpPr>
          <p:nvPr>
            <p:ph idx="1"/>
          </p:nvPr>
        </p:nvSpPr>
        <p:spPr>
          <a:xfrm>
            <a:off x="457200" y="1009934"/>
            <a:ext cx="8229600" cy="5116229"/>
          </a:xfrm>
        </p:spPr>
        <p:txBody>
          <a:bodyPr>
            <a:normAutofit lnSpcReduction="10000"/>
          </a:bodyPr>
          <a:lstStyle/>
          <a:p>
            <a:pPr>
              <a:lnSpc>
                <a:spcPct val="107000"/>
              </a:lnSpc>
              <a:spcBef>
                <a:spcPts val="200"/>
              </a:spcBef>
            </a:pPr>
            <a:r>
              <a:rPr lang="en-US" sz="1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Key Features of DART in Expert Systems</a:t>
            </a:r>
            <a:endParaRPr lang="en-IN" sz="12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Dynamic Analysis</a:t>
            </a:r>
            <a:r>
              <a:rPr lang="en-US" sz="1200" dirty="0">
                <a:solidFill>
                  <a:srgbClr val="00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DART continuously monitors the environment and the performance of the system.</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analyzes changes and unexpected events, adjusting strategies accordingly.</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Replanning Capabilities</a:t>
            </a:r>
            <a:r>
              <a:rPr lang="en-US" sz="1200" dirty="0">
                <a:solidFill>
                  <a:srgbClr val="00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When anomalies are detected or when predefined goals are not met, DART can initiate a replanning process.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involves assessing alternative courses of action based on current conditions.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Decision Support</a:t>
            </a:r>
            <a:r>
              <a:rPr lang="en-US" sz="1200" dirty="0">
                <a:solidFill>
                  <a:srgbClr val="00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DART aids human experts by providing insights and recommendations, making the decision-making process more efficient.</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utilizes heuristics and algorithms to predict outcomes of different actions.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Feedback Loop</a:t>
            </a:r>
            <a:r>
              <a:rPr lang="en-US" sz="1200" dirty="0">
                <a:solidFill>
                  <a:srgbClr val="00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tool often incorporates feedback mechanisms to learn from previous decisions, improving future performance.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adaptability is crucial in environments where conditions frequently change.</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Integration with Expert Systems</a:t>
            </a:r>
            <a:r>
              <a:rPr lang="en-US" sz="1200" dirty="0">
                <a:solidFill>
                  <a:srgbClr val="00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DART can be integrated into larger expert systems, enhancing their capabilities by adding a dynamic planning layer.</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works alongside knowledge bases and inference engines to provide real-time solutions.</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US" sz="1200" b="1" dirty="0">
                <a:solidFill>
                  <a:srgbClr val="000000"/>
                </a:solidFill>
                <a:effectLst/>
                <a:latin typeface="Times New Roman" panose="02020603050405020304" pitchFamily="18" charset="0"/>
                <a:ea typeface="Times New Roman" panose="02020603050405020304" pitchFamily="18" charset="0"/>
              </a:rPr>
              <a:t>Applications</a:t>
            </a:r>
            <a:r>
              <a:rPr lang="en-US" sz="1200" dirty="0">
                <a:solidFill>
                  <a:srgbClr val="000000"/>
                </a:solidFill>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DART is useful in various fields, including robotics, logistics, healthcare, and finance, where real-time data and adaptability are essential.</a:t>
            </a:r>
            <a:endParaRPr lang="en-IN"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itle 4">
            <a:extLst>
              <a:ext uri="{FF2B5EF4-FFF2-40B4-BE49-F238E27FC236}">
                <a16:creationId xmlns:a16="http://schemas.microsoft.com/office/drawing/2014/main" id="{E1672F00-CAB6-AD62-109D-265527046102}"/>
              </a:ext>
            </a:extLst>
          </p:cNvPr>
          <p:cNvSpPr>
            <a:spLocks noGrp="1"/>
          </p:cNvSpPr>
          <p:nvPr>
            <p:ph type="title"/>
          </p:nvPr>
        </p:nvSpPr>
        <p:spPr>
          <a:xfrm>
            <a:off x="457200" y="274638"/>
            <a:ext cx="8229600" cy="735296"/>
          </a:xfrm>
        </p:spPr>
        <p:txBody>
          <a:bodyPr>
            <a:normAutofit fontScale="90000"/>
          </a:bodyPr>
          <a:lstStyle/>
          <a:p>
            <a:b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DART(</a:t>
            </a:r>
            <a:r>
              <a:rPr lang="en-US"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DYNAMIC ANALYSIS AND REPLANNING TOOL</a:t>
            </a:r>
            <a:r>
              <a:rPr lang="en-US"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4253916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XOON Expert System (Case Study)</a:t>
            </a:r>
          </a:p>
        </p:txBody>
      </p:sp>
      <p:sp>
        <p:nvSpPr>
          <p:cNvPr id="3" name="Content Placeholder 2"/>
          <p:cNvSpPr>
            <a:spLocks noGrp="1"/>
          </p:cNvSpPr>
          <p:nvPr>
            <p:ph idx="1"/>
          </p:nvPr>
        </p:nvSpPr>
        <p:spPr/>
        <p:txBody>
          <a:bodyPr>
            <a:normAutofit fontScale="92500" lnSpcReduction="20000"/>
          </a:bodyPr>
          <a:lstStyle/>
          <a:p>
            <a:r>
              <a:t>Overview:</a:t>
            </a:r>
          </a:p>
          <a:p>
            <a:endParaRPr/>
          </a:p>
          <a:p>
            <a:r>
              <a:t>- A modern hybrid system managing uncertain or incomplete data.</a:t>
            </a:r>
            <a:br/>
            <a:endParaRPr/>
          </a:p>
          <a:p>
            <a:r>
              <a:t>Key Features:</a:t>
            </a:r>
            <a:br/>
            <a:endParaRPr/>
          </a:p>
          <a:p>
            <a:r>
              <a:t>- Combines rule-based reasoning with fuzzy logic.</a:t>
            </a:r>
            <a:br/>
            <a:endParaRPr/>
          </a:p>
          <a:p>
            <a:r>
              <a:t>- Used in medical diagnosis, financial forecasting.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Advantages and Limitations of Expert Systems</a:t>
            </a:r>
          </a:p>
        </p:txBody>
      </p:sp>
      <p:sp>
        <p:nvSpPr>
          <p:cNvPr id="3" name="Content Placeholder 2"/>
          <p:cNvSpPr>
            <a:spLocks noGrp="1"/>
          </p:cNvSpPr>
          <p:nvPr>
            <p:ph idx="1"/>
          </p:nvPr>
        </p:nvSpPr>
        <p:spPr/>
        <p:txBody>
          <a:bodyPr>
            <a:normAutofit fontScale="70000" lnSpcReduction="20000"/>
          </a:bodyPr>
          <a:lstStyle/>
          <a:p>
            <a:r>
              <a:t>Advantages:</a:t>
            </a:r>
          </a:p>
          <a:p>
            <a:endParaRPr/>
          </a:p>
          <a:p>
            <a:r>
              <a:t>- Consistent decision-making, reduced human error.</a:t>
            </a:r>
            <a:br/>
            <a:endParaRPr/>
          </a:p>
          <a:p>
            <a:r>
              <a:t>- Availability and scalability (24/7).</a:t>
            </a:r>
            <a:br/>
            <a:endParaRPr/>
          </a:p>
          <a:p>
            <a:r>
              <a:t>- Knowledge preservation.</a:t>
            </a:r>
          </a:p>
          <a:p>
            <a:r>
              <a:t>Limitations:</a:t>
            </a:r>
            <a:br/>
            <a:endParaRPr/>
          </a:p>
          <a:p>
            <a:r>
              <a:t>- Limited to specific domains.</a:t>
            </a:r>
            <a:br/>
            <a:endParaRPr/>
          </a:p>
          <a:p>
            <a:r>
              <a:t>- Difficulty handling novel situations.</a:t>
            </a:r>
            <a:br/>
            <a:endParaRPr/>
          </a:p>
          <a:p>
            <a:r>
              <a:t>- Knowledge acquisition bottlenecks.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Trends in Expert Systems</a:t>
            </a:r>
          </a:p>
        </p:txBody>
      </p:sp>
      <p:sp>
        <p:nvSpPr>
          <p:cNvPr id="3" name="Content Placeholder 2"/>
          <p:cNvSpPr>
            <a:spLocks noGrp="1"/>
          </p:cNvSpPr>
          <p:nvPr>
            <p:ph idx="1"/>
          </p:nvPr>
        </p:nvSpPr>
        <p:spPr/>
        <p:txBody>
          <a:bodyPr/>
          <a:lstStyle/>
          <a:p>
            <a:r>
              <a:t>- Evolution towards hybrid systems (integration of ML, fuzzy logic).</a:t>
            </a:r>
          </a:p>
          <a:p>
            <a:endParaRPr/>
          </a:p>
          <a:p>
            <a:r>
              <a:t>- Scalability with Big Data and integration with AI models.</a:t>
            </a:r>
            <a:br/>
            <a:endParaRPr/>
          </a:p>
          <a:p>
            <a:r>
              <a:t>- Expanded use in healthcare, finance, cybersecurity.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Expert systems remain a key aspect of AI for decision-making in specialized domains.</a:t>
            </a:r>
          </a:p>
          <a:p>
            <a:r>
              <a:t>Their role is evolving with hybrid systems and advanced technologies.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Roles of Expert Systems</a:t>
            </a:r>
          </a:p>
        </p:txBody>
      </p:sp>
      <p:graphicFrame>
        <p:nvGraphicFramePr>
          <p:cNvPr id="5" name="Content Placeholder 2">
            <a:extLst>
              <a:ext uri="{FF2B5EF4-FFF2-40B4-BE49-F238E27FC236}">
                <a16:creationId xmlns:a16="http://schemas.microsoft.com/office/drawing/2014/main" id="{7322F8BD-3085-7742-D0B3-44569EC8D94B}"/>
              </a:ext>
            </a:extLst>
          </p:cNvPr>
          <p:cNvGraphicFramePr>
            <a:graphicFrameLocks noGrp="1"/>
          </p:cNvGraphicFramePr>
          <p:nvPr>
            <p:ph idx="1"/>
            <p:extLst>
              <p:ext uri="{D42A27DB-BD31-4B8C-83A1-F6EECF244321}">
                <p14:modId xmlns:p14="http://schemas.microsoft.com/office/powerpoint/2010/main" val="31121403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212942"/>
            <a:ext cx="4000647" cy="1639381"/>
          </a:xfrm>
        </p:spPr>
        <p:txBody>
          <a:bodyPr anchor="ctr">
            <a:normAutofit/>
          </a:bodyPr>
          <a:lstStyle/>
          <a:p>
            <a:r>
              <a:rPr lang="en-IN" sz="3500" dirty="0"/>
              <a:t>Architecture of Expert Systems</a:t>
            </a:r>
          </a:p>
        </p:txBody>
      </p:sp>
      <p:sp>
        <p:nvSpPr>
          <p:cNvPr id="3" name="Content Placeholder 2"/>
          <p:cNvSpPr>
            <a:spLocks noGrp="1"/>
          </p:cNvSpPr>
          <p:nvPr>
            <p:ph idx="1"/>
          </p:nvPr>
        </p:nvSpPr>
        <p:spPr>
          <a:xfrm>
            <a:off x="571350" y="1691014"/>
            <a:ext cx="5378513" cy="4835046"/>
          </a:xfrm>
        </p:spPr>
        <p:txBody>
          <a:bodyPr anchor="ctr">
            <a:normAutofit/>
          </a:bodyPr>
          <a:lstStyle/>
          <a:p>
            <a:pPr>
              <a:lnSpc>
                <a:spcPct val="90000"/>
              </a:lnSpc>
            </a:pPr>
            <a:r>
              <a:rPr lang="en-IN" sz="1800" dirty="0"/>
              <a:t>Core Components:</a:t>
            </a:r>
          </a:p>
          <a:p>
            <a:pPr>
              <a:lnSpc>
                <a:spcPct val="90000"/>
              </a:lnSpc>
            </a:pPr>
            <a:endParaRPr lang="en-IN" sz="1800" dirty="0"/>
          </a:p>
          <a:p>
            <a:pPr>
              <a:lnSpc>
                <a:spcPct val="90000"/>
              </a:lnSpc>
            </a:pPr>
            <a:r>
              <a:rPr lang="en-IN" sz="1800" dirty="0"/>
              <a:t>- Knowledge Base: Repository of facts, rules, and heuristics.</a:t>
            </a:r>
            <a:br>
              <a:rPr lang="en-IN" sz="1800" dirty="0"/>
            </a:br>
            <a:endParaRPr lang="en-IN" sz="1800" dirty="0"/>
          </a:p>
          <a:p>
            <a:pPr>
              <a:lnSpc>
                <a:spcPct val="90000"/>
              </a:lnSpc>
            </a:pPr>
            <a:r>
              <a:rPr lang="en-IN" sz="1800" dirty="0"/>
              <a:t>- Inference Engine: Processes rules and applies them to data.</a:t>
            </a:r>
            <a:br>
              <a:rPr lang="en-IN" sz="1800" dirty="0"/>
            </a:br>
            <a:endParaRPr lang="en-IN" sz="1800" dirty="0"/>
          </a:p>
          <a:p>
            <a:pPr>
              <a:lnSpc>
                <a:spcPct val="90000"/>
              </a:lnSpc>
            </a:pPr>
            <a:r>
              <a:rPr lang="en-IN" sz="1800" dirty="0"/>
              <a:t>- User Interface: Interaction between users and system.</a:t>
            </a:r>
            <a:br>
              <a:rPr lang="en-IN" sz="1800" dirty="0"/>
            </a:br>
            <a:endParaRPr lang="en-IN" sz="1800" dirty="0"/>
          </a:p>
          <a:p>
            <a:pPr>
              <a:lnSpc>
                <a:spcPct val="90000"/>
              </a:lnSpc>
            </a:pPr>
            <a:r>
              <a:rPr lang="en-IN" sz="1800" dirty="0"/>
              <a:t>- Explanation Facility: Explains reasoning behind decisions.</a:t>
            </a:r>
            <a:br>
              <a:rPr lang="en-IN" sz="1800" dirty="0"/>
            </a:br>
            <a:endParaRPr lang="en-IN" sz="1800" dirty="0"/>
          </a:p>
          <a:p>
            <a:pPr>
              <a:lnSpc>
                <a:spcPct val="90000"/>
              </a:lnSpc>
            </a:pPr>
            <a:r>
              <a:rPr lang="en-IN" sz="1800" dirty="0"/>
              <a:t>- Knowledge Acquisition Module: Adds, refines, or updates knowledge.</a:t>
            </a:r>
          </a:p>
        </p:txBody>
      </p:sp>
      <p:pic>
        <p:nvPicPr>
          <p:cNvPr id="5" name="Picture 4" descr="Complex maths formulae on a blackboard">
            <a:extLst>
              <a:ext uri="{FF2B5EF4-FFF2-40B4-BE49-F238E27FC236}">
                <a16:creationId xmlns:a16="http://schemas.microsoft.com/office/drawing/2014/main" id="{D2AF2CCB-B86C-9F8A-0FB9-28C1805A4141}"/>
              </a:ext>
            </a:extLst>
          </p:cNvPr>
          <p:cNvPicPr>
            <a:picLocks noChangeAspect="1"/>
          </p:cNvPicPr>
          <p:nvPr/>
        </p:nvPicPr>
        <p:blipFill>
          <a:blip r:embed="rId2"/>
          <a:srcRect l="35702" r="21781" b="2"/>
          <a:stretch/>
        </p:blipFill>
        <p:spPr>
          <a:xfrm>
            <a:off x="6450904" y="-10886"/>
            <a:ext cx="2693096"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AFF156-90A2-2FAA-6F15-A9CD241553D5}"/>
              </a:ext>
            </a:extLst>
          </p:cNvPr>
          <p:cNvSpPr>
            <a:spLocks noGrp="1"/>
          </p:cNvSpPr>
          <p:nvPr>
            <p:ph type="title"/>
          </p:nvPr>
        </p:nvSpPr>
        <p:spPr>
          <a:xfrm>
            <a:off x="621506" y="494414"/>
            <a:ext cx="7900987" cy="817403"/>
          </a:xfrm>
        </p:spPr>
        <p:txBody>
          <a:bodyPr vert="horz" lIns="91440" tIns="45720" rIns="91440" bIns="45720" rtlCol="0" anchor="b">
            <a:normAutofit/>
          </a:bodyPr>
          <a:lstStyle/>
          <a:p>
            <a:pPr defTabSz="914400">
              <a:lnSpc>
                <a:spcPct val="90000"/>
              </a:lnSpc>
            </a:pPr>
            <a:br>
              <a:rPr lang="en-US" sz="1700" b="1" kern="1200">
                <a:solidFill>
                  <a:schemeClr val="tx1"/>
                </a:solidFill>
                <a:effectLst/>
                <a:latin typeface="+mj-lt"/>
                <a:ea typeface="+mj-ea"/>
                <a:cs typeface="+mj-cs"/>
              </a:rPr>
            </a:br>
            <a:r>
              <a:rPr lang="en-US" sz="1700" b="1" kern="1200">
                <a:solidFill>
                  <a:schemeClr val="tx1"/>
                </a:solidFill>
                <a:effectLst/>
                <a:latin typeface="+mj-lt"/>
                <a:ea typeface="+mj-ea"/>
                <a:cs typeface="+mj-cs"/>
              </a:rPr>
              <a:t>Architecture of Expert Systems</a:t>
            </a:r>
            <a:br>
              <a:rPr lang="en-US" sz="1700" kern="1200">
                <a:solidFill>
                  <a:schemeClr val="tx1"/>
                </a:solidFill>
                <a:effectLst/>
                <a:latin typeface="+mj-lt"/>
                <a:ea typeface="+mj-ea"/>
                <a:cs typeface="+mj-cs"/>
              </a:rPr>
            </a:br>
            <a:endParaRPr lang="en-US" sz="1700" kern="1200">
              <a:solidFill>
                <a:schemeClr val="tx1"/>
              </a:solidFill>
              <a:latin typeface="+mj-lt"/>
              <a:ea typeface="+mj-ea"/>
              <a:cs typeface="+mj-cs"/>
            </a:endParaRPr>
          </a:p>
        </p:txBody>
      </p:sp>
      <p:pic>
        <p:nvPicPr>
          <p:cNvPr id="4" name="Content Placeholder 3" descr="Expert Systems in Artificial Intelligence - Javatpoint">
            <a:extLst>
              <a:ext uri="{FF2B5EF4-FFF2-40B4-BE49-F238E27FC236}">
                <a16:creationId xmlns:a16="http://schemas.microsoft.com/office/drawing/2014/main" id="{5D6F5ED4-7B47-1A79-E562-239F60014E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42925" y="1806232"/>
            <a:ext cx="8058150" cy="4184044"/>
          </a:xfrm>
          <a:prstGeom prst="rect">
            <a:avLst/>
          </a:prstGeom>
          <a:noFill/>
        </p:spPr>
      </p:pic>
    </p:spTree>
    <p:extLst>
      <p:ext uri="{BB962C8B-B14F-4D97-AF65-F5344CB8AC3E}">
        <p14:creationId xmlns:p14="http://schemas.microsoft.com/office/powerpoint/2010/main" val="330237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A845-1FEA-6697-2BD4-3A8D0CB0CC2B}"/>
              </a:ext>
            </a:extLst>
          </p:cNvPr>
          <p:cNvSpPr>
            <a:spLocks noGrp="1"/>
          </p:cNvSpPr>
          <p:nvPr>
            <p:ph type="title"/>
          </p:nvPr>
        </p:nvSpPr>
        <p:spPr/>
        <p:txBody>
          <a:bodyPr/>
          <a:lstStyle/>
          <a:p>
            <a:r>
              <a:rPr lang="en-US" dirty="0"/>
              <a:t>COMPONENTS OF EXPERT SYSTEM</a:t>
            </a:r>
          </a:p>
        </p:txBody>
      </p:sp>
      <p:sp>
        <p:nvSpPr>
          <p:cNvPr id="3" name="Content Placeholder 2">
            <a:extLst>
              <a:ext uri="{FF2B5EF4-FFF2-40B4-BE49-F238E27FC236}">
                <a16:creationId xmlns:a16="http://schemas.microsoft.com/office/drawing/2014/main" id="{A6A8D867-E800-6F60-11FD-B6E37BB19059}"/>
              </a:ext>
            </a:extLst>
          </p:cNvPr>
          <p:cNvSpPr>
            <a:spLocks noGrp="1"/>
          </p:cNvSpPr>
          <p:nvPr>
            <p:ph idx="1"/>
          </p:nvPr>
        </p:nvSpPr>
        <p:spPr/>
        <p:txBody>
          <a:bodyPr/>
          <a:lstStyle/>
          <a:p>
            <a:pPr marL="0" indent="0">
              <a:buNone/>
            </a:pPr>
            <a:r>
              <a:rPr lang="en-US" dirty="0"/>
              <a:t>1) USER INTERFACE</a:t>
            </a:r>
          </a:p>
          <a:p>
            <a:endParaRPr lang="en-US" dirty="0"/>
          </a:p>
          <a:p>
            <a:pPr marL="0" indent="0">
              <a:buNone/>
            </a:pPr>
            <a:r>
              <a:rPr lang="en-US" dirty="0"/>
              <a:t>2) INFERENCE ENGINE</a:t>
            </a:r>
          </a:p>
          <a:p>
            <a:pPr marL="0" indent="0">
              <a:buNone/>
            </a:pPr>
            <a:endParaRPr lang="en-US" dirty="0"/>
          </a:p>
          <a:p>
            <a:pPr marL="0" indent="0">
              <a:buNone/>
            </a:pPr>
            <a:r>
              <a:rPr lang="en-US" dirty="0"/>
              <a:t>3) KNOWLEDGE BASE</a:t>
            </a:r>
          </a:p>
        </p:txBody>
      </p:sp>
    </p:spTree>
    <p:extLst>
      <p:ext uri="{BB962C8B-B14F-4D97-AF65-F5344CB8AC3E}">
        <p14:creationId xmlns:p14="http://schemas.microsoft.com/office/powerpoint/2010/main" val="1368333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Title 1">
            <a:extLst>
              <a:ext uri="{FF2B5EF4-FFF2-40B4-BE49-F238E27FC236}">
                <a16:creationId xmlns:a16="http://schemas.microsoft.com/office/drawing/2014/main" id="{55A9E2D6-540A-A339-232A-AED60CB9748B}"/>
              </a:ext>
            </a:extLst>
          </p:cNvPr>
          <p:cNvSpPr>
            <a:spLocks noGrp="1"/>
          </p:cNvSpPr>
          <p:nvPr>
            <p:ph type="title"/>
          </p:nvPr>
        </p:nvSpPr>
        <p:spPr>
          <a:xfrm>
            <a:off x="4570578" y="701459"/>
            <a:ext cx="3988849" cy="1014608"/>
          </a:xfrm>
        </p:spPr>
        <p:txBody>
          <a:bodyPr>
            <a:normAutofit/>
          </a:bodyPr>
          <a:lstStyle/>
          <a:p>
            <a:r>
              <a:rPr lang="en-US" dirty="0">
                <a:solidFill>
                  <a:srgbClr val="000000"/>
                </a:solidFill>
              </a:rPr>
              <a:t>USER INTERFACE</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descr="Web Design">
            <a:extLst>
              <a:ext uri="{FF2B5EF4-FFF2-40B4-BE49-F238E27FC236}">
                <a16:creationId xmlns:a16="http://schemas.microsoft.com/office/drawing/2014/main" id="{C4D11DDB-BD58-5284-EA91-1BE3F0FAA8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Content Placeholder 2">
            <a:extLst>
              <a:ext uri="{FF2B5EF4-FFF2-40B4-BE49-F238E27FC236}">
                <a16:creationId xmlns:a16="http://schemas.microsoft.com/office/drawing/2014/main" id="{83CD6580-9BBD-27AB-6D43-1372600A0692}"/>
              </a:ext>
            </a:extLst>
          </p:cNvPr>
          <p:cNvSpPr>
            <a:spLocks noGrp="1"/>
          </p:cNvSpPr>
          <p:nvPr>
            <p:ph idx="1"/>
          </p:nvPr>
        </p:nvSpPr>
        <p:spPr>
          <a:xfrm>
            <a:off x="4570579" y="2192055"/>
            <a:ext cx="4003614" cy="3682393"/>
          </a:xfrm>
        </p:spPr>
        <p:txBody>
          <a:bodyPr anchor="ctr">
            <a:normAutofit/>
          </a:bodyPr>
          <a:lstStyle/>
          <a:p>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With the help of a user interface, the expert system interacts with the user, takes queries as an input in a readable format, and passes it to the inference engine. After getting the response from the inference engine, it displays the output to the user. In other words,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an interface that helps a non-expert user to communicate with the expert system to find a solution</a:t>
            </a:r>
            <a:r>
              <a:rPr lang="en-IN" sz="1800" dirty="0">
                <a:solidFill>
                  <a:srgbClr val="000000"/>
                </a:solidFill>
                <a:effectLst/>
                <a:latin typeface="Times New Roman" panose="02020603050405020304" pitchFamily="18" charset="0"/>
                <a:cs typeface="Times New Roman" panose="02020603050405020304" pitchFamily="18" charset="0"/>
              </a:rPr>
              <a:t> </a:t>
            </a: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41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339D0-4CDE-90E6-F87A-735802E11ED3}"/>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INFERENCE ENGINE(RULES OF ENGINE)</a:t>
            </a:r>
            <a:r>
              <a:rPr lang="en-IN" dirty="0">
                <a:effectLst/>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A3CEDC-38AD-F249-0DDB-E68B9D4C091F}"/>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The inference engine is known as the brain of the expert system as it is the main processing unit of the system. </a:t>
            </a:r>
            <a:endParaRPr lang="en-US" sz="1800" dirty="0">
              <a:solidFill>
                <a:srgbClr val="000000"/>
              </a:solidFill>
              <a:latin typeface="Times New Roman" panose="02020603050405020304" pitchFamily="18" charset="0"/>
              <a:ea typeface="Calibri" panose="020F0502020204030204" pitchFamily="34" charset="0"/>
            </a:endParaRPr>
          </a:p>
          <a:p>
            <a:endParaRPr lang="en-US" sz="1800" dirty="0">
              <a:solidFill>
                <a:srgbClr val="000000"/>
              </a:solidFill>
              <a:latin typeface="Times New Roman" panose="02020603050405020304" pitchFamily="18" charset="0"/>
            </a:endParaRPr>
          </a:p>
          <a:p>
            <a:pPr marL="342900" lvl="0" indent="-342900" algn="just">
              <a:lnSpc>
                <a:spcPct val="107000"/>
              </a:lnSpc>
              <a:spcAft>
                <a:spcPts val="800"/>
              </a:spcAft>
              <a:buSzPts val="1000"/>
              <a:buFont typeface="Symbol" pitchFamily="2"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two types of inference engine:</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itchFamily="2" charset="2"/>
              <a:buChar char=""/>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Deterministic Inference engine: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conclusions drawn from this type of inference engine are assumed to be true. It is based on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facts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rules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itchFamily="2" charset="2"/>
              <a:buChar char=""/>
              <a:tabLst>
                <a:tab pos="457200" algn="l"/>
              </a:tabLst>
            </a:pPr>
            <a:r>
              <a:rPr lang="en-US"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Probabilistic Inference engine: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This type of inference engine contains uncertainty in conclusions, and based on the probability.</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7696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CAA2-A034-F3EF-034C-3BFCC5D0DFC2}"/>
              </a:ext>
            </a:extLst>
          </p:cNvPr>
          <p:cNvSpPr>
            <a:spLocks noGrp="1"/>
          </p:cNvSpPr>
          <p:nvPr>
            <p:ph type="title"/>
          </p:nvPr>
        </p:nvSpPr>
        <p:spPr/>
        <p:txBody>
          <a:bodyPr>
            <a:normAutofit fontScale="90000"/>
          </a:bodyPr>
          <a:lstStyle/>
          <a:p>
            <a:br>
              <a:rPr lang="en-US" sz="1800"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b="1"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Reasoning Strategies used by Inference Engine</a:t>
            </a:r>
            <a:br>
              <a:rPr lang="en-IN" sz="1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pic>
        <p:nvPicPr>
          <p:cNvPr id="8" name="Content Placeholder 7">
            <a:extLst>
              <a:ext uri="{FF2B5EF4-FFF2-40B4-BE49-F238E27FC236}">
                <a16:creationId xmlns:a16="http://schemas.microsoft.com/office/drawing/2014/main" id="{0753CA2F-1F5F-7085-78CB-E67FAA3803B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57200" y="3095739"/>
            <a:ext cx="3638812" cy="1534885"/>
          </a:xfrm>
          <a:prstGeom prst="rect">
            <a:avLst/>
          </a:prstGeom>
          <a:noFill/>
          <a:ln>
            <a:noFill/>
          </a:ln>
        </p:spPr>
      </p:pic>
      <p:pic>
        <p:nvPicPr>
          <p:cNvPr id="9" name="Content Placeholder 8">
            <a:extLst>
              <a:ext uri="{FF2B5EF4-FFF2-40B4-BE49-F238E27FC236}">
                <a16:creationId xmlns:a16="http://schemas.microsoft.com/office/drawing/2014/main" id="{E8F4DA8A-160D-DFA1-E0CD-DD700F329BF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3095739"/>
            <a:ext cx="4038600" cy="1534885"/>
          </a:xfrm>
          <a:prstGeom prst="rect">
            <a:avLst/>
          </a:prstGeom>
          <a:noFill/>
          <a:ln>
            <a:noFill/>
          </a:ln>
        </p:spPr>
      </p:pic>
    </p:spTree>
    <p:extLst>
      <p:ext uri="{BB962C8B-B14F-4D97-AF65-F5344CB8AC3E}">
        <p14:creationId xmlns:p14="http://schemas.microsoft.com/office/powerpoint/2010/main" val="140429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TotalTime>
  <Words>2313</Words>
  <Application>Microsoft Office PowerPoint</Application>
  <PresentationFormat>On-screen Show (4:3)</PresentationFormat>
  <Paragraphs>178</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Courier New</vt:lpstr>
      <vt:lpstr>Symbol</vt:lpstr>
      <vt:lpstr>Times New Roman</vt:lpstr>
      <vt:lpstr>Office Theme</vt:lpstr>
      <vt:lpstr>Expert Systems in Artificial Intelligence</vt:lpstr>
      <vt:lpstr>Introduction to Expert Systems</vt:lpstr>
      <vt:lpstr>Roles of Expert Systems</vt:lpstr>
      <vt:lpstr>Architecture of Expert Systems</vt:lpstr>
      <vt:lpstr> Architecture of Expert Systems </vt:lpstr>
      <vt:lpstr>COMPONENTS OF EXPERT SYSTEM</vt:lpstr>
      <vt:lpstr>USER INTERFACE</vt:lpstr>
      <vt:lpstr>INFERENCE ENGINE(RULES OF ENGINE) </vt:lpstr>
      <vt:lpstr>  Reasoning Strategies used by Inference Engine </vt:lpstr>
      <vt:lpstr>KNOWLEDGE BASE</vt:lpstr>
      <vt:lpstr>Knowledge Representation: It is used to formalize the knowledge stored in the knowledge base using the If-else rules. </vt:lpstr>
      <vt:lpstr>  Knowledge Acquisition </vt:lpstr>
      <vt:lpstr>META KNOWLEDGE </vt:lpstr>
      <vt:lpstr>PowerPoint Presentation</vt:lpstr>
      <vt:lpstr>Types of Meta Knowledge</vt:lpstr>
      <vt:lpstr>HEURISTICS</vt:lpstr>
      <vt:lpstr>Knowledge Acquisition</vt:lpstr>
      <vt:lpstr>Meta Knowledge</vt:lpstr>
      <vt:lpstr>PowerPoint Presentation</vt:lpstr>
      <vt:lpstr>Heuristics</vt:lpstr>
      <vt:lpstr>PowerPoint Presentation</vt:lpstr>
      <vt:lpstr>MYCIN Expert System (Case Study)</vt:lpstr>
      <vt:lpstr>PowerPoint Presentation</vt:lpstr>
      <vt:lpstr>DART Expert System (Case Study)</vt:lpstr>
      <vt:lpstr> DART(DYNAMIC ANALYSIS AND REPLANNING TOOL) </vt:lpstr>
      <vt:lpstr>XOON Expert System (Case Study)</vt:lpstr>
      <vt:lpstr>Advantages and Limitations of Expert Systems</vt:lpstr>
      <vt:lpstr>Future Trends in Expert Systems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Nikhil Karthik</cp:lastModifiedBy>
  <cp:revision>10</cp:revision>
  <dcterms:created xsi:type="dcterms:W3CDTF">2013-01-27T09:14:16Z</dcterms:created>
  <dcterms:modified xsi:type="dcterms:W3CDTF">2024-09-29T09:48:32Z</dcterms:modified>
  <cp:category/>
</cp:coreProperties>
</file>