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7"/>
  </p:notesMasterIdLst>
  <p:sldIdLst>
    <p:sldId id="256" r:id="rId2"/>
    <p:sldId id="257" r:id="rId3"/>
    <p:sldId id="258" r:id="rId4"/>
    <p:sldId id="259" r:id="rId5"/>
    <p:sldId id="267" r:id="rId6"/>
    <p:sldId id="261" r:id="rId7"/>
    <p:sldId id="262" r:id="rId8"/>
    <p:sldId id="269" r:id="rId9"/>
    <p:sldId id="271" r:id="rId10"/>
    <p:sldId id="270" r:id="rId11"/>
    <p:sldId id="272" r:id="rId12"/>
    <p:sldId id="266" r:id="rId13"/>
    <p:sldId id="268" r:id="rId14"/>
    <p:sldId id="273" r:id="rId15"/>
    <p:sldId id="265" r:id="rId16"/>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CAC6A7-DEA5-48C2-8224-F093611A6D68}" v="3" dt="2020-12-08T12:30:30.3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p:cViewPr varScale="1">
        <p:scale>
          <a:sx n="72" d="100"/>
          <a:sy n="72" d="100"/>
        </p:scale>
        <p:origin x="132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55BCEB-D345-4F40-8CEA-1AD6E898AF7C}" type="datetimeFigureOut">
              <a:rPr lang="en-IN" smtClean="0"/>
              <a:t>12-11-2024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4A8068-FAFC-4B85-9AF3-DE34219AAAEA}" type="slidenum">
              <a:rPr lang="en-IN" smtClean="0"/>
              <a:t>‹#›</a:t>
            </a:fld>
            <a:endParaRPr lang="en-IN"/>
          </a:p>
        </p:txBody>
      </p:sp>
    </p:spTree>
    <p:extLst>
      <p:ext uri="{BB962C8B-B14F-4D97-AF65-F5344CB8AC3E}">
        <p14:creationId xmlns:p14="http://schemas.microsoft.com/office/powerpoint/2010/main" val="1465503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4A8068-FAFC-4B85-9AF3-DE34219AAAEA}" type="slidenum">
              <a:rPr lang="en-IN" smtClean="0"/>
              <a:t>3</a:t>
            </a:fld>
            <a:endParaRPr lang="en-IN"/>
          </a:p>
        </p:txBody>
      </p:sp>
    </p:spTree>
    <p:extLst>
      <p:ext uri="{BB962C8B-B14F-4D97-AF65-F5344CB8AC3E}">
        <p14:creationId xmlns:p14="http://schemas.microsoft.com/office/powerpoint/2010/main" val="2691181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8FBA783C-0674-4BEB-AAAC-4DF9CA1A8DFF}" type="datetimeFigureOut">
              <a:rPr lang="en-US" smtClean="0"/>
              <a:t>11/12/2024</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35CBC09-E397-4345-9344-85D0FD24809E}"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FBA783C-0674-4BEB-AAAC-4DF9CA1A8DFF}"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5CBC09-E397-4345-9344-85D0FD24809E}"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FBA783C-0674-4BEB-AAAC-4DF9CA1A8DFF}"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5CBC09-E397-4345-9344-85D0FD24809E}"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8FBA783C-0674-4BEB-AAAC-4DF9CA1A8DFF}" type="datetimeFigureOut">
              <a:rPr lang="en-US" smtClean="0"/>
              <a:t>11/12/2024</a:t>
            </a:fld>
            <a:endParaRPr lang="en-US" dirty="0"/>
          </a:p>
        </p:txBody>
      </p:sp>
      <p:sp>
        <p:nvSpPr>
          <p:cNvPr id="9" name="Slide Number Placeholder 8"/>
          <p:cNvSpPr>
            <a:spLocks noGrp="1"/>
          </p:cNvSpPr>
          <p:nvPr>
            <p:ph type="sldNum" sz="quarter" idx="15"/>
          </p:nvPr>
        </p:nvSpPr>
        <p:spPr/>
        <p:txBody>
          <a:bodyPr rtlCol="0"/>
          <a:lstStyle/>
          <a:p>
            <a:fld id="{A35CBC09-E397-4345-9344-85D0FD24809E}" type="slidenum">
              <a:rPr lang="en-US" smtClean="0"/>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FBA783C-0674-4BEB-AAAC-4DF9CA1A8DFF}" type="datetimeFigureOut">
              <a:rPr lang="en-US" smtClean="0"/>
              <a:t>11/12/2024</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35CBC09-E397-4345-9344-85D0FD24809E}"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FBA783C-0674-4BEB-AAAC-4DF9CA1A8DFF}" type="datetimeFigureOut">
              <a:rPr lang="en-US" smtClean="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5CBC09-E397-4345-9344-85D0FD24809E}" type="slidenum">
              <a:rPr lang="en-US" smtClean="0"/>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8FBA783C-0674-4BEB-AAAC-4DF9CA1A8DFF}" type="datetimeFigureOut">
              <a:rPr lang="en-US" smtClean="0"/>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35CBC09-E397-4345-9344-85D0FD24809E}" type="slidenum">
              <a:rPr lang="en-US" smtClean="0"/>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8FBA783C-0674-4BEB-AAAC-4DF9CA1A8DFF}" type="datetimeFigureOut">
              <a:rPr lang="en-US" smtClean="0"/>
              <a:t>11/12/2024</a:t>
            </a:fld>
            <a:endParaRPr lang="en-US" dirty="0"/>
          </a:p>
        </p:txBody>
      </p:sp>
      <p:sp>
        <p:nvSpPr>
          <p:cNvPr id="7" name="Slide Number Placeholder 6"/>
          <p:cNvSpPr>
            <a:spLocks noGrp="1"/>
          </p:cNvSpPr>
          <p:nvPr>
            <p:ph type="sldNum" sz="quarter" idx="11"/>
          </p:nvPr>
        </p:nvSpPr>
        <p:spPr/>
        <p:txBody>
          <a:bodyPr rtlCol="0"/>
          <a:lstStyle/>
          <a:p>
            <a:fld id="{A35CBC09-E397-4345-9344-85D0FD24809E}" type="slidenum">
              <a:rPr lang="en-US" smtClean="0"/>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A783C-0674-4BEB-AAAC-4DF9CA1A8DFF}" type="datetimeFigureOut">
              <a:rPr lang="en-US" smtClean="0"/>
              <a:t>11/12/2024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5CBC09-E397-4345-9344-85D0FD24809E}"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8FBA783C-0674-4BEB-AAAC-4DF9CA1A8DFF}" type="datetimeFigureOut">
              <a:rPr lang="en-US" smtClean="0"/>
              <a:t>11/12/2024</a:t>
            </a:fld>
            <a:endParaRPr lang="en-US" dirty="0"/>
          </a:p>
        </p:txBody>
      </p:sp>
      <p:sp>
        <p:nvSpPr>
          <p:cNvPr id="22" name="Slide Number Placeholder 21"/>
          <p:cNvSpPr>
            <a:spLocks noGrp="1"/>
          </p:cNvSpPr>
          <p:nvPr>
            <p:ph type="sldNum" sz="quarter" idx="15"/>
          </p:nvPr>
        </p:nvSpPr>
        <p:spPr/>
        <p:txBody>
          <a:bodyPr rtlCol="0"/>
          <a:lstStyle/>
          <a:p>
            <a:fld id="{A35CBC09-E397-4345-9344-85D0FD24809E}" type="slidenum">
              <a:rPr lang="en-US" smtClean="0"/>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FBA783C-0674-4BEB-AAAC-4DF9CA1A8DFF}" type="datetimeFigureOut">
              <a:rPr lang="en-US" smtClean="0"/>
              <a:t>11/12/2024</a:t>
            </a:fld>
            <a:endParaRPr lang="en-US" dirty="0"/>
          </a:p>
        </p:txBody>
      </p:sp>
      <p:sp>
        <p:nvSpPr>
          <p:cNvPr id="18" name="Slide Number Placeholder 17"/>
          <p:cNvSpPr>
            <a:spLocks noGrp="1"/>
          </p:cNvSpPr>
          <p:nvPr>
            <p:ph type="sldNum" sz="quarter" idx="11"/>
          </p:nvPr>
        </p:nvSpPr>
        <p:spPr/>
        <p:txBody>
          <a:bodyPr rtlCol="0"/>
          <a:lstStyle/>
          <a:p>
            <a:fld id="{A35CBC09-E397-4345-9344-85D0FD24809E}" type="slidenum">
              <a:rPr lang="en-US" smtClean="0"/>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FBA783C-0674-4BEB-AAAC-4DF9CA1A8DFF}" type="datetimeFigureOut">
              <a:rPr lang="en-US" smtClean="0"/>
              <a:t>11/12/2024</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35CBC09-E397-4345-9344-85D0FD24809E}"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90293" y="3810000"/>
            <a:ext cx="3276600" cy="3048000"/>
          </a:xfrm>
        </p:spPr>
        <p:txBody>
          <a:bodyPr>
            <a:normAutofit/>
          </a:bodyPr>
          <a:lstStyle/>
          <a:p>
            <a:r>
              <a:rPr lang="en-US" dirty="0">
                <a:solidFill>
                  <a:schemeClr val="accent2">
                    <a:lumMod val="50000"/>
                  </a:schemeClr>
                </a:solidFill>
              </a:rPr>
              <a:t>	</a:t>
            </a:r>
            <a:endParaRPr lang="en-US" sz="2400" dirty="0">
              <a:solidFill>
                <a:schemeClr val="accent2">
                  <a:lumMod val="50000"/>
                </a:schemeClr>
              </a:solidFill>
            </a:endParaRPr>
          </a:p>
        </p:txBody>
      </p:sp>
      <p:pic>
        <p:nvPicPr>
          <p:cNvPr id="6" name="Picture 5" descr="sinhgad-logo-colour-blackText"/>
          <p:cNvPicPr>
            <a:picLocks noChangeAspect="1" noChangeArrowheads="1"/>
          </p:cNvPicPr>
          <p:nvPr/>
        </p:nvPicPr>
        <p:blipFill>
          <a:blip r:embed="rId2" cstate="print"/>
          <a:srcRect/>
          <a:stretch>
            <a:fillRect/>
          </a:stretch>
        </p:blipFill>
        <p:spPr bwMode="auto">
          <a:xfrm>
            <a:off x="-10160" y="254000"/>
            <a:ext cx="2374113" cy="1595931"/>
          </a:xfrm>
          <a:prstGeom prst="rect">
            <a:avLst/>
          </a:prstGeom>
          <a:noFill/>
        </p:spPr>
      </p:pic>
      <p:sp>
        <p:nvSpPr>
          <p:cNvPr id="7" name="TextBox 6"/>
          <p:cNvSpPr txBox="1"/>
          <p:nvPr/>
        </p:nvSpPr>
        <p:spPr>
          <a:xfrm>
            <a:off x="2363953" y="433691"/>
            <a:ext cx="6477000" cy="1415772"/>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Sinhgad College Of  Engineering</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Department Of Computer Engineering</a:t>
            </a:r>
          </a:p>
          <a:p>
            <a:endParaRPr lang="en-US" dirty="0">
              <a:latin typeface="Times New Roman" panose="02020603050405020304" pitchFamily="18" charset="0"/>
              <a:cs typeface="Times New Roman" panose="02020603050405020304" pitchFamily="18" charset="0"/>
            </a:endParaRPr>
          </a:p>
        </p:txBody>
      </p:sp>
      <p:sp>
        <p:nvSpPr>
          <p:cNvPr id="10" name="Subtitle 2"/>
          <p:cNvSpPr>
            <a:spLocks noGrp="1"/>
          </p:cNvSpPr>
          <p:nvPr/>
        </p:nvSpPr>
        <p:spPr>
          <a:xfrm>
            <a:off x="2290292" y="2029154"/>
            <a:ext cx="6547143" cy="4574846"/>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IN" sz="2400" b="1" i="0" u="sng" dirty="0">
                <a:solidFill>
                  <a:srgbClr val="000000"/>
                </a:solidFill>
                <a:effectLst/>
                <a:latin typeface="Times New Roman" panose="02020603050405020304" pitchFamily="18" charset="0"/>
                <a:cs typeface="Times New Roman" panose="02020603050405020304" pitchFamily="18" charset="0"/>
              </a:rPr>
              <a:t>Project Stage I Presentation</a:t>
            </a:r>
          </a:p>
          <a:p>
            <a:endParaRPr lang="en-IN" sz="2400" b="1" i="0" u="sng" dirty="0">
              <a:solidFill>
                <a:srgbClr val="000000"/>
              </a:solidFill>
              <a:effectLst/>
              <a:latin typeface="Times New Roman" panose="02020603050405020304" pitchFamily="18" charset="0"/>
              <a:cs typeface="Times New Roman" panose="02020603050405020304" pitchFamily="18" charset="0"/>
            </a:endParaRPr>
          </a:p>
          <a:p>
            <a:r>
              <a:rPr lang="en-IN" sz="2600" b="1" i="0" dirty="0">
                <a:solidFill>
                  <a:srgbClr val="000000"/>
                </a:solidFill>
                <a:effectLst/>
                <a:latin typeface="Times New Roman" panose="02020603050405020304" pitchFamily="18" charset="0"/>
                <a:cs typeface="Times New Roman" panose="02020603050405020304" pitchFamily="18" charset="0"/>
              </a:rPr>
              <a:t>PROJECT TITLE :</a:t>
            </a:r>
          </a:p>
          <a:p>
            <a:r>
              <a:rPr lang="en-IN" sz="2400" b="1" i="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latin typeface="Times New Roman" panose="02020603050405020304" pitchFamily="18" charset="0"/>
                <a:cs typeface="Times New Roman" panose="02020603050405020304" pitchFamily="18" charset="0"/>
              </a:rPr>
              <a:t>Predicting Lumpy Skin Disease in Cattles Through Machine Learning</a:t>
            </a:r>
            <a:endParaRPr lang="en-IN" sz="2400" b="1" i="0" dirty="0">
              <a:solidFill>
                <a:srgbClr val="000000"/>
              </a:solidFill>
              <a:effectLst/>
              <a:latin typeface="Times New Roman" panose="02020603050405020304" pitchFamily="18" charset="0"/>
              <a:cs typeface="Times New Roman" panose="02020603050405020304" pitchFamily="18" charset="0"/>
            </a:endParaRPr>
          </a:p>
          <a:p>
            <a:endParaRPr lang="en-IN" sz="1800" b="1" dirty="0">
              <a:solidFill>
                <a:srgbClr val="000000"/>
              </a:solidFill>
            </a:endParaRPr>
          </a:p>
          <a:p>
            <a:r>
              <a:rPr lang="en-IN" sz="2000" b="1" i="0" dirty="0">
                <a:solidFill>
                  <a:srgbClr val="000000"/>
                </a:solidFill>
                <a:effectLst/>
                <a:latin typeface="Times New Roman" panose="02020603050405020304" pitchFamily="18" charset="0"/>
                <a:cs typeface="Times New Roman" panose="02020603050405020304" pitchFamily="18" charset="0"/>
              </a:rPr>
              <a:t>Presented by:</a:t>
            </a:r>
            <a:endParaRPr lang="en-IN" sz="2000" b="1" dirty="0">
              <a:solidFill>
                <a:srgbClr val="000000"/>
              </a:solidFill>
              <a:effectLst/>
              <a:latin typeface="Times New Roman" panose="02020603050405020304" pitchFamily="18" charset="0"/>
              <a:cs typeface="Times New Roman" panose="02020603050405020304" pitchFamily="18" charset="0"/>
            </a:endParaRPr>
          </a:p>
          <a:p>
            <a:r>
              <a:rPr lang="en-IN" sz="2000" b="1" i="0" dirty="0">
                <a:solidFill>
                  <a:srgbClr val="000000"/>
                </a:solidFill>
                <a:effectLst/>
                <a:latin typeface="Times New Roman" panose="02020603050405020304" pitchFamily="18" charset="0"/>
                <a:cs typeface="Times New Roman" panose="02020603050405020304" pitchFamily="18" charset="0"/>
              </a:rPr>
              <a:t>Akanksha Bhosale           B1902304231</a:t>
            </a:r>
            <a:endParaRPr lang="en-IN" sz="2000" b="1" dirty="0">
              <a:solidFill>
                <a:srgbClr val="000000"/>
              </a:solidFill>
              <a:latin typeface="Times New Roman" panose="02020603050405020304" pitchFamily="18" charset="0"/>
              <a:cs typeface="Times New Roman" panose="02020603050405020304" pitchFamily="18" charset="0"/>
            </a:endParaRPr>
          </a:p>
          <a:p>
            <a:r>
              <a:rPr lang="en-IN" sz="2000" b="1" i="0" dirty="0" err="1">
                <a:solidFill>
                  <a:srgbClr val="000000"/>
                </a:solidFill>
                <a:effectLst/>
                <a:latin typeface="Times New Roman" panose="02020603050405020304" pitchFamily="18" charset="0"/>
                <a:cs typeface="Times New Roman" panose="02020603050405020304" pitchFamily="18" charset="0"/>
              </a:rPr>
              <a:t>Suyash</a:t>
            </a:r>
            <a:r>
              <a:rPr lang="en-IN" sz="2000" b="1" i="0" dirty="0">
                <a:solidFill>
                  <a:srgbClr val="000000"/>
                </a:solidFill>
                <a:effectLst/>
                <a:latin typeface="Times New Roman" panose="02020603050405020304" pitchFamily="18" charset="0"/>
                <a:cs typeface="Times New Roman" panose="02020603050405020304" pitchFamily="18" charset="0"/>
              </a:rPr>
              <a:t> </a:t>
            </a:r>
            <a:r>
              <a:rPr lang="en-IN" sz="2000" b="1" i="0" dirty="0" err="1">
                <a:solidFill>
                  <a:srgbClr val="000000"/>
                </a:solidFill>
                <a:effectLst/>
                <a:latin typeface="Times New Roman" panose="02020603050405020304" pitchFamily="18" charset="0"/>
                <a:cs typeface="Times New Roman" panose="02020603050405020304" pitchFamily="18" charset="0"/>
              </a:rPr>
              <a:t>Ahiwale</a:t>
            </a:r>
            <a:r>
              <a:rPr lang="en-IN" sz="2000" b="1" i="0" dirty="0">
                <a:solidFill>
                  <a:srgbClr val="000000"/>
                </a:solidFill>
                <a:effectLst/>
                <a:latin typeface="Times New Roman" panose="02020603050405020304" pitchFamily="18" charset="0"/>
                <a:cs typeface="Times New Roman" panose="02020603050405020304" pitchFamily="18" charset="0"/>
              </a:rPr>
              <a:t>                B1902304206</a:t>
            </a:r>
            <a:endParaRPr lang="en-IN" sz="2000" b="1" dirty="0">
              <a:solidFill>
                <a:srgbClr val="000000"/>
              </a:solidFill>
              <a:latin typeface="Times New Roman" panose="02020603050405020304" pitchFamily="18" charset="0"/>
              <a:cs typeface="Times New Roman" panose="02020603050405020304" pitchFamily="18" charset="0"/>
            </a:endParaRPr>
          </a:p>
          <a:p>
            <a:r>
              <a:rPr lang="en-IN" sz="2000" b="1" i="0" dirty="0">
                <a:solidFill>
                  <a:srgbClr val="000000"/>
                </a:solidFill>
                <a:effectLst/>
                <a:latin typeface="Times New Roman" panose="02020603050405020304" pitchFamily="18" charset="0"/>
                <a:cs typeface="Times New Roman" panose="02020603050405020304" pitchFamily="18" charset="0"/>
              </a:rPr>
              <a:t>Ankit Kalyani                   B1902304299</a:t>
            </a:r>
            <a:endParaRPr lang="en-IN" sz="2000" b="1" dirty="0">
              <a:solidFill>
                <a:srgbClr val="000000"/>
              </a:solidFill>
              <a:latin typeface="Times New Roman" panose="02020603050405020304" pitchFamily="18" charset="0"/>
              <a:cs typeface="Times New Roman" panose="02020603050405020304" pitchFamily="18" charset="0"/>
            </a:endParaRPr>
          </a:p>
          <a:p>
            <a:r>
              <a:rPr lang="en-IN" sz="2000" b="1" i="0" dirty="0">
                <a:solidFill>
                  <a:srgbClr val="000000"/>
                </a:solidFill>
                <a:effectLst/>
                <a:latin typeface="Times New Roman" panose="02020603050405020304" pitchFamily="18" charset="0"/>
                <a:cs typeface="Times New Roman" panose="02020603050405020304" pitchFamily="18" charset="0"/>
              </a:rPr>
              <a:t>Riya </a:t>
            </a:r>
            <a:r>
              <a:rPr lang="en-IN" sz="2000" b="1" i="0" dirty="0" err="1">
                <a:solidFill>
                  <a:srgbClr val="000000"/>
                </a:solidFill>
                <a:effectLst/>
                <a:latin typeface="Times New Roman" panose="02020603050405020304" pitchFamily="18" charset="0"/>
                <a:cs typeface="Times New Roman" panose="02020603050405020304" pitchFamily="18" charset="0"/>
              </a:rPr>
              <a:t>Khuspe</a:t>
            </a:r>
            <a:r>
              <a:rPr lang="en-IN" sz="2000" b="1" i="0" dirty="0">
                <a:solidFill>
                  <a:srgbClr val="000000"/>
                </a:solidFill>
                <a:effectLst/>
                <a:latin typeface="Times New Roman" panose="02020603050405020304" pitchFamily="18" charset="0"/>
                <a:cs typeface="Times New Roman" panose="02020603050405020304" pitchFamily="18" charset="0"/>
              </a:rPr>
              <a:t>                     B1902304306</a:t>
            </a:r>
            <a:endParaRPr lang="en-IN" sz="2000" b="1" dirty="0">
              <a:solidFill>
                <a:srgbClr val="000000"/>
              </a:solidFill>
              <a:latin typeface="Times New Roman" panose="02020603050405020304" pitchFamily="18" charset="0"/>
              <a:cs typeface="Times New Roman" panose="02020603050405020304" pitchFamily="18" charset="0"/>
            </a:endParaRPr>
          </a:p>
          <a:p>
            <a:endParaRPr lang="en-IN" sz="1900" b="1" i="0" dirty="0">
              <a:solidFill>
                <a:srgbClr val="000000"/>
              </a:solidFill>
              <a:effectLst/>
              <a:latin typeface="Times New Roman" panose="02020603050405020304" pitchFamily="18" charset="0"/>
              <a:cs typeface="Times New Roman" panose="02020603050405020304" pitchFamily="18" charset="0"/>
            </a:endParaRPr>
          </a:p>
          <a:p>
            <a:r>
              <a:rPr lang="en-IN" sz="1900" b="1" i="0" dirty="0">
                <a:solidFill>
                  <a:srgbClr val="000000"/>
                </a:solidFill>
                <a:effectLst/>
                <a:latin typeface="Times New Roman" panose="02020603050405020304" pitchFamily="18" charset="0"/>
                <a:cs typeface="Times New Roman" panose="02020603050405020304" pitchFamily="18" charset="0"/>
              </a:rPr>
              <a:t>Under the Guidance of :</a:t>
            </a:r>
            <a:endParaRPr lang="en-IN" sz="1900" b="1" dirty="0">
              <a:solidFill>
                <a:srgbClr val="000000"/>
              </a:solidFill>
              <a:effectLst/>
              <a:latin typeface="Times New Roman" panose="02020603050405020304" pitchFamily="18" charset="0"/>
              <a:cs typeface="Times New Roman" panose="02020603050405020304" pitchFamily="18" charset="0"/>
            </a:endParaRPr>
          </a:p>
          <a:p>
            <a:r>
              <a:rPr lang="en-IN" sz="1900" b="1" i="0" dirty="0">
                <a:solidFill>
                  <a:srgbClr val="000000"/>
                </a:solidFill>
                <a:effectLst/>
                <a:latin typeface="Times New Roman" panose="02020603050405020304" pitchFamily="18" charset="0"/>
                <a:cs typeface="Times New Roman" panose="02020603050405020304" pitchFamily="18" charset="0"/>
              </a:rPr>
              <a:t>Prof. </a:t>
            </a:r>
            <a:r>
              <a:rPr lang="en-IN" sz="1900" b="1" i="0" dirty="0" err="1">
                <a:solidFill>
                  <a:srgbClr val="000000"/>
                </a:solidFill>
                <a:effectLst/>
                <a:latin typeface="Times New Roman" panose="02020603050405020304" pitchFamily="18" charset="0"/>
                <a:cs typeface="Times New Roman" panose="02020603050405020304" pitchFamily="18" charset="0"/>
              </a:rPr>
              <a:t>Runal</a:t>
            </a:r>
            <a:r>
              <a:rPr lang="en-IN" sz="1900" b="1" i="0" dirty="0">
                <a:solidFill>
                  <a:srgbClr val="000000"/>
                </a:solidFill>
                <a:effectLst/>
                <a:latin typeface="Times New Roman" panose="02020603050405020304" pitchFamily="18" charset="0"/>
                <a:cs typeface="Times New Roman" panose="02020603050405020304" pitchFamily="18" charset="0"/>
              </a:rPr>
              <a:t> Pawar</a:t>
            </a:r>
            <a:endParaRPr lang="en-IN" sz="1900" b="1" dirty="0">
              <a:solidFill>
                <a:srgbClr val="000000"/>
              </a:solidFill>
              <a:effectLst/>
              <a:latin typeface="Times New Roman" panose="02020603050405020304" pitchFamily="18" charset="0"/>
              <a:cs typeface="Times New Roman" panose="02020603050405020304" pitchFamily="18" charset="0"/>
            </a:endParaRPr>
          </a:p>
          <a:p>
            <a:endParaRPr lang="en-IN" sz="3500" b="1" dirty="0">
              <a:solidFill>
                <a:srgbClr val="000000"/>
              </a:solidFill>
              <a:effectLst/>
              <a:latin typeface="Times New Roman" panose="02020603050405020304" pitchFamily="18" charset="0"/>
              <a:cs typeface="Times New Roman" panose="02020603050405020304" pitchFamily="18" charset="0"/>
            </a:endParaRPr>
          </a:p>
          <a:p>
            <a:r>
              <a:rPr lang="en-IN" sz="1400" b="1" i="0" dirty="0">
                <a:solidFill>
                  <a:srgbClr val="000000"/>
                </a:solidFill>
                <a:effectLst/>
              </a:rPr>
              <a:t> </a:t>
            </a:r>
            <a:endParaRPr lang="en-US"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86969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457200"/>
            <a:ext cx="7467600" cy="1143000"/>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SYSTEM ARCHITECTURE</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819400" y="838200"/>
            <a:ext cx="3200400" cy="5704591"/>
          </a:xfrm>
        </p:spPr>
      </p:pic>
    </p:spTree>
    <p:extLst>
      <p:ext uri="{BB962C8B-B14F-4D97-AF65-F5344CB8AC3E}">
        <p14:creationId xmlns:p14="http://schemas.microsoft.com/office/powerpoint/2010/main" val="305178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D425-CC2D-D82B-1475-27B220E3D30F}"/>
              </a:ext>
            </a:extLst>
          </p:cNvPr>
          <p:cNvSpPr>
            <a:spLocks noGrp="1"/>
          </p:cNvSpPr>
          <p:nvPr>
            <p:ph type="title"/>
          </p:nvPr>
        </p:nvSpPr>
        <p:spPr>
          <a:xfrm>
            <a:off x="457200" y="274638"/>
            <a:ext cx="7467600" cy="563562"/>
          </a:xfrm>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UML (Unified </a:t>
            </a:r>
            <a:r>
              <a:rPr lang="en-IN" sz="2400" b="1" dirty="0" err="1">
                <a:solidFill>
                  <a:schemeClr val="tx1"/>
                </a:solidFill>
                <a:latin typeface="Times New Roman" panose="02020603050405020304" pitchFamily="18" charset="0"/>
                <a:cs typeface="Times New Roman" panose="02020603050405020304" pitchFamily="18" charset="0"/>
              </a:rPr>
              <a:t>Modeling</a:t>
            </a:r>
            <a:r>
              <a:rPr lang="en-IN" sz="2400" b="1" dirty="0">
                <a:solidFill>
                  <a:schemeClr val="tx1"/>
                </a:solidFill>
                <a:latin typeface="Times New Roman" panose="02020603050405020304" pitchFamily="18" charset="0"/>
                <a:cs typeface="Times New Roman" panose="02020603050405020304" pitchFamily="18" charset="0"/>
              </a:rPr>
              <a:t> Language) diagram :</a:t>
            </a:r>
          </a:p>
        </p:txBody>
      </p:sp>
      <p:pic>
        <p:nvPicPr>
          <p:cNvPr id="5" name="Content Placeholder 4">
            <a:extLst>
              <a:ext uri="{FF2B5EF4-FFF2-40B4-BE49-F238E27FC236}">
                <a16:creationId xmlns:a16="http://schemas.microsoft.com/office/drawing/2014/main" id="{EACFFDA0-444C-F319-FC37-7445A585E9CE}"/>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rcRect t="1472" b="-1"/>
          <a:stretch/>
        </p:blipFill>
        <p:spPr>
          <a:xfrm>
            <a:off x="1972274" y="1252537"/>
            <a:ext cx="5199451" cy="5330825"/>
          </a:xfrm>
        </p:spPr>
      </p:pic>
    </p:spTree>
    <p:extLst>
      <p:ext uri="{BB962C8B-B14F-4D97-AF65-F5344CB8AC3E}">
        <p14:creationId xmlns:p14="http://schemas.microsoft.com/office/powerpoint/2010/main" val="1553328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799"/>
            <a:ext cx="7543800" cy="838200"/>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Conclusion</a:t>
            </a:r>
          </a:p>
        </p:txBody>
      </p:sp>
      <p:sp>
        <p:nvSpPr>
          <p:cNvPr id="3" name="Rectangle 1">
            <a:extLst>
              <a:ext uri="{FF2B5EF4-FFF2-40B4-BE49-F238E27FC236}">
                <a16:creationId xmlns:a16="http://schemas.microsoft.com/office/drawing/2014/main" id="{20E31E3F-36ED-0DDF-930D-0B91B3F7A63E}"/>
              </a:ext>
            </a:extLst>
          </p:cNvPr>
          <p:cNvSpPr>
            <a:spLocks noGrp="1" noChangeArrowheads="1"/>
          </p:cNvSpPr>
          <p:nvPr>
            <p:ph sz="quarter" idx="1"/>
          </p:nvPr>
        </p:nvSpPr>
        <p:spPr bwMode="auto">
          <a:xfrm>
            <a:off x="457201" y="939515"/>
            <a:ext cx="8077199"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Effective Prediction of LSD</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will successfully develop machine learning model that accurately predict the occurrence of Lumpy Skin Disease, demonstrating high performance with algorithms.</a:t>
            </a:r>
          </a:p>
          <a:p>
            <a:pPr marL="0" marR="0" lvl="0" indent="0" algn="just" defTabSz="914400" rtl="0" eaLnBrk="0" fontAlgn="base" latinLnBrk="0" hangingPunct="0">
              <a:lnSpc>
                <a:spcPct val="100000"/>
              </a:lnSpc>
              <a:spcBef>
                <a:spcPct val="0"/>
              </a:spcBef>
              <a:spcAft>
                <a:spcPct val="0"/>
              </a:spcAft>
              <a:buClrTx/>
              <a:buSzTx/>
              <a:buNone/>
              <a:tabLst/>
            </a:pPr>
            <a:endParaRPr lang="en-US" altLang="en-US" sz="16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SzTx/>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Accurate Disease Detection</a:t>
            </a:r>
            <a:r>
              <a:rPr lang="en-US" sz="1600" dirty="0">
                <a:latin typeface="Times New Roman" panose="02020603050405020304" pitchFamily="18" charset="0"/>
                <a:cs typeface="Times New Roman" panose="02020603050405020304" pitchFamily="18" charset="0"/>
              </a:rPr>
              <a:t>: </a:t>
            </a:r>
          </a:p>
          <a:p>
            <a:pPr marL="0" lvl="0" indent="0" algn="just" eaLnBrk="0" fontAlgn="base" hangingPunct="0">
              <a:spcBef>
                <a:spcPct val="0"/>
              </a:spcBef>
              <a:spcAft>
                <a:spcPct val="0"/>
              </a:spcAft>
              <a:buClrTx/>
              <a:buSzTx/>
              <a:buNone/>
            </a:pPr>
            <a:r>
              <a:rPr lang="en-US" sz="1600" dirty="0">
                <a:latin typeface="Times New Roman" panose="02020603050405020304" pitchFamily="18" charset="0"/>
                <a:cs typeface="Times New Roman" panose="02020603050405020304" pitchFamily="18" charset="0"/>
              </a:rPr>
              <a:t>Demonstrated high accuracy in identifying LSD by analyzing visual symptoms in cattle, reducing the need for manual inspections.</a:t>
            </a:r>
          </a:p>
          <a:p>
            <a:pPr marL="0" lvl="0" indent="0" algn="just" eaLnBrk="0" fontAlgn="base" hangingPunct="0">
              <a:spcBef>
                <a:spcPct val="0"/>
              </a:spcBef>
              <a:spcAft>
                <a:spcPct val="0"/>
              </a:spcAft>
              <a:buClrTx/>
              <a:buSzTx/>
              <a:buNone/>
            </a:pPr>
            <a:endParaRPr lang="en-US" sz="16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SzTx/>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Potential </a:t>
            </a:r>
            <a:r>
              <a:rPr lang="en-US" sz="1600" dirty="0">
                <a:latin typeface="Times New Roman" panose="02020603050405020304" pitchFamily="18" charset="0"/>
                <a:cs typeface="Times New Roman" panose="02020603050405020304" pitchFamily="18" charset="0"/>
              </a:rPr>
              <a:t>: </a:t>
            </a:r>
          </a:p>
          <a:p>
            <a:pPr marL="0" lvl="0" indent="0" algn="just" eaLnBrk="0" fontAlgn="base" hangingPunct="0">
              <a:spcBef>
                <a:spcPct val="0"/>
              </a:spcBef>
              <a:spcAft>
                <a:spcPct val="0"/>
              </a:spcAft>
              <a:buClrTx/>
              <a:buSzTx/>
              <a:buNone/>
            </a:pPr>
            <a:r>
              <a:rPr lang="en-US" sz="1600" dirty="0">
                <a:latin typeface="Times New Roman" panose="02020603050405020304" pitchFamily="18" charset="0"/>
                <a:cs typeface="Times New Roman" panose="02020603050405020304" pitchFamily="18" charset="0"/>
              </a:rPr>
              <a:t>The technology has the potential to be adapted for detecting LSD diseases with visual symptoms, further advancing veterinary diagnostics.</a:t>
            </a:r>
          </a:p>
          <a:p>
            <a:pPr lvl="0" algn="just" eaLnBrk="0" fontAlgn="base" hangingPunct="0">
              <a:spcBef>
                <a:spcPct val="0"/>
              </a:spcBef>
              <a:spcAft>
                <a:spcPct val="0"/>
              </a:spcAft>
              <a:buClrTx/>
              <a:buSzTx/>
              <a:buFont typeface="Wingdings" panose="05000000000000000000" pitchFamily="2" charset="2"/>
              <a:buChar char="Ø"/>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600" b="1" dirty="0">
                <a:latin typeface="Times New Roman" panose="02020603050405020304" pitchFamily="18" charset="0"/>
                <a:cs typeface="Times New Roman" panose="02020603050405020304" pitchFamily="18" charset="0"/>
              </a:rPr>
              <a:t>Predicting</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Capabilities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implementation of </a:t>
            </a:r>
            <a:r>
              <a:rPr lang="en-US" altLang="en-US" sz="1600" dirty="0">
                <a:latin typeface="Times New Roman" panose="02020603050405020304" pitchFamily="18" charset="0"/>
                <a:cs typeface="Times New Roman" panose="02020603050405020304" pitchFamily="18" charset="0"/>
              </a:rPr>
              <a:t>Prediction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models enhances the ability to predict future outbreaks, allowing for measures that can mitigate the impact of the disease.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Scope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work can focus on integrating additional data sources, such as genetic information and animal behavior patterns, to improve model accuracy. Exploring real-time data analytics and developing a user-friendly application for farmers and veterinarians can further enhance disease management strategies.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2449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7467600" cy="1143000"/>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References</a:t>
            </a:r>
          </a:p>
        </p:txBody>
      </p:sp>
      <p:sp>
        <p:nvSpPr>
          <p:cNvPr id="4" name="Content Placeholder 3"/>
          <p:cNvSpPr>
            <a:spLocks noGrp="1"/>
          </p:cNvSpPr>
          <p:nvPr>
            <p:ph sz="quarter" idx="1"/>
          </p:nvPr>
        </p:nvSpPr>
        <p:spPr>
          <a:xfrm>
            <a:off x="304800" y="914400"/>
            <a:ext cx="8458200" cy="5711952"/>
          </a:xfrm>
        </p:spPr>
        <p:txBody>
          <a:bodyPr>
            <a:normAutofit fontScale="92500" lnSpcReduction="20000"/>
          </a:bodyPr>
          <a:lstStyle/>
          <a:p>
            <a:pPr marL="0" indent="0" algn="just">
              <a:buNone/>
            </a:pPr>
            <a:r>
              <a:rPr lang="en-IN" sz="1600" dirty="0">
                <a:latin typeface="Times New Roman" panose="02020603050405020304" pitchFamily="18" charset="0"/>
                <a:cs typeface="Times New Roman" panose="02020603050405020304" pitchFamily="18" charset="0"/>
              </a:rPr>
              <a:t>[1] E. </a:t>
            </a:r>
            <a:r>
              <a:rPr lang="en-IN" sz="1600" dirty="0" err="1">
                <a:latin typeface="Times New Roman" panose="02020603050405020304" pitchFamily="18" charset="0"/>
                <a:cs typeface="Times New Roman" panose="02020603050405020304" pitchFamily="18" charset="0"/>
              </a:rPr>
              <a:t>Chandralekha</a:t>
            </a:r>
            <a:r>
              <a:rPr lang="en-IN" sz="1600" dirty="0">
                <a:latin typeface="Times New Roman" panose="02020603050405020304" pitchFamily="18" charset="0"/>
                <a:cs typeface="Times New Roman" panose="02020603050405020304" pitchFamily="18" charset="0"/>
              </a:rPr>
              <a:t>, et al. (2023). "Predicting and </a:t>
            </a:r>
            <a:r>
              <a:rPr lang="en-IN" sz="1600" dirty="0" err="1">
                <a:latin typeface="Times New Roman" panose="02020603050405020304" pitchFamily="18" charset="0"/>
                <a:cs typeface="Times New Roman" panose="02020603050405020304" pitchFamily="18" charset="0"/>
              </a:rPr>
              <a:t>Analyzing</a:t>
            </a:r>
            <a:r>
              <a:rPr lang="en-IN" sz="1600" dirty="0">
                <a:latin typeface="Times New Roman" panose="02020603050405020304" pitchFamily="18" charset="0"/>
                <a:cs typeface="Times New Roman" panose="02020603050405020304" pitchFamily="18" charset="0"/>
              </a:rPr>
              <a:t> Lumpy Skin Disease Using Ensemble of Machine Learning Models." 2023 Global Conference on Information Technologies and Communications (GCITC). DOI: 10.1109/GCITC60406.2023.10425950</a:t>
            </a: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r>
              <a:rPr lang="en-IN" sz="1600" dirty="0">
                <a:latin typeface="Times New Roman" panose="02020603050405020304" pitchFamily="18" charset="0"/>
                <a:cs typeface="Times New Roman" panose="02020603050405020304" pitchFamily="18" charset="0"/>
              </a:rPr>
              <a:t>[2] </a:t>
            </a:r>
            <a:r>
              <a:rPr lang="en-IN" sz="1600" dirty="0" err="1">
                <a:latin typeface="Times New Roman" panose="02020603050405020304" pitchFamily="18" charset="0"/>
                <a:cs typeface="Times New Roman" panose="02020603050405020304" pitchFamily="18" charset="0"/>
              </a:rPr>
              <a:t>Vidur</a:t>
            </a:r>
            <a:r>
              <a:rPr lang="en-IN" sz="1600" dirty="0">
                <a:latin typeface="Times New Roman" panose="02020603050405020304" pitchFamily="18" charset="0"/>
                <a:cs typeface="Times New Roman" panose="02020603050405020304" pitchFamily="18" charset="0"/>
              </a:rPr>
              <a:t> Sharma, et al. (2023). "Lumpy Skin Disease Detector." 2023 Seventh International Conference on Image Information Processing (ICIIP). DOI: 10.1109/ICIIP61524.2023.10537770</a:t>
            </a: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r>
              <a:rPr lang="en-IN" sz="1600" dirty="0">
                <a:latin typeface="Times New Roman" panose="02020603050405020304" pitchFamily="18" charset="0"/>
                <a:cs typeface="Times New Roman" panose="02020603050405020304" pitchFamily="18" charset="0"/>
              </a:rPr>
              <a:t>[3] </a:t>
            </a:r>
            <a:r>
              <a:rPr lang="en-US" sz="1600" dirty="0">
                <a:latin typeface="Times New Roman" panose="02020603050405020304" pitchFamily="18" charset="0"/>
                <a:cs typeface="Times New Roman" panose="02020603050405020304" pitchFamily="18" charset="0"/>
              </a:rPr>
              <a:t>A. </a:t>
            </a:r>
            <a:r>
              <a:rPr lang="en-US" sz="1600" dirty="0" err="1">
                <a:latin typeface="Times New Roman" panose="02020603050405020304" pitchFamily="18" charset="0"/>
                <a:cs typeface="Times New Roman" panose="02020603050405020304" pitchFamily="18" charset="0"/>
              </a:rPr>
              <a:t>Thakallapelli</a:t>
            </a:r>
            <a:r>
              <a:rPr lang="en-US" sz="1600" dirty="0">
                <a:latin typeface="Times New Roman" panose="02020603050405020304" pitchFamily="18" charset="0"/>
                <a:cs typeface="Times New Roman" panose="02020603050405020304" pitchFamily="18" charset="0"/>
              </a:rPr>
              <a:t>, S. Ghosh, S. </a:t>
            </a:r>
            <a:r>
              <a:rPr lang="en-US" sz="1600" dirty="0" err="1">
                <a:latin typeface="Times New Roman" panose="02020603050405020304" pitchFamily="18" charset="0"/>
                <a:cs typeface="Times New Roman" panose="02020603050405020304" pitchFamily="18" charset="0"/>
              </a:rPr>
              <a:t>Kamalasadan</a:t>
            </a:r>
            <a:r>
              <a:rPr lang="en-US" sz="1600" dirty="0">
                <a:latin typeface="Times New Roman" panose="02020603050405020304" pitchFamily="18" charset="0"/>
                <a:cs typeface="Times New Roman" panose="02020603050405020304" pitchFamily="18" charset="0"/>
              </a:rPr>
              <a:t> (2016). "Real-time frequency based reduced order modeling of large power grid." IEEE Power and Energy Society General Meeting. DOI: 10.1109/PESGM.2016.7741877</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[4] W.H. Ahmed, et al. (2022). "Development of a machine learning model for the diagnosis of lumpy skin disease using clinical signs and symptoms." IEEE Access. DOI: 10.1109/ACCESS.2019.2923963</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[5] Singh, et al. (2023). "Use of machine learning for the prediction of lumpy skin disease outbreaks." 2023 IEEE Conference on Data Analytics for Business and Industry (ICDABI). DOI: 10.1109/ICDABI56818.2023.9746456</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[6] V. Deepa, et al. (2022). "A Study on Machine Learning Algorithms for the Prediction of Lumpy Skin Disease in Cattle." 2023 IEEE Conference on Data Analytics for Business and Industry (ICDABI). DOI: 10.1109/ICDABI56818.2022.9788995.</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[7] G. Prakash, et al. (2023). "An Efficient Framework for Lumpy Skin Disease Detection in Cattle." 2023 IEEE International Conference on Image Information Processing (ICIIP). DOI: 10.1109/ICIIP61524.2023.10537770.</a:t>
            </a:r>
          </a:p>
        </p:txBody>
      </p:sp>
    </p:spTree>
    <p:extLst>
      <p:ext uri="{BB962C8B-B14F-4D97-AF65-F5344CB8AC3E}">
        <p14:creationId xmlns:p14="http://schemas.microsoft.com/office/powerpoint/2010/main" val="390699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21CB42-4E82-9C5D-1280-5B65E17F7345}"/>
              </a:ext>
            </a:extLst>
          </p:cNvPr>
          <p:cNvSpPr txBox="1"/>
          <p:nvPr/>
        </p:nvSpPr>
        <p:spPr>
          <a:xfrm>
            <a:off x="457200" y="304800"/>
            <a:ext cx="670560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RATES OF LSD IN YEAR 2023-24 :</a:t>
            </a:r>
            <a:endParaRPr lang="en-IN" sz="2800" dirty="0"/>
          </a:p>
        </p:txBody>
      </p:sp>
      <p:sp>
        <p:nvSpPr>
          <p:cNvPr id="5" name="TextBox 4">
            <a:extLst>
              <a:ext uri="{FF2B5EF4-FFF2-40B4-BE49-F238E27FC236}">
                <a16:creationId xmlns:a16="http://schemas.microsoft.com/office/drawing/2014/main" id="{3C89B69D-6D5D-4063-5892-C2E53652432D}"/>
              </a:ext>
            </a:extLst>
          </p:cNvPr>
          <p:cNvSpPr txBox="1"/>
          <p:nvPr/>
        </p:nvSpPr>
        <p:spPr>
          <a:xfrm>
            <a:off x="473764" y="914400"/>
            <a:ext cx="8136835" cy="6494085"/>
          </a:xfrm>
          <a:prstGeom prst="rect">
            <a:avLst/>
          </a:prstGeom>
          <a:noFill/>
        </p:spPr>
        <p:txBody>
          <a:bodyPr wrap="square">
            <a:spAutoFit/>
          </a:bodyPr>
          <a:lstStyle/>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Lumpy Skin Disease (LSD) has impacted cattle globally, with a significant rise in cases across various regions, notably in India, Southeast Asia, and some African countries. In India, the 2022 outbreak resulted in a particularly severe impact, with over two million cattle affected and around 100,000 fatalities, largely due to the emergence of new, virulent strains and limitations in vaccine availability and distribution</a:t>
            </a:r>
            <a:r>
              <a:rPr lang="en-IN" sz="1600" dirty="0"/>
              <a:t>​.</a:t>
            </a:r>
          </a:p>
          <a:p>
            <a:pPr marL="285750" indent="-285750" algn="just">
              <a:buFont typeface="Wingdings" panose="05000000000000000000" pitchFamily="2" charset="2"/>
              <a:buChar char="Ø"/>
            </a:pPr>
            <a:endParaRPr lang="en-IN" sz="1600" dirty="0"/>
          </a:p>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In 2023-24, India has reported the highest prevalence and impact of Lumpy Skin Disease (LSD) globally, surpassing other affected regions. Since the 2022 outbreak, India has faced severe challenges, with over two million cattle infected and approximately 100,000 fatalities recorded, due in part to the circulation of new virulent strains and vaccine limitations​. LSD prevalence in India reached approximately 11-14% in cattle populations.</a:t>
            </a:r>
          </a:p>
          <a:p>
            <a:pPr marL="285750" indent="-285750" algn="just">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Africa generally saw a higher average prevalence, with certain countries experiencing rates around 20%, largely due to less stringent disease controls and vaccination access limitations. Specifically, countries like Kenya and Ethiopia experienced higher prevalence rates due to optimal conditions for disease-spreading vectors and challenges in animal health infrastructure.</a:t>
            </a:r>
          </a:p>
          <a:p>
            <a:pPr marL="285750" indent="-285750" algn="just">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In contrast, the Middle East also reported significant outbreaks, but countries in this region, such as Turkey and Jordan, implemented extensive vaccination programs and containment measures, leading to a more controlled spread. Rates across Europe and Central Asia, where LSD has also emerged, were lower, averaging below 5-10%, mainly due to strict regulatory controls and advanced monitoring systems​.</a:t>
            </a:r>
          </a:p>
          <a:p>
            <a:pPr marL="285750" indent="-285750" algn="just">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sz="1600" dirty="0"/>
          </a:p>
        </p:txBody>
      </p:sp>
    </p:spTree>
    <p:extLst>
      <p:ext uri="{BB962C8B-B14F-4D97-AF65-F5344CB8AC3E}">
        <p14:creationId xmlns:p14="http://schemas.microsoft.com/office/powerpoint/2010/main" val="4054500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14400"/>
            <a:ext cx="6934200" cy="502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700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sz="quarter" idx="1"/>
          </p:nvPr>
        </p:nvSpPr>
        <p:spPr>
          <a:xfrm>
            <a:off x="533400" y="1600200"/>
            <a:ext cx="5715000" cy="4525963"/>
          </a:xfrm>
        </p:spPr>
        <p:txBody>
          <a:bodyPr>
            <a:normAutofit lnSpcReduction="10000"/>
          </a:bodyPr>
          <a:lstStyle/>
          <a:p>
            <a:pPr>
              <a:buClrTx/>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Abstract</a:t>
            </a:r>
          </a:p>
          <a:p>
            <a:pPr>
              <a:buClrTx/>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a:buClrTx/>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Literature Survey</a:t>
            </a:r>
          </a:p>
          <a:p>
            <a:pPr>
              <a:buClrTx/>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Problem Statement</a:t>
            </a:r>
          </a:p>
          <a:p>
            <a:pPr>
              <a:buClrTx/>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Objectives</a:t>
            </a:r>
          </a:p>
          <a:p>
            <a:pPr>
              <a:buClrTx/>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Algorithm </a:t>
            </a:r>
          </a:p>
          <a:p>
            <a:pPr>
              <a:buClrTx/>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Methodology</a:t>
            </a:r>
          </a:p>
          <a:p>
            <a:pPr>
              <a:buClrTx/>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System </a:t>
            </a:r>
            <a:r>
              <a:rPr lang="en-IN" dirty="0">
                <a:latin typeface="Times New Roman" panose="02020603050405020304" pitchFamily="18" charset="0"/>
                <a:cs typeface="Times New Roman" panose="02020603050405020304" pitchFamily="18" charset="0"/>
              </a:rPr>
              <a:t>architecture </a:t>
            </a:r>
          </a:p>
          <a:p>
            <a:pPr>
              <a:buClrTx/>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UML diagram</a:t>
            </a:r>
          </a:p>
          <a:p>
            <a:pPr>
              <a:buClrTx/>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Conclusion</a:t>
            </a:r>
          </a:p>
          <a:p>
            <a:pPr>
              <a:buClrTx/>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90197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696200" cy="762000"/>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ABSTRACT</a:t>
            </a:r>
            <a:r>
              <a:rPr lang="en-US" sz="2800" dirty="0">
                <a:latin typeface="Times New Roman" panose="02020603050405020304" pitchFamily="18" charset="0"/>
                <a:cs typeface="Times New Roman" panose="02020603050405020304" pitchFamily="18" charset="0"/>
              </a:rPr>
              <a:t> </a:t>
            </a:r>
          </a:p>
        </p:txBody>
      </p:sp>
      <p:sp>
        <p:nvSpPr>
          <p:cNvPr id="4" name="Content Placeholder 3"/>
          <p:cNvSpPr>
            <a:spLocks noGrp="1"/>
          </p:cNvSpPr>
          <p:nvPr>
            <p:ph sz="quarter" idx="1"/>
          </p:nvPr>
        </p:nvSpPr>
        <p:spPr>
          <a:xfrm>
            <a:off x="152400" y="1219200"/>
            <a:ext cx="8458200" cy="5254752"/>
          </a:xfrm>
        </p:spPr>
        <p:txBody>
          <a:bodyPr>
            <a:normAutofit/>
          </a:bodyPr>
          <a:lstStyle/>
          <a:p>
            <a:pPr marL="0" indent="0" algn="just">
              <a:buNone/>
            </a:pPr>
            <a:r>
              <a:rPr lang="en-IN" sz="1600" dirty="0">
                <a:latin typeface="Times New Roman" panose="02020603050405020304" pitchFamily="18" charset="0"/>
                <a:cs typeface="Times New Roman" panose="02020603050405020304" pitchFamily="18" charset="0"/>
              </a:rPr>
              <a:t>Lumpy Skin Disease (LSD) is a concerning and contagious viral disease affecting cattle, distinguished by symptoms like fever, reduced milk production, and infertility, leading to major financial repercussions. To predict LSD infection in cattle with high precision, we aim to deploy machine learning. To achieve an F1 score of 98% and make them the most effective in detecting infected cattle, approximately ten classifiers will be trained on disease data with Random Forest and Light Gradient Boosted Machine (LGBM). </a:t>
            </a: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r>
              <a:rPr lang="en-IN" sz="1600" dirty="0">
                <a:latin typeface="Times New Roman" panose="02020603050405020304" pitchFamily="18" charset="0"/>
                <a:cs typeface="Times New Roman" panose="02020603050405020304" pitchFamily="18" charset="0"/>
              </a:rPr>
              <a:t>For evaluating an accurate prediction of LSD occurring due to environmental conditions, we will feed these features into machine learning models. A machine learning model called the Convolutional Neural Network (CNN) and ANN  will be used for predicting disease occurrences. This model will provide a robust framework for predicting Lumpy Skin disease in cattle using machine learning. </a:t>
            </a: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r>
              <a:rPr lang="en-IN" sz="1600" dirty="0">
                <a:latin typeface="Times New Roman" panose="02020603050405020304" pitchFamily="18" charset="0"/>
                <a:cs typeface="Times New Roman" panose="02020603050405020304" pitchFamily="18" charset="0"/>
              </a:rPr>
              <a:t> Keywords: Lumpy Skin Disease (LSD), Random Forest, Light Gradient Boosted Machine, Artificial Neural Network (ANN), Forecasting, Disease Prediction.</a:t>
            </a:r>
          </a:p>
        </p:txBody>
      </p:sp>
    </p:spTree>
    <p:extLst>
      <p:ext uri="{BB962C8B-B14F-4D97-AF65-F5344CB8AC3E}">
        <p14:creationId xmlns:p14="http://schemas.microsoft.com/office/powerpoint/2010/main" val="193629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696200" cy="487362"/>
          </a:xfrm>
        </p:spPr>
        <p:txBody>
          <a:bodyPr>
            <a:noAutofit/>
          </a:bodyPr>
          <a:lstStyle/>
          <a:p>
            <a:r>
              <a:rPr lang="en-US" sz="2800" b="1" dirty="0">
                <a:solidFill>
                  <a:schemeClr val="tx1"/>
                </a:solidFill>
                <a:latin typeface="Times New Roman" panose="02020603050405020304" pitchFamily="18" charset="0"/>
                <a:cs typeface="Times New Roman" panose="02020603050405020304" pitchFamily="18" charset="0"/>
              </a:rPr>
              <a:t>Introduction</a:t>
            </a:r>
          </a:p>
        </p:txBody>
      </p:sp>
      <p:sp>
        <p:nvSpPr>
          <p:cNvPr id="5" name="Rectangle 2">
            <a:extLst>
              <a:ext uri="{FF2B5EF4-FFF2-40B4-BE49-F238E27FC236}">
                <a16:creationId xmlns:a16="http://schemas.microsoft.com/office/drawing/2014/main" id="{41E4C6D8-D5A1-1BCC-AD66-06DC016D063F}"/>
              </a:ext>
            </a:extLst>
          </p:cNvPr>
          <p:cNvSpPr>
            <a:spLocks noGrp="1" noChangeArrowheads="1"/>
          </p:cNvSpPr>
          <p:nvPr>
            <p:ph sz="quarter" idx="1"/>
          </p:nvPr>
        </p:nvSpPr>
        <p:spPr bwMode="auto">
          <a:xfrm>
            <a:off x="228600" y="990600"/>
            <a:ext cx="840544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Overview of Lumpy Skin Disease (LSD)</a:t>
            </a:r>
            <a:r>
              <a:rPr lang="en-US" altLang="en-US" sz="1600" dirty="0">
                <a:latin typeface="Times New Roman" panose="02020603050405020304" pitchFamily="18" charset="0"/>
                <a:cs typeface="Times New Roman" panose="02020603050405020304" pitchFamily="18" charset="0"/>
              </a:rPr>
              <a:t> :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Lumpy Skin Disease is caused by the Lumpy Skin Disease Virus (LSDV), a member of the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Capripoxvirus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genus. It primarily affects cattle, leading to symptoms such as fever, swelling of lymph nodes, skin nodules, infertility, and significant reductions in milk production.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Economic Impact</a:t>
            </a:r>
            <a:r>
              <a:rPr lang="en-US" altLang="en-US" sz="1600" dirty="0">
                <a:latin typeface="Times New Roman" panose="02020603050405020304" pitchFamily="18" charset="0"/>
                <a:cs typeface="Times New Roman" panose="02020603050405020304" pitchFamily="18" charset="0"/>
              </a:rPr>
              <a:t> :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LSD has severe economic implications, including decreased productivity, increased veterinary costs, and trade restrictions. Outbreaks can lead to economic losses estimated in millions, affecting farmers and the agricultural economy.</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 Objective</a:t>
            </a:r>
            <a:r>
              <a:rPr lang="en-US" altLang="en-US" sz="1600" dirty="0">
                <a:latin typeface="Times New Roman" panose="02020603050405020304" pitchFamily="18" charset="0"/>
                <a:cs typeface="Times New Roman" panose="02020603050405020304" pitchFamily="18" charset="0"/>
              </a:rPr>
              <a:t> :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primary objective of this research is to develop a machine learning model that accurately predicts the occurrence of LSD in cattle based on available data. The study also aims to forecast potential outbreaks to facilitate timely intervention.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Importance of Machine Learning</a:t>
            </a:r>
            <a:r>
              <a:rPr lang="en-US" altLang="en-US" sz="1600" dirty="0">
                <a:latin typeface="Times New Roman" panose="02020603050405020304" pitchFamily="18" charset="0"/>
                <a:cs typeface="Times New Roman" panose="02020603050405020304" pitchFamily="18" charset="0"/>
              </a:rPr>
              <a:t> :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techniques allow for the analysis of large and complex datasets, improving the ability to identify patterns that traditional statistical methods might miss. These models can adapt and improve over time as more data becomes available, enhancing prediction accuracy.</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7458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7467600" cy="1143000"/>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Literature</a:t>
            </a:r>
            <a:r>
              <a:rPr lang="en-US" sz="2800" dirty="0">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Survey</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234236461"/>
              </p:ext>
            </p:extLst>
          </p:nvPr>
        </p:nvGraphicFramePr>
        <p:xfrm>
          <a:off x="152400" y="838201"/>
          <a:ext cx="8534399" cy="5974080"/>
        </p:xfrm>
        <a:graphic>
          <a:graphicData uri="http://schemas.openxmlformats.org/drawingml/2006/table">
            <a:tbl>
              <a:tblPr firstRow="1" bandRow="1">
                <a:tableStyleId>{5C22544A-7EE6-4342-B048-85BDC9FD1C3A}</a:tableStyleId>
              </a:tblPr>
              <a:tblGrid>
                <a:gridCol w="498255">
                  <a:extLst>
                    <a:ext uri="{9D8B030D-6E8A-4147-A177-3AD203B41FA5}">
                      <a16:colId xmlns:a16="http://schemas.microsoft.com/office/drawing/2014/main" val="20000"/>
                    </a:ext>
                  </a:extLst>
                </a:gridCol>
                <a:gridCol w="2024959">
                  <a:extLst>
                    <a:ext uri="{9D8B030D-6E8A-4147-A177-3AD203B41FA5}">
                      <a16:colId xmlns:a16="http://schemas.microsoft.com/office/drawing/2014/main" val="20001"/>
                    </a:ext>
                  </a:extLst>
                </a:gridCol>
                <a:gridCol w="1218268">
                  <a:extLst>
                    <a:ext uri="{9D8B030D-6E8A-4147-A177-3AD203B41FA5}">
                      <a16:colId xmlns:a16="http://schemas.microsoft.com/office/drawing/2014/main" val="20002"/>
                    </a:ext>
                  </a:extLst>
                </a:gridCol>
                <a:gridCol w="4792917">
                  <a:extLst>
                    <a:ext uri="{9D8B030D-6E8A-4147-A177-3AD203B41FA5}">
                      <a16:colId xmlns:a16="http://schemas.microsoft.com/office/drawing/2014/main" val="20003"/>
                    </a:ext>
                  </a:extLst>
                </a:gridCol>
              </a:tblGrid>
              <a:tr h="487497">
                <a:tc>
                  <a:txBody>
                    <a:bodyPr/>
                    <a:lstStyle/>
                    <a:p>
                      <a:pPr algn="just"/>
                      <a:r>
                        <a:rPr lang="en-US" sz="1600" dirty="0">
                          <a:solidFill>
                            <a:schemeClr val="tx1"/>
                          </a:solidFill>
                          <a:latin typeface="Times New Roman" pitchFamily="18" charset="0"/>
                          <a:cs typeface="Times New Roman" pitchFamily="18" charset="0"/>
                        </a:rPr>
                        <a:t>Sr. No.</a:t>
                      </a:r>
                    </a:p>
                  </a:txBody>
                  <a:tcPr/>
                </a:tc>
                <a:tc>
                  <a:txBody>
                    <a:bodyPr/>
                    <a:lstStyle/>
                    <a:p>
                      <a:pPr algn="just"/>
                      <a:r>
                        <a:rPr lang="en-US" sz="1600" dirty="0">
                          <a:solidFill>
                            <a:schemeClr val="tx1"/>
                          </a:solidFill>
                          <a:latin typeface="Times New Roman" pitchFamily="18" charset="0"/>
                          <a:cs typeface="Times New Roman" pitchFamily="18" charset="0"/>
                        </a:rPr>
                        <a:t>Authors</a:t>
                      </a:r>
                    </a:p>
                  </a:txBody>
                  <a:tcPr/>
                </a:tc>
                <a:tc>
                  <a:txBody>
                    <a:bodyPr/>
                    <a:lstStyle/>
                    <a:p>
                      <a:pPr algn="just"/>
                      <a:r>
                        <a:rPr lang="en-US" sz="1600" dirty="0">
                          <a:solidFill>
                            <a:schemeClr val="tx1"/>
                          </a:solidFill>
                          <a:latin typeface="Times New Roman" pitchFamily="18" charset="0"/>
                          <a:cs typeface="Times New Roman" pitchFamily="18" charset="0"/>
                        </a:rPr>
                        <a:t>Publication</a:t>
                      </a:r>
                    </a:p>
                  </a:txBody>
                  <a:tcPr/>
                </a:tc>
                <a:tc>
                  <a:txBody>
                    <a:bodyPr/>
                    <a:lstStyle/>
                    <a:p>
                      <a:pPr algn="just"/>
                      <a:r>
                        <a:rPr lang="en-US" sz="1600" dirty="0">
                          <a:solidFill>
                            <a:schemeClr val="tx1"/>
                          </a:solidFill>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1719070">
                <a:tc>
                  <a:txBody>
                    <a:bodyPr/>
                    <a:lstStyle/>
                    <a:p>
                      <a:pPr algn="just"/>
                      <a:r>
                        <a:rPr lang="en-US" sz="1600" dirty="0">
                          <a:latin typeface="Times New Roman" pitchFamily="18" charset="0"/>
                          <a:cs typeface="Times New Roman" pitchFamily="18" charset="0"/>
                        </a:rPr>
                        <a:t>01</a:t>
                      </a:r>
                    </a:p>
                  </a:txBody>
                  <a:tcPr/>
                </a:tc>
                <a:tc>
                  <a:txBody>
                    <a:bodyPr/>
                    <a:lstStyle/>
                    <a:p>
                      <a:pPr algn="just"/>
                      <a:r>
                        <a:rPr lang="en-IN" sz="1600">
                          <a:latin typeface="Times New Roman" panose="02020603050405020304" pitchFamily="18" charset="0"/>
                          <a:cs typeface="Times New Roman" panose="02020603050405020304" pitchFamily="18" charset="0"/>
                        </a:rPr>
                        <a:t>E. ChandralekhaV. DeepaJemin V. MT. AnithaRavikumar S</a:t>
                      </a:r>
                      <a:endParaRPr lang="en-US" sz="1600" dirty="0">
                        <a:latin typeface="Times New Roman" pitchFamily="18" charset="0"/>
                        <a:cs typeface="Times New Roman" pitchFamily="18" charset="0"/>
                      </a:endParaRPr>
                    </a:p>
                  </a:txBody>
                  <a:tcPr/>
                </a:tc>
                <a:tc>
                  <a:txBody>
                    <a:bodyPr/>
                    <a:lstStyle/>
                    <a:p>
                      <a:pPr algn="just"/>
                      <a:r>
                        <a:rPr lang="en-US" sz="1600">
                          <a:latin typeface="Times New Roman" pitchFamily="18" charset="0"/>
                          <a:cs typeface="Times New Roman" pitchFamily="18" charset="0"/>
                        </a:rPr>
                        <a:t>2023</a:t>
                      </a:r>
                      <a:endParaRPr lang="en-US" sz="1600" dirty="0">
                        <a:latin typeface="Times New Roman" pitchFamily="18" charset="0"/>
                        <a:cs typeface="Times New Roman"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Predicting and </a:t>
                      </a:r>
                      <a:r>
                        <a:rPr lang="en-US" sz="1600" dirty="0" err="1">
                          <a:latin typeface="Times New Roman" panose="02020603050405020304" pitchFamily="18" charset="0"/>
                          <a:cs typeface="Times New Roman" panose="02020603050405020304" pitchFamily="18" charset="0"/>
                        </a:rPr>
                        <a:t>Analysing</a:t>
                      </a:r>
                      <a:r>
                        <a:rPr lang="en-US" sz="1600" dirty="0">
                          <a:latin typeface="Times New Roman" panose="02020603050405020304" pitchFamily="18" charset="0"/>
                          <a:cs typeface="Times New Roman" panose="02020603050405020304" pitchFamily="18" charset="0"/>
                        </a:rPr>
                        <a:t> Lumpy Skin Disease Using Ensemble of Machine Learning Models</a:t>
                      </a:r>
                    </a:p>
                    <a:p>
                      <a:pPr algn="just"/>
                      <a:r>
                        <a:rPr lang="en-US" sz="1600" b="1" i="0" dirty="0">
                          <a:latin typeface="Times New Roman" pitchFamily="18" charset="0"/>
                          <a:cs typeface="Times New Roman" pitchFamily="18" charset="0"/>
                        </a:rPr>
                        <a:t>Seed idea: </a:t>
                      </a:r>
                      <a:r>
                        <a:rPr lang="en-US" sz="1600" i="0" dirty="0">
                          <a:latin typeface="Times New Roman" pitchFamily="18" charset="0"/>
                          <a:cs typeface="Times New Roman" pitchFamily="18" charset="0"/>
                        </a:rPr>
                        <a:t>t</a:t>
                      </a:r>
                      <a:r>
                        <a:rPr lang="en-US" sz="1600" dirty="0">
                          <a:latin typeface="Times New Roman" panose="02020603050405020304" pitchFamily="18" charset="0"/>
                          <a:cs typeface="Times New Roman" panose="02020603050405020304" pitchFamily="18" charset="0"/>
                        </a:rPr>
                        <a:t>he paper explores the use of ensemble machine learning models to predict and analyze the spread of Lumpy Skin Disease (LSD) in cattle, focusing on the integration of geographical, climatic, and historical outbreak data. </a:t>
                      </a:r>
                      <a:endParaRPr lang="en-US" sz="1600" i="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308546">
                <a:tc>
                  <a:txBody>
                    <a:bodyPr/>
                    <a:lstStyle/>
                    <a:p>
                      <a:pPr algn="just"/>
                      <a:r>
                        <a:rPr lang="en-US" sz="1600" dirty="0">
                          <a:latin typeface="Times New Roman" pitchFamily="18" charset="0"/>
                          <a:cs typeface="Times New Roman" pitchFamily="18" charset="0"/>
                        </a:rPr>
                        <a:t>02</a:t>
                      </a:r>
                    </a:p>
                  </a:txBody>
                  <a:tcPr/>
                </a:tc>
                <a:tc>
                  <a:txBody>
                    <a:bodyPr/>
                    <a:lstStyle/>
                    <a:p>
                      <a:pPr algn="just"/>
                      <a:r>
                        <a:rPr lang="en-IN" sz="1600">
                          <a:latin typeface="Times New Roman" panose="02020603050405020304" pitchFamily="18" charset="0"/>
                          <a:cs typeface="Times New Roman" panose="02020603050405020304" pitchFamily="18" charset="0"/>
                        </a:rPr>
                        <a:t>Vidur Sharma, Kushal Kanwar</a:t>
                      </a:r>
                      <a:endParaRPr lang="en-US" sz="1600" dirty="0">
                        <a:latin typeface="Times New Roman" pitchFamily="18" charset="0"/>
                        <a:cs typeface="Times New Roman" pitchFamily="18" charset="0"/>
                      </a:endParaRPr>
                    </a:p>
                  </a:txBody>
                  <a:tcPr/>
                </a:tc>
                <a:tc>
                  <a:txBody>
                    <a:bodyPr/>
                    <a:lstStyle/>
                    <a:p>
                      <a:pPr algn="just"/>
                      <a:r>
                        <a:rPr lang="en-IN" sz="1600">
                          <a:latin typeface="Times New Roman" panose="02020603050405020304" pitchFamily="18" charset="0"/>
                          <a:cs typeface="Times New Roman" panose="02020603050405020304" pitchFamily="18" charset="0"/>
                        </a:rPr>
                        <a:t>2023</a:t>
                      </a:r>
                      <a:endParaRPr lang="en-US" sz="1600" dirty="0">
                        <a:latin typeface="Times New Roman" pitchFamily="18" charset="0"/>
                        <a:cs typeface="Times New Roman" pitchFamily="18" charset="0"/>
                      </a:endParaRPr>
                    </a:p>
                  </a:txBody>
                  <a:tcPr/>
                </a:tc>
                <a:tc>
                  <a:txBody>
                    <a:bodyPr/>
                    <a:lstStyle/>
                    <a:p>
                      <a:pPr algn="just"/>
                      <a:r>
                        <a:rPr lang="en-IN" sz="1600" dirty="0">
                          <a:latin typeface="Times New Roman" panose="02020603050405020304" pitchFamily="18" charset="0"/>
                          <a:cs typeface="Times New Roman" panose="02020603050405020304" pitchFamily="18" charset="0"/>
                        </a:rPr>
                        <a:t>Lumpy Skin Disease Detector </a:t>
                      </a:r>
                      <a:endParaRPr lang="en-US" sz="1600" dirty="0">
                        <a:latin typeface="Times New Roman" panose="02020603050405020304" pitchFamily="18" charset="0"/>
                        <a:cs typeface="Times New Roman" panose="02020603050405020304" pitchFamily="18" charset="0"/>
                      </a:endParaRPr>
                    </a:p>
                    <a:p>
                      <a:pPr algn="just"/>
                      <a:r>
                        <a:rPr kumimoji="0" lang="en-US" sz="1600" b="1" i="0" u="none" strike="noStrike" kern="1200" baseline="0" dirty="0">
                          <a:solidFill>
                            <a:schemeClr val="dk1"/>
                          </a:solidFill>
                          <a:latin typeface="Times New Roman" pitchFamily="18" charset="0"/>
                          <a:ea typeface="+mn-ea"/>
                          <a:cs typeface="Times New Roman" pitchFamily="18" charset="0"/>
                        </a:rPr>
                        <a:t>Seed idea : </a:t>
                      </a:r>
                      <a:r>
                        <a:rPr lang="en-US" sz="1600" dirty="0">
                          <a:latin typeface="Times New Roman" panose="02020603050405020304" pitchFamily="18" charset="0"/>
                          <a:cs typeface="Times New Roman" panose="02020603050405020304" pitchFamily="18" charset="0"/>
                        </a:rPr>
                        <a:t>to automate the early detection of Lumpy Skin Disease (LSD) in cattle. This approach aims to improve disease management and reduce economic losses associated with manual inspections by leveraging image data for diagnosis.</a:t>
                      </a:r>
                    </a:p>
                  </a:txBody>
                  <a:tcPr/>
                </a:tc>
                <a:extLst>
                  <a:ext uri="{0D108BD9-81ED-4DB2-BD59-A6C34878D82A}">
                    <a16:rowId xmlns:a16="http://schemas.microsoft.com/office/drawing/2014/main" val="10002"/>
                  </a:ext>
                </a:extLst>
              </a:tr>
              <a:tr h="1513808">
                <a:tc>
                  <a:txBody>
                    <a:bodyPr/>
                    <a:lstStyle/>
                    <a:p>
                      <a:pPr algn="just"/>
                      <a:r>
                        <a:rPr lang="en-US" sz="1600" dirty="0">
                          <a:latin typeface="Times New Roman" pitchFamily="18" charset="0"/>
                          <a:cs typeface="Times New Roman" pitchFamily="18" charset="0"/>
                        </a:rPr>
                        <a:t>03</a:t>
                      </a:r>
                    </a:p>
                  </a:txBody>
                  <a:tcPr/>
                </a:tc>
                <a:tc>
                  <a:txBody>
                    <a:bodyPr/>
                    <a:lstStyle/>
                    <a:p>
                      <a:pPr algn="just" fontAlgn="ctr"/>
                      <a:r>
                        <a:rPr lang="en-IN" sz="1600" b="0" dirty="0">
                          <a:latin typeface="Times New Roman" panose="02020603050405020304" pitchFamily="18" charset="0"/>
                          <a:cs typeface="Times New Roman" panose="02020603050405020304" pitchFamily="18" charset="0"/>
                        </a:rPr>
                        <a:t>Anuj Kumar Jain,</a:t>
                      </a:r>
                    </a:p>
                    <a:p>
                      <a:pPr algn="just" fontAlgn="ctr"/>
                      <a:r>
                        <a:rPr lang="en-IN" sz="1600" b="0" dirty="0">
                          <a:latin typeface="Times New Roman" panose="02020603050405020304" pitchFamily="18" charset="0"/>
                          <a:cs typeface="Times New Roman" panose="02020603050405020304" pitchFamily="18" charset="0"/>
                        </a:rPr>
                        <a:t>Raj </a:t>
                      </a:r>
                      <a:r>
                        <a:rPr lang="en-IN" sz="1600" b="0" dirty="0" err="1">
                          <a:latin typeface="Times New Roman" panose="02020603050405020304" pitchFamily="18" charset="0"/>
                          <a:cs typeface="Times New Roman" panose="02020603050405020304" pitchFamily="18" charset="0"/>
                        </a:rPr>
                        <a:t>Gaurang</a:t>
                      </a:r>
                      <a:r>
                        <a:rPr lang="en-IN" sz="1600" b="0" dirty="0">
                          <a:latin typeface="Times New Roman" panose="02020603050405020304" pitchFamily="18" charset="0"/>
                          <a:cs typeface="Times New Roman" panose="02020603050405020304" pitchFamily="18" charset="0"/>
                        </a:rPr>
                        <a:t> Tiwari , Neha </a:t>
                      </a:r>
                      <a:r>
                        <a:rPr lang="en-IN" sz="1600" b="0" dirty="0" err="1">
                          <a:latin typeface="Times New Roman" panose="02020603050405020304" pitchFamily="18" charset="0"/>
                          <a:cs typeface="Times New Roman" panose="02020603050405020304" pitchFamily="18" charset="0"/>
                        </a:rPr>
                        <a:t>Ujjwal</a:t>
                      </a:r>
                      <a:r>
                        <a:rPr lang="en-IN" sz="1600" b="0" dirty="0">
                          <a:latin typeface="Times New Roman" panose="02020603050405020304" pitchFamily="18" charset="0"/>
                          <a:cs typeface="Times New Roman" panose="02020603050405020304" pitchFamily="18" charset="0"/>
                        </a:rPr>
                        <a:t> </a:t>
                      </a:r>
                    </a:p>
                  </a:txBody>
                  <a:tcPr/>
                </a:tc>
                <a:tc>
                  <a:txBody>
                    <a:bodyPr/>
                    <a:lstStyle/>
                    <a:p>
                      <a:pPr algn="just"/>
                      <a:r>
                        <a:rPr lang="en-IN" sz="1600" b="0" dirty="0">
                          <a:latin typeface="Times New Roman" panose="02020603050405020304" pitchFamily="18" charset="0"/>
                          <a:cs typeface="Times New Roman" panose="02020603050405020304" pitchFamily="18" charset="0"/>
                        </a:rPr>
                        <a:t>2022</a:t>
                      </a:r>
                    </a:p>
                  </a:txBody>
                  <a:tcPr/>
                </a:tc>
                <a:tc>
                  <a:txBody>
                    <a:bodyPr/>
                    <a:lstStyle/>
                    <a:p>
                      <a:pPr algn="just" fontAlgn="t"/>
                      <a:r>
                        <a:rPr lang="en-US" sz="1600" b="0" dirty="0">
                          <a:latin typeface="Times New Roman" panose="02020603050405020304" pitchFamily="18" charset="0"/>
                          <a:cs typeface="Times New Roman" panose="02020603050405020304" pitchFamily="18" charset="0"/>
                        </a:rPr>
                        <a:t>An Explainable Machine Learning Model For Lumpy Skin Disease Occurrence Detection.</a:t>
                      </a:r>
                      <a:endParaRPr lang="en-IN" sz="1600" b="0" dirty="0">
                        <a:latin typeface="Times New Roman" panose="02020603050405020304" pitchFamily="18" charset="0"/>
                        <a:cs typeface="Times New Roman" panose="02020603050405020304" pitchFamily="18" charset="0"/>
                      </a:endParaRPr>
                    </a:p>
                    <a:p>
                      <a:pPr algn="just" fontAlgn="t"/>
                      <a:r>
                        <a:rPr lang="en-US" sz="1600" b="1" dirty="0">
                          <a:latin typeface="Times New Roman" panose="02020603050405020304" pitchFamily="18" charset="0"/>
                          <a:cs typeface="Times New Roman" panose="02020603050405020304" pitchFamily="18" charset="0"/>
                        </a:rPr>
                        <a:t>Seed idea: </a:t>
                      </a:r>
                      <a:r>
                        <a:rPr lang="en-US" sz="1600" b="0" dirty="0">
                          <a:latin typeface="Times New Roman" panose="02020603050405020304" pitchFamily="18" charset="0"/>
                          <a:cs typeface="Times New Roman" panose="02020603050405020304" pitchFamily="18" charset="0"/>
                        </a:rPr>
                        <a:t>to predict the occurrence of Lumpy Skin Disease (LSD) in cattle and water buffalo based on climatic and geographical data. The Random Forest algorithm, which achieved the highest accuracy, is further explained using SHAP visualizations to enhance model interpretability.</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50342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126" y="152400"/>
            <a:ext cx="7467600" cy="411162"/>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Problem</a:t>
            </a:r>
            <a:r>
              <a:rPr lang="en-US" dirty="0">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Statement</a:t>
            </a:r>
          </a:p>
        </p:txBody>
      </p:sp>
      <p:sp>
        <p:nvSpPr>
          <p:cNvPr id="3" name="Content Placeholder 2"/>
          <p:cNvSpPr>
            <a:spLocks noGrp="1"/>
          </p:cNvSpPr>
          <p:nvPr>
            <p:ph sz="quarter" idx="1"/>
          </p:nvPr>
        </p:nvSpPr>
        <p:spPr>
          <a:xfrm>
            <a:off x="381000" y="914400"/>
            <a:ext cx="7623048" cy="4191000"/>
          </a:xfrm>
        </p:spPr>
        <p:txBody>
          <a:bodyPr>
            <a:normAutofit/>
          </a:bodyPr>
          <a:lstStyle/>
          <a:p>
            <a:pPr marL="0" indent="0" algn="just">
              <a:buNone/>
            </a:pPr>
            <a:r>
              <a:rPr lang="en-IN" sz="1600" dirty="0">
                <a:latin typeface="Times New Roman" panose="02020603050405020304" pitchFamily="18" charset="0"/>
                <a:cs typeface="Times New Roman" panose="02020603050405020304" pitchFamily="18" charset="0"/>
              </a:rPr>
              <a:t>This project aims to develop a machine learning model that accurately predicts Lumpy Skin Disease (LSD) outbreaks using visual data with the help of Convolutional Neural Networks(CNN) and </a:t>
            </a:r>
            <a:r>
              <a:rPr lang="en-IN" sz="1600" dirty="0" err="1">
                <a:latin typeface="Times New Roman" panose="02020603050405020304" pitchFamily="18" charset="0"/>
                <a:cs typeface="Times New Roman" panose="02020603050405020304" pitchFamily="18" charset="0"/>
              </a:rPr>
              <a:t>Artifical</a:t>
            </a:r>
            <a:r>
              <a:rPr lang="en-IN" sz="1600" dirty="0">
                <a:latin typeface="Times New Roman" panose="02020603050405020304" pitchFamily="18" charset="0"/>
                <a:cs typeface="Times New Roman" panose="02020603050405020304" pitchFamily="18" charset="0"/>
              </a:rPr>
              <a:t> Neural Networks(ANN), for better identification of disease by raw images of cattle. </a:t>
            </a: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6029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67600" cy="533400"/>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Objectives</a:t>
            </a:r>
          </a:p>
        </p:txBody>
      </p:sp>
      <p:sp>
        <p:nvSpPr>
          <p:cNvPr id="3" name="Rectangle 1">
            <a:extLst>
              <a:ext uri="{FF2B5EF4-FFF2-40B4-BE49-F238E27FC236}">
                <a16:creationId xmlns:a16="http://schemas.microsoft.com/office/drawing/2014/main" id="{9C782371-28B6-E8B2-F4A5-5E93A439898D}"/>
              </a:ext>
            </a:extLst>
          </p:cNvPr>
          <p:cNvSpPr>
            <a:spLocks noGrp="1" noChangeArrowheads="1"/>
          </p:cNvSpPr>
          <p:nvPr>
            <p:ph sz="quarter" idx="1"/>
          </p:nvPr>
        </p:nvSpPr>
        <p:spPr bwMode="auto">
          <a:xfrm>
            <a:off x="304800" y="1248492"/>
            <a:ext cx="84582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Machine Learning Model</a:t>
            </a:r>
            <a:r>
              <a:rPr lang="en-US" altLang="en-US" sz="1600" dirty="0">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Construct a robust machine learning model to accurately predict the occurrence of Lumpy Skin Disease in cattle, utilizing historical disease data and relevant features.</a:t>
            </a:r>
          </a:p>
          <a:p>
            <a:pPr marL="0" marR="0" lvl="0" indent="0" algn="just" defTabSz="914400" rtl="0" eaLnBrk="0" fontAlgn="base" latinLnBrk="0" hangingPunct="0">
              <a:lnSpc>
                <a:spcPct val="100000"/>
              </a:lnSpc>
              <a:spcBef>
                <a:spcPct val="0"/>
              </a:spcBef>
              <a:spcAft>
                <a:spcPct val="0"/>
              </a:spcAft>
              <a:buClrTx/>
              <a:buSzTx/>
              <a:buNone/>
              <a:tabLst/>
            </a:pPr>
            <a:endParaRPr lang="en-US" altLang="en-US" sz="1600"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ClrTx/>
              <a:buSzTx/>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Optimize Feature Extraction for Disease Detection</a:t>
            </a:r>
            <a:r>
              <a:rPr lang="en-US" sz="1600" dirty="0">
                <a:latin typeface="Times New Roman" panose="02020603050405020304" pitchFamily="18" charset="0"/>
                <a:cs typeface="Times New Roman" panose="02020603050405020304" pitchFamily="18" charset="0"/>
              </a:rPr>
              <a:t>: </a:t>
            </a:r>
          </a:p>
          <a:p>
            <a:pPr marL="0" indent="0" algn="just" eaLnBrk="0" fontAlgn="base" hangingPunct="0">
              <a:spcBef>
                <a:spcPct val="0"/>
              </a:spcBef>
              <a:spcAft>
                <a:spcPct val="0"/>
              </a:spcAft>
              <a:buClrTx/>
              <a:buSzTx/>
              <a:buNone/>
            </a:pPr>
            <a:r>
              <a:rPr lang="en-US" sz="1600" dirty="0">
                <a:latin typeface="Times New Roman" panose="02020603050405020304" pitchFamily="18" charset="0"/>
                <a:cs typeface="Times New Roman" panose="02020603050405020304" pitchFamily="18" charset="0"/>
              </a:rPr>
              <a:t>Pre-process images of cattle to extract key visual features, improving the model's ability to distinguish between healthy and infected animals with minimal false positives.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SzTx/>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Develop a Scalable System</a:t>
            </a:r>
            <a:r>
              <a:rPr lang="en-US" sz="1600" dirty="0">
                <a:latin typeface="Times New Roman" panose="02020603050405020304" pitchFamily="18" charset="0"/>
                <a:cs typeface="Times New Roman" panose="02020603050405020304" pitchFamily="18" charset="0"/>
              </a:rPr>
              <a:t>: </a:t>
            </a:r>
          </a:p>
          <a:p>
            <a:pPr marL="0" lvl="0" indent="0" algn="just" eaLnBrk="0" fontAlgn="base" hangingPunct="0">
              <a:spcBef>
                <a:spcPct val="0"/>
              </a:spcBef>
              <a:spcAft>
                <a:spcPct val="0"/>
              </a:spcAft>
              <a:buClrTx/>
              <a:buSzTx/>
              <a:buNone/>
            </a:pPr>
            <a:r>
              <a:rPr lang="en-US" sz="1600" dirty="0">
                <a:latin typeface="Times New Roman" panose="02020603050405020304" pitchFamily="18" charset="0"/>
                <a:cs typeface="Times New Roman" panose="02020603050405020304" pitchFamily="18" charset="0"/>
              </a:rPr>
              <a:t>Ensure the model can scale to larger datasets, improving its accuracy and performance as more training data becomes available.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SzTx/>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Validate Model on Diverse Data</a:t>
            </a:r>
            <a:r>
              <a:rPr lang="en-US" sz="1600" dirty="0">
                <a:latin typeface="Times New Roman" panose="02020603050405020304" pitchFamily="18" charset="0"/>
                <a:cs typeface="Times New Roman" panose="02020603050405020304" pitchFamily="18" charset="0"/>
              </a:rPr>
              <a:t>: </a:t>
            </a:r>
          </a:p>
          <a:p>
            <a:pPr marL="0" lvl="0" indent="0" algn="just" eaLnBrk="0" fontAlgn="base" hangingPunct="0">
              <a:spcBef>
                <a:spcPct val="0"/>
              </a:spcBef>
              <a:spcAft>
                <a:spcPct val="0"/>
              </a:spcAft>
              <a:buClrTx/>
              <a:buSzTx/>
              <a:buNone/>
            </a:pPr>
            <a:r>
              <a:rPr lang="en-US" sz="1600" dirty="0">
                <a:latin typeface="Times New Roman" panose="02020603050405020304" pitchFamily="18" charset="0"/>
                <a:cs typeface="Times New Roman" panose="02020603050405020304" pitchFamily="18" charset="0"/>
              </a:rPr>
              <a:t>Train and test the model on a diverse dataset of cattle images to ensure its robustness and applicability in real-world conditions.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SzTx/>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Evaluate Performance Across Algorithms</a:t>
            </a:r>
            <a:r>
              <a:rPr lang="en-US" sz="1600" dirty="0">
                <a:latin typeface="Times New Roman" panose="02020603050405020304" pitchFamily="18" charset="0"/>
                <a:cs typeface="Times New Roman" panose="02020603050405020304" pitchFamily="18" charset="0"/>
              </a:rPr>
              <a:t>: </a:t>
            </a:r>
          </a:p>
          <a:p>
            <a:pPr marL="0" lvl="0" indent="0" algn="just" eaLnBrk="0" fontAlgn="base" hangingPunct="0">
              <a:spcBef>
                <a:spcPct val="0"/>
              </a:spcBef>
              <a:spcAft>
                <a:spcPct val="0"/>
              </a:spcAft>
              <a:buClrTx/>
              <a:buSzTx/>
              <a:buNone/>
            </a:pPr>
            <a:r>
              <a:rPr lang="en-US" sz="1600" dirty="0">
                <a:latin typeface="Times New Roman" panose="02020603050405020304" pitchFamily="18" charset="0"/>
                <a:cs typeface="Times New Roman" panose="02020603050405020304" pitchFamily="18" charset="0"/>
              </a:rPr>
              <a:t>Compare the performance of CNNs with other machine learning algorithms such as Random Forest or Support Vector Machines for detecting LSD in cattle, ensuring the most effective solution is deployed.</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16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467600" cy="258762"/>
          </a:xfrm>
        </p:spPr>
        <p:txBody>
          <a:bodyPr>
            <a:noAutofit/>
          </a:bodyPr>
          <a:lstStyle/>
          <a:p>
            <a:r>
              <a:rPr lang="en-US" sz="2800" b="1" dirty="0">
                <a:solidFill>
                  <a:schemeClr val="tx1"/>
                </a:solidFill>
              </a:rPr>
              <a:t>Algorithm</a:t>
            </a:r>
          </a:p>
        </p:txBody>
      </p:sp>
      <p:sp>
        <p:nvSpPr>
          <p:cNvPr id="5" name="Rectangle 2">
            <a:extLst>
              <a:ext uri="{FF2B5EF4-FFF2-40B4-BE49-F238E27FC236}">
                <a16:creationId xmlns:a16="http://schemas.microsoft.com/office/drawing/2014/main" id="{93046EB5-B801-37BA-0D93-B81C61A9DE37}"/>
              </a:ext>
            </a:extLst>
          </p:cNvPr>
          <p:cNvSpPr>
            <a:spLocks noGrp="1" noChangeArrowheads="1"/>
          </p:cNvSpPr>
          <p:nvPr>
            <p:ph sz="quarter" idx="1"/>
          </p:nvPr>
        </p:nvSpPr>
        <p:spPr bwMode="auto">
          <a:xfrm>
            <a:off x="152400" y="457736"/>
            <a:ext cx="8382000"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a:t>
            </a:r>
            <a:r>
              <a:rPr lang="en-US" altLang="en-US"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powerful ensemble learning method that constructs multiple decision trees and aggregates their predictions to improve accuracy and control overfitting.</a:t>
            </a:r>
            <a:r>
              <a:rPr lang="en-US" altLang="en-US" sz="1600" dirty="0">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predicting with high accuracy and precision.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Light Gradient Boosted Machine (LGBM):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efficient gradient boosting framework that uses tree-based learning algorithms to optimize performance and speed, particularly on large datasets.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Classifying cattle as healthy or infected with LSD using </a:t>
            </a:r>
            <a:r>
              <a:rPr kumimoji="0" lang="en-I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geospatial</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SzTx/>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Convolutional Neural Network (CNN)</a:t>
            </a:r>
            <a:r>
              <a:rPr lang="en-US" sz="1600" dirty="0">
                <a:latin typeface="Times New Roman" panose="02020603050405020304" pitchFamily="18" charset="0"/>
                <a:cs typeface="Times New Roman" panose="02020603050405020304" pitchFamily="18" charset="0"/>
              </a:rPr>
              <a:t>: </a:t>
            </a:r>
          </a:p>
          <a:p>
            <a:pPr marL="0" lvl="0" indent="0" algn="just" eaLnBrk="0" fontAlgn="base" hangingPunct="0">
              <a:spcBef>
                <a:spcPct val="0"/>
              </a:spcBef>
              <a:spcAft>
                <a:spcPct val="0"/>
              </a:spcAft>
              <a:buClrTx/>
              <a:buSzTx/>
              <a:buNone/>
            </a:pPr>
            <a:r>
              <a:rPr lang="en-US" sz="1600" dirty="0">
                <a:latin typeface="Times New Roman" panose="02020603050405020304" pitchFamily="18" charset="0"/>
                <a:cs typeface="Times New Roman" panose="02020603050405020304" pitchFamily="18" charset="0"/>
              </a:rPr>
              <a:t>A Machine learning model specialized for processing grid-like data, such as images, by using convolutional layers to automatically extract spatial features and patterns.</a:t>
            </a:r>
          </a:p>
          <a:p>
            <a:pPr marL="0" lvl="0" indent="0" algn="just" eaLnBrk="0" fontAlgn="base" hangingPunct="0">
              <a:spcBef>
                <a:spcPct val="0"/>
              </a:spcBef>
              <a:spcAft>
                <a:spcPct val="0"/>
              </a:spcAft>
              <a:buClrTx/>
              <a:buSzTx/>
              <a:buNone/>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Detecting Lumpy Skin Disease (LSD) in cattle by analyzing images of skin to identify visual characteristics associated with infection.</a:t>
            </a:r>
          </a:p>
          <a:p>
            <a:pPr marL="0" lvl="0" indent="0" algn="just" eaLnBrk="0" fontAlgn="base" hangingPunct="0">
              <a:spcBef>
                <a:spcPct val="0"/>
              </a:spcBef>
              <a:spcAft>
                <a:spcPct val="0"/>
              </a:spcAft>
              <a:buClrTx/>
              <a:buSzTx/>
              <a:buNone/>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Vector Machine (SVM)</a:t>
            </a:r>
            <a:r>
              <a:rPr lang="en-US" altLang="en-US"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supervised learning algorithm that finds the hyperplane that best separates data points of different classes, effective for high-dimensional datasets.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Classifying whether a cattle is infected or not based on various </a:t>
            </a:r>
            <a:r>
              <a:rPr lang="en-US" altLang="en-US" sz="1600" dirty="0">
                <a:latin typeface="Times New Roman" panose="02020603050405020304" pitchFamily="18" charset="0"/>
                <a:cs typeface="Times New Roman" panose="02020603050405020304" pitchFamily="18" charset="0"/>
              </a:rPr>
              <a:t>symptoms like red patches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SzTx/>
              <a:buFont typeface="Wingdings" panose="05000000000000000000" pitchFamily="2" charset="2"/>
              <a:buChar char="Ø"/>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Artificial</a:t>
            </a:r>
            <a:r>
              <a:rPr kumimoji="0" lang="en-US" altLang="en-US" sz="16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Neural network (ANN):</a:t>
            </a:r>
            <a:r>
              <a:rPr lang="en-US" altLang="en-US" sz="1600" dirty="0"/>
              <a:t> Are</a:t>
            </a:r>
            <a:r>
              <a:rPr lang="en-US" sz="1600" dirty="0"/>
              <a:t> computational models inspired by the human brain, designed to recognize patterns and make predictions based on input data.</a:t>
            </a:r>
          </a:p>
          <a:p>
            <a:pPr marL="0" lvl="0" indent="0" algn="just" eaLnBrk="0" fontAlgn="base" hangingPunct="0">
              <a:spcBef>
                <a:spcPct val="0"/>
              </a:spcBef>
              <a:spcAft>
                <a:spcPct val="0"/>
              </a:spcAft>
              <a:buClrTx/>
              <a:buSzTx/>
              <a:buNone/>
            </a:pPr>
            <a:r>
              <a:rPr lang="en-US" sz="1600" b="1" dirty="0">
                <a:latin typeface="Times New Roman" panose="02020603050405020304" pitchFamily="18" charset="0"/>
                <a:cs typeface="Times New Roman" panose="02020603050405020304" pitchFamily="18" charset="0"/>
              </a:rPr>
              <a:t>Example: </a:t>
            </a:r>
            <a:r>
              <a:rPr lang="en-US" sz="1600" dirty="0">
                <a:latin typeface="Times New Roman" panose="02020603050405020304" pitchFamily="18" charset="0"/>
                <a:cs typeface="Times New Roman" panose="02020603050405020304" pitchFamily="18" charset="0"/>
              </a:rPr>
              <a:t>in the context of Lumpy Skin Disease (LSD) in cattle, an ANN can analyze the likelihood of disease occurrence</a:t>
            </a:r>
            <a:r>
              <a:rPr lang="en-US" sz="1800" dirty="0"/>
              <a:t>.</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414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23290"/>
            <a:ext cx="7467600" cy="1143000"/>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Methodology</a:t>
            </a:r>
          </a:p>
        </p:txBody>
      </p:sp>
      <p:sp>
        <p:nvSpPr>
          <p:cNvPr id="4" name="Content Placeholder 3"/>
          <p:cNvSpPr>
            <a:spLocks noGrp="1"/>
          </p:cNvSpPr>
          <p:nvPr>
            <p:ph sz="quarter" idx="1"/>
          </p:nvPr>
        </p:nvSpPr>
        <p:spPr>
          <a:xfrm>
            <a:off x="228600" y="838200"/>
            <a:ext cx="8382000" cy="5635752"/>
          </a:xfrm>
        </p:spPr>
        <p:txBody>
          <a:bodyPr>
            <a:normAutofit/>
          </a:bodyPr>
          <a:lstStyle/>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Data is collected from various sources, including veterinary reports, online Public Datasets, Research Institutions.</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Feature selection is performed using the Extra Trees Classifier to identify key predictors for LSD outbreaks.</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Various machine learning classifiers, such as Random Forest, Light Gradient Boosted Machine (LGBM), and Convolutional neural networks(CNN), and ANN are employed to build the predictive model.</a:t>
            </a: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4FCD8C-952A-3A64-54BE-256919E3AE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823308"/>
            <a:ext cx="6858000" cy="3639758"/>
          </a:xfrm>
          <a:prstGeom prst="rect">
            <a:avLst/>
          </a:prstGeom>
        </p:spPr>
      </p:pic>
    </p:spTree>
    <p:extLst>
      <p:ext uri="{BB962C8B-B14F-4D97-AF65-F5344CB8AC3E}">
        <p14:creationId xmlns:p14="http://schemas.microsoft.com/office/powerpoint/2010/main" val="1452866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9781</TotalTime>
  <Words>1895</Words>
  <Application>Microsoft Office PowerPoint</Application>
  <PresentationFormat>On-screen Show (4:3)</PresentationFormat>
  <Paragraphs>147</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Schoolbook</vt:lpstr>
      <vt:lpstr>Times New Roman</vt:lpstr>
      <vt:lpstr>Wingdings</vt:lpstr>
      <vt:lpstr>Wingdings 2</vt:lpstr>
      <vt:lpstr>Oriel</vt:lpstr>
      <vt:lpstr>PowerPoint Presentation</vt:lpstr>
      <vt:lpstr>Contents</vt:lpstr>
      <vt:lpstr>ABSTRACT </vt:lpstr>
      <vt:lpstr>Introduction</vt:lpstr>
      <vt:lpstr>Literature Survey</vt:lpstr>
      <vt:lpstr>Problem Statement</vt:lpstr>
      <vt:lpstr>Objectives</vt:lpstr>
      <vt:lpstr>Algorithm</vt:lpstr>
      <vt:lpstr>Methodology</vt:lpstr>
      <vt:lpstr>SYSTEM ARCHITECTURE</vt:lpstr>
      <vt:lpstr>UML (Unified Modeling Language) diagram :</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Model for to determine IQ using Brain image &amp; Test Solving Ability</dc:title>
  <dc:creator>AAC Sharjah</dc:creator>
  <cp:lastModifiedBy>akankshabhosale0108@gmail.com</cp:lastModifiedBy>
  <cp:revision>144</cp:revision>
  <dcterms:created xsi:type="dcterms:W3CDTF">2018-08-21T10:52:21Z</dcterms:created>
  <dcterms:modified xsi:type="dcterms:W3CDTF">2024-11-12T20:37:38Z</dcterms:modified>
</cp:coreProperties>
</file>