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6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6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7DDD5C6-582A-4ED0-A2B2-01007B337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rainbow colored lines on a black background&#10;&#10;Description automatically generated">
            <a:extLst>
              <a:ext uri="{FF2B5EF4-FFF2-40B4-BE49-F238E27FC236}">
                <a16:creationId xmlns:a16="http://schemas.microsoft.com/office/drawing/2014/main" id="{3DB017B3-10D4-DA76-ECDF-E51795290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4152" b="9598"/>
          <a:stretch/>
        </p:blipFill>
        <p:spPr>
          <a:xfrm>
            <a:off x="20" y="-2"/>
            <a:ext cx="12191979" cy="685799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5480330-D626-4BB1-A072-22D07F7C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189585"/>
            <a:ext cx="12192000" cy="4678805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E0221-0349-A769-A708-356793D35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3484971"/>
            <a:ext cx="9284208" cy="1989568"/>
          </a:xfrm>
        </p:spPr>
        <p:txBody>
          <a:bodyPr anchor="b">
            <a:normAutofit fontScale="90000"/>
          </a:bodyPr>
          <a:lstStyle/>
          <a:p>
            <a:br>
              <a:rPr lang="en-US" sz="2200" dirty="0">
                <a:solidFill>
                  <a:srgbClr val="FFFFFF"/>
                </a:solidFill>
                <a:effectLst/>
                <a:latin typeface="AcademyEngravedLetPlain" panose="02000000000000000000" pitchFamily="2" charset="0"/>
              </a:rPr>
            </a:br>
            <a:r>
              <a:rPr lang="en-US" sz="2200" dirty="0">
                <a:solidFill>
                  <a:srgbClr val="FFFFFF"/>
                </a:solidFill>
                <a:effectLst/>
                <a:latin typeface="AcademyEngravedLetPlain" panose="02000000000000000000" pitchFamily="2" charset="0"/>
              </a:rPr>
              <a:t> </a:t>
            </a:r>
            <a:br>
              <a:rPr lang="en-US" sz="2200" dirty="0">
                <a:solidFill>
                  <a:srgbClr val="FFFFFF"/>
                </a:solidFill>
                <a:effectLst/>
                <a:latin typeface="AcademyEngravedLetPlain" panose="02000000000000000000" pitchFamily="2" charset="0"/>
              </a:rPr>
            </a:br>
            <a:br>
              <a:rPr lang="en-US" sz="2200" dirty="0">
                <a:solidFill>
                  <a:srgbClr val="FFFFFF"/>
                </a:solidFill>
                <a:latin typeface="AcademyEngravedLetPlain" panose="02000000000000000000" pitchFamily="2" charset="0"/>
              </a:rPr>
            </a:br>
            <a:r>
              <a:rPr lang="en-US" sz="4000" dirty="0">
                <a:solidFill>
                  <a:srgbClr val="FFFFFF"/>
                </a:solidFill>
                <a:latin typeface="ACADEMY ENGRAVED LET PLAIN:1.0" panose="02000000000000000000" pitchFamily="2" charset="0"/>
              </a:rPr>
              <a:t>Exploring Employee Absenteeism</a:t>
            </a:r>
            <a:br>
              <a:rPr lang="en-US" sz="4000" dirty="0">
                <a:solidFill>
                  <a:srgbClr val="FFFFFF"/>
                </a:solidFill>
                <a:latin typeface="ACADEMY ENGRAVED LET PLAIN:1.0" panose="02000000000000000000" pitchFamily="2" charset="0"/>
              </a:rPr>
            </a:br>
            <a:br>
              <a:rPr lang="en-US" sz="4000" dirty="0">
                <a:solidFill>
                  <a:srgbClr val="FFFFFF"/>
                </a:solidFill>
                <a:latin typeface="ACADEMY ENGRAVED LET PLAIN:1.0" panose="02000000000000000000" pitchFamily="2" charset="0"/>
              </a:rPr>
            </a:br>
            <a:endParaRPr lang="en-US" sz="4000" dirty="0">
              <a:solidFill>
                <a:srgbClr val="FFFFFF"/>
              </a:solidFill>
              <a:latin typeface="ACADEMY ENGRAVED LET PLAIN:1.0" panose="02000000000000000000" pitchFamily="2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A49A52-5015-434E-A9B4-E3B97DB8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100000">
              <a:srgbClr val="97B4E0"/>
            </a:gs>
            <a:gs pos="97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8474-01C4-155C-BC2D-F7DB1761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1" y="984787"/>
            <a:ext cx="6308775" cy="20496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CADEMY ENGRAVED LET PLAIN:1.0" panose="02000000000000000000" pitchFamily="2" charset="0"/>
              </a:rPr>
              <a:t>Introduction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B337-4386-97EC-B4B2-F1041086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02" y="2137144"/>
            <a:ext cx="7021440" cy="41493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Significance: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Addressing HR Challenges: Tackling employee absenteeism, a critical HR concern.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Data-Driven Solutions: Leveraging data science for evidence-based strategies.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Organizational Impact: Enhancing employee well-being and productivity.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Multifaceted Exploration: Data analysis, visualization, and predictive modeling.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Uncovering Insights: Identifying factors influencing absenteeism patterns.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HR Strategy Enhancement: Providing a solid foundation for informed decision-making.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A1F55C93-BC94-A407-0B6A-BE75E36E1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9" r="30731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5000"/>
                <a:lumOff val="95000"/>
                <a:alpha val="44045"/>
              </a:schemeClr>
            </a:gs>
            <a:gs pos="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3384-D0E1-858B-A106-41BE6872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6683"/>
            <a:ext cx="6223996" cy="50998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values: Mean for numerical, mode for categorical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One-hot encoding for categorical variables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Ensure data readiness for analysis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Creating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TotalExperience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": Sum of age and length of service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Capturing complex interactions between variables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Enhanced understanding of non-linear relationships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Positive correlation: Age and absentee hours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Gender-based differences in absenteeism rates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Divisional variations and impact of tenure/experience</a:t>
            </a:r>
          </a:p>
          <a:p>
            <a:pPr>
              <a:lnSpc>
                <a:spcPct val="120000"/>
              </a:lnSpc>
            </a:pPr>
            <a:endParaRPr lang="en-US" sz="7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1EF9061-0F47-7A85-C8FD-EBBB6462A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4" r="46926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5000"/>
                <a:lumOff val="95000"/>
                <a:alpha val="44045"/>
              </a:schemeClr>
            </a:gs>
            <a:gs pos="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5AB0-358E-8370-18F1-87A2BCEB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90" y="1185255"/>
            <a:ext cx="6064410" cy="510124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Linear Regression, Random Forest Regression, Hyperparameter Tuning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Best-performing model: Random Forest Regressor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Metrics: Mean Absolute Error, Mean Squared Error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Feature Importance Analysis: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Identify key drivers of absenteeism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Significant contributors: Age, total experience, length of service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Insights for targeted HR interventions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Scatter plots, bar plots, and heat maps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Visual aid for uncovering patterns and relationships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Enhanced understanding of data trends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D2FAD41-D6C1-EB5E-67AC-5617C9C6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8199" y="1513658"/>
            <a:ext cx="3205483" cy="38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  <a:alpha val="44045"/>
              </a:schemeClr>
            </a:gs>
            <a:gs pos="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33D98-67CA-4678-8F07-275230C07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9268" y="-14507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08624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7D92-7386-5D0E-855D-3CC8FB4B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95" y="442919"/>
            <a:ext cx="10972900" cy="5972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2" name="Picture 21" descr="A graph with text on it&#10;&#10;Description automatically generated">
            <a:extLst>
              <a:ext uri="{FF2B5EF4-FFF2-40B4-BE49-F238E27FC236}">
                <a16:creationId xmlns:a16="http://schemas.microsoft.com/office/drawing/2014/main" id="{798E609F-CE64-64B3-8070-84A88904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90" y="1480908"/>
            <a:ext cx="8334376" cy="4210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FDDA41-CC74-7030-1361-5F07715D7185}"/>
              </a:ext>
            </a:extLst>
          </p:cNvPr>
          <p:cNvSpPr txBox="1"/>
          <p:nvPr/>
        </p:nvSpPr>
        <p:spPr>
          <a:xfrm>
            <a:off x="1435395" y="81639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CADEMY ENGRAVED LET PLAIN:1.0" panose="02000000000000000000" pitchFamily="2" charset="0"/>
              </a:rPr>
              <a:t>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709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accent1">
                <a:lumMod val="5000"/>
                <a:lumOff val="95000"/>
                <a:alpha val="44045"/>
              </a:schemeClr>
            </a:gs>
            <a:gs pos="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lue dots&#10;&#10;Description automatically generated">
            <a:extLst>
              <a:ext uri="{FF2B5EF4-FFF2-40B4-BE49-F238E27FC236}">
                <a16:creationId xmlns:a16="http://schemas.microsoft.com/office/drawing/2014/main" id="{56B3EAB3-17DB-AB67-C409-F6E20B8A3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8" y="244287"/>
            <a:ext cx="4868862" cy="2927538"/>
          </a:xfrm>
        </p:spPr>
      </p:pic>
      <p:pic>
        <p:nvPicPr>
          <p:cNvPr id="7" name="Picture 6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E32968EC-60F5-75F0-87FC-464FF23C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11" y="162594"/>
            <a:ext cx="5435601" cy="3090924"/>
          </a:xfrm>
          <a:prstGeom prst="rect">
            <a:avLst/>
          </a:prstGeom>
        </p:spPr>
      </p:pic>
      <p:pic>
        <p:nvPicPr>
          <p:cNvPr id="9" name="Picture 8" descr="A graph of blue dots&#10;&#10;Description automatically generated">
            <a:extLst>
              <a:ext uri="{FF2B5EF4-FFF2-40B4-BE49-F238E27FC236}">
                <a16:creationId xmlns:a16="http://schemas.microsoft.com/office/drawing/2014/main" id="{0BE07F68-2704-0836-4F18-DC50E116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11" y="3379914"/>
            <a:ext cx="5435601" cy="3315492"/>
          </a:xfrm>
          <a:prstGeom prst="rect">
            <a:avLst/>
          </a:prstGeom>
        </p:spPr>
      </p:pic>
      <p:pic>
        <p:nvPicPr>
          <p:cNvPr id="11" name="Picture 10" descr="A graph showing a couple of blue squares&#10;&#10;Description automatically generated">
            <a:extLst>
              <a:ext uri="{FF2B5EF4-FFF2-40B4-BE49-F238E27FC236}">
                <a16:creationId xmlns:a16="http://schemas.microsoft.com/office/drawing/2014/main" id="{A9842F60-A463-E0E3-B874-26EA5B801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9" y="3314700"/>
            <a:ext cx="4868862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chemeClr val="accent1">
                <a:lumMod val="5000"/>
                <a:lumOff val="95000"/>
                <a:alpha val="44045"/>
              </a:schemeClr>
            </a:gs>
            <a:gs pos="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DD33-A281-35FF-DDB6-E54D5FA7A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606056"/>
            <a:ext cx="9922764" cy="5680444"/>
          </a:xfrm>
        </p:spPr>
        <p:txBody>
          <a:bodyPr/>
          <a:lstStyle/>
          <a:p>
            <a:r>
              <a:rPr lang="en-US" dirty="0"/>
              <a:t>Heatmap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ue and green graph&#10;&#10;Description automatically generated">
            <a:extLst>
              <a:ext uri="{FF2B5EF4-FFF2-40B4-BE49-F238E27FC236}">
                <a16:creationId xmlns:a16="http://schemas.microsoft.com/office/drawing/2014/main" id="{3782C96E-F107-19BC-DD24-A042C827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05786"/>
            <a:ext cx="10389489" cy="55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5000"/>
                <a:lumOff val="95000"/>
                <a:alpha val="44045"/>
              </a:schemeClr>
            </a:gs>
            <a:gs pos="2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FB942-04AE-4FBD-A7F6-EB481B24B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6FF64-635D-C4EC-0E20-14C70686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8" y="2223952"/>
            <a:ext cx="3080742" cy="6906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CADEMY ENGRAVED LET PLAIN:1.0" panose="02000000000000000000" pitchFamily="2" charset="0"/>
              </a:rPr>
              <a:t>Conclusions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228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4826-4A25-8140-B6A6-5DF8E6E6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1843088"/>
            <a:ext cx="6367463" cy="3857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 correlation: Age and absenteeism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Divisional variations: "Finance and Accounting" division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Gender disparities: Higher absenteeism among females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Influence of tenure and experience on absenteeism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Significance and Future Implications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Power of data science in HR decision-making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Optimizing workforce management and engagement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Future implications: Designing targeted interventions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7706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EB28-DF53-8E78-A4DD-B477FEBD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199" y="1818865"/>
            <a:ext cx="5398126" cy="29660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CADEMY ENGRAVED LET PLAIN:1.0" panose="02000000000000000000" pitchFamily="2" charset="0"/>
            </a:endParaRPr>
          </a:p>
          <a:p>
            <a:pPr marL="0" indent="0">
              <a:buNone/>
            </a:pPr>
            <a:endParaRPr lang="en-US" sz="2000" b="1" dirty="0">
              <a:latin typeface="ACADEMY ENGRAVED LET PLAIN:1.0" panose="02000000000000000000" pitchFamily="2" charset="0"/>
            </a:endParaRPr>
          </a:p>
          <a:p>
            <a:pPr marL="0" indent="0">
              <a:buNone/>
            </a:pPr>
            <a:r>
              <a:rPr lang="en-US" sz="6000" b="1" i="1" dirty="0">
                <a:latin typeface="ACADEMY ENGRAVED LET PLAIN:1.0" panose="02000000000000000000" pitchFamily="2" charset="0"/>
              </a:rPr>
              <a:t>Thank you!!!</a:t>
            </a:r>
          </a:p>
        </p:txBody>
      </p:sp>
      <p:pic>
        <p:nvPicPr>
          <p:cNvPr id="30" name="Graphic 29" descr="Handshake">
            <a:extLst>
              <a:ext uri="{FF2B5EF4-FFF2-40B4-BE49-F238E27FC236}">
                <a16:creationId xmlns:a16="http://schemas.microsoft.com/office/drawing/2014/main" id="{0C6FA3BE-0C4A-D749-77A9-B3C0E376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325" y="1818865"/>
            <a:ext cx="3084325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5574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297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ACADEMY ENGRAVED LET PLAIN:1.0</vt:lpstr>
      <vt:lpstr>AcademyEngravedLetPlain</vt:lpstr>
      <vt:lpstr>Arial</vt:lpstr>
      <vt:lpstr>Calibri</vt:lpstr>
      <vt:lpstr>Neue Haas Grotesk Text Pro</vt:lpstr>
      <vt:lpstr>Wingdings</vt:lpstr>
      <vt:lpstr>BjornVTI</vt:lpstr>
      <vt:lpstr>    Exploring Employee Absenteeism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Exploring Employee Absenteeism  </dc:title>
  <dc:creator>18574234399</dc:creator>
  <cp:lastModifiedBy>18574234399</cp:lastModifiedBy>
  <cp:revision>7</cp:revision>
  <dcterms:created xsi:type="dcterms:W3CDTF">2023-08-15T19:47:01Z</dcterms:created>
  <dcterms:modified xsi:type="dcterms:W3CDTF">2023-08-16T10:52:58Z</dcterms:modified>
</cp:coreProperties>
</file>