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753600" cy="7315200"/>
  <p:notesSz cx="97536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421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1520" y="2267712"/>
            <a:ext cx="8290560" cy="15361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63040" y="4096512"/>
            <a:ext cx="682752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tx1"/>
                </a:solidFill>
                <a:latin typeface="TeXGyreTermes"/>
                <a:cs typeface="TeXGyreTerme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tx1"/>
                </a:solidFill>
                <a:latin typeface="TeXGyreTermes"/>
                <a:cs typeface="TeXGyreTerme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tx1"/>
                </a:solidFill>
                <a:latin typeface="TeXGyreTermes"/>
                <a:cs typeface="TeXGyreTerme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87680" y="1682496"/>
            <a:ext cx="4242816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023104" y="1682496"/>
            <a:ext cx="4242816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tx1"/>
                </a:solidFill>
                <a:latin typeface="TeXGyreTermes"/>
                <a:cs typeface="TeXGyreTerme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744710" cy="320675"/>
          </a:xfrm>
          <a:custGeom>
            <a:avLst/>
            <a:gdLst/>
            <a:ahLst/>
            <a:cxnLst/>
            <a:rect l="l" t="t" r="r" b="b"/>
            <a:pathLst>
              <a:path w="9744710" h="320675">
                <a:moveTo>
                  <a:pt x="9744696" y="320373"/>
                </a:moveTo>
                <a:lnTo>
                  <a:pt x="0" y="320373"/>
                </a:lnTo>
                <a:lnTo>
                  <a:pt x="0" y="0"/>
                </a:lnTo>
                <a:lnTo>
                  <a:pt x="9744696" y="0"/>
                </a:lnTo>
                <a:lnTo>
                  <a:pt x="9744696" y="320373"/>
                </a:lnTo>
                <a:close/>
              </a:path>
            </a:pathLst>
          </a:custGeom>
          <a:solidFill>
            <a:srgbClr val="D0DF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6633" y="718668"/>
            <a:ext cx="8600332" cy="467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chemeClr val="tx1"/>
                </a:solidFill>
                <a:latin typeface="TeXGyreTermes"/>
                <a:cs typeface="TeXGyreTerme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7053" y="1528434"/>
            <a:ext cx="8879492" cy="3594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chemeClr val="tx1"/>
                </a:solidFill>
                <a:latin typeface="TeXGyreTermes"/>
                <a:cs typeface="TeXGyreTerme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16224" y="6803136"/>
            <a:ext cx="3121152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87680" y="6803136"/>
            <a:ext cx="2243328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022592" y="6803136"/>
            <a:ext cx="2243328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wrike.com/blog/planning-remote-kick-off-meeting-with-new-client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rike.com/blog/wrikes-remote-project-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1519" y="3542050"/>
            <a:ext cx="1000760" cy="115570"/>
          </a:xfrm>
          <a:custGeom>
            <a:avLst/>
            <a:gdLst/>
            <a:ahLst/>
            <a:cxnLst/>
            <a:rect l="l" t="t" r="r" b="b"/>
            <a:pathLst>
              <a:path w="1000760" h="115570">
                <a:moveTo>
                  <a:pt x="1000360" y="115295"/>
                </a:moveTo>
                <a:lnTo>
                  <a:pt x="0" y="115295"/>
                </a:lnTo>
                <a:lnTo>
                  <a:pt x="0" y="0"/>
                </a:lnTo>
                <a:lnTo>
                  <a:pt x="1000360" y="0"/>
                </a:lnTo>
                <a:lnTo>
                  <a:pt x="1000360" y="115295"/>
                </a:lnTo>
                <a:close/>
              </a:path>
            </a:pathLst>
          </a:custGeom>
          <a:solidFill>
            <a:srgbClr val="D0DF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12140" y="6215984"/>
            <a:ext cx="1733549" cy="7715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18819" y="589049"/>
            <a:ext cx="4592955" cy="2560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sz="4750" dirty="0"/>
              <a:t>REMOTE  PROJECT  MANAGEMEN</a:t>
            </a:r>
            <a:r>
              <a:rPr sz="4750" spc="5" dirty="0"/>
              <a:t>T</a:t>
            </a:r>
            <a:endParaRPr sz="4750"/>
          </a:p>
        </p:txBody>
      </p:sp>
      <p:sp>
        <p:nvSpPr>
          <p:cNvPr id="6" name="object 6"/>
          <p:cNvSpPr txBox="1"/>
          <p:nvPr/>
        </p:nvSpPr>
        <p:spPr>
          <a:xfrm>
            <a:off x="718819" y="4295190"/>
            <a:ext cx="2557781" cy="2127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</a:pPr>
            <a:r>
              <a:rPr sz="2000" spc="-10" dirty="0">
                <a:latin typeface="TeXGyreTermes"/>
                <a:cs typeface="TeXGyreTermes"/>
              </a:rPr>
              <a:t>Team 2</a:t>
            </a:r>
            <a:r>
              <a:rPr sz="2000" spc="-10">
                <a:latin typeface="TeXGyreTermes"/>
                <a:cs typeface="TeXGyreTermes"/>
              </a:rPr>
              <a:t>: </a:t>
            </a:r>
            <a:endParaRPr lang="en-US" sz="2000" spc="-10" dirty="0" smtClean="0">
              <a:latin typeface="TeXGyreTermes"/>
              <a:cs typeface="TeXGyreTermes"/>
            </a:endParaRPr>
          </a:p>
          <a:p>
            <a:pPr marL="12700" marR="5080">
              <a:lnSpc>
                <a:spcPct val="113599"/>
              </a:lnSpc>
              <a:spcBef>
                <a:spcPts val="100"/>
              </a:spcBef>
            </a:pPr>
            <a:r>
              <a:rPr sz="2000" spc="-10" smtClean="0">
                <a:latin typeface="TeXGyreTermes"/>
                <a:cs typeface="TeXGyreTermes"/>
              </a:rPr>
              <a:t>Akansha</a:t>
            </a:r>
            <a:r>
              <a:rPr sz="2000" spc="-80" smtClean="0">
                <a:latin typeface="TeXGyreTermes"/>
                <a:cs typeface="TeXGyreTermes"/>
              </a:rPr>
              <a:t> </a:t>
            </a:r>
            <a:r>
              <a:rPr sz="2000" spc="-10" dirty="0">
                <a:latin typeface="TeXGyreTermes"/>
                <a:cs typeface="TeXGyreTermes"/>
              </a:rPr>
              <a:t>Aakam  Pawan </a:t>
            </a:r>
            <a:r>
              <a:rPr sz="2000" spc="-10">
                <a:latin typeface="TeXGyreTermes"/>
                <a:cs typeface="TeXGyreTermes"/>
              </a:rPr>
              <a:t>Jadhav  </a:t>
            </a:r>
            <a:endParaRPr lang="en-US" sz="2000" spc="-10" dirty="0" smtClean="0">
              <a:latin typeface="TeXGyreTermes"/>
              <a:cs typeface="TeXGyreTermes"/>
            </a:endParaRPr>
          </a:p>
          <a:p>
            <a:pPr marL="12700" marR="5080">
              <a:lnSpc>
                <a:spcPct val="113599"/>
              </a:lnSpc>
              <a:spcBef>
                <a:spcPts val="100"/>
              </a:spcBef>
            </a:pPr>
            <a:r>
              <a:rPr sz="2000" spc="-10" smtClean="0">
                <a:latin typeface="TeXGyreTermes"/>
                <a:cs typeface="TeXGyreTermes"/>
              </a:rPr>
              <a:t>Ruiqi </a:t>
            </a:r>
            <a:r>
              <a:rPr sz="2000" spc="-10">
                <a:latin typeface="TeXGyreTermes"/>
                <a:cs typeface="TeXGyreTermes"/>
              </a:rPr>
              <a:t>Chang  </a:t>
            </a:r>
            <a:endParaRPr lang="en-US" sz="2000" spc="-10" dirty="0" smtClean="0">
              <a:latin typeface="TeXGyreTermes"/>
              <a:cs typeface="TeXGyreTermes"/>
            </a:endParaRPr>
          </a:p>
          <a:p>
            <a:pPr marL="12700" marR="5080">
              <a:lnSpc>
                <a:spcPct val="113599"/>
              </a:lnSpc>
              <a:spcBef>
                <a:spcPts val="100"/>
              </a:spcBef>
            </a:pPr>
            <a:r>
              <a:rPr sz="2000" spc="-10" smtClean="0">
                <a:latin typeface="TeXGyreTermes"/>
                <a:cs typeface="TeXGyreTermes"/>
              </a:rPr>
              <a:t>Shreya </a:t>
            </a:r>
            <a:r>
              <a:rPr sz="2000" spc="-10" dirty="0">
                <a:latin typeface="TeXGyreTermes"/>
                <a:cs typeface="TeXGyreTermes"/>
              </a:rPr>
              <a:t>Asoba  Suryavrat</a:t>
            </a:r>
            <a:r>
              <a:rPr sz="2000" spc="-25" dirty="0">
                <a:latin typeface="TeXGyreTermes"/>
                <a:cs typeface="TeXGyreTermes"/>
              </a:rPr>
              <a:t> </a:t>
            </a:r>
            <a:r>
              <a:rPr sz="2000" spc="-10" dirty="0">
                <a:latin typeface="TeXGyreTermes"/>
                <a:cs typeface="TeXGyreTermes"/>
              </a:rPr>
              <a:t>Rao</a:t>
            </a:r>
            <a:endParaRPr sz="2000">
              <a:latin typeface="TeXGyreTermes"/>
              <a:cs typeface="TeXGyreTermes"/>
            </a:endParaRPr>
          </a:p>
        </p:txBody>
      </p:sp>
      <p:pic>
        <p:nvPicPr>
          <p:cNvPr id="6148" name="Picture 4" descr="Conference Video Call Remote Project Management Quarantine Working From  Home Vector Stock Illustration - Download Image Now - iStoc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5573" y="304800"/>
            <a:ext cx="4538025" cy="259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400" y="6172200"/>
            <a:ext cx="1685924" cy="800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8460" y="631813"/>
            <a:ext cx="6651939" cy="1073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500"/>
              </a:lnSpc>
              <a:spcBef>
                <a:spcPts val="100"/>
              </a:spcBef>
            </a:pPr>
            <a:r>
              <a:rPr spc="-5" dirty="0"/>
              <a:t>Remote project management</a:t>
            </a:r>
            <a:r>
              <a:rPr spc="-5"/>
              <a:t>:  </a:t>
            </a:r>
            <a:r>
              <a:rPr lang="en-US" spc="-5" dirty="0" smtClean="0"/>
              <a:t/>
            </a:r>
            <a:br>
              <a:rPr lang="en-US" spc="-5" dirty="0" smtClean="0"/>
            </a:br>
            <a:r>
              <a:rPr spc="-5" smtClean="0"/>
              <a:t>Why </a:t>
            </a:r>
            <a:r>
              <a:rPr spc="-5" dirty="0"/>
              <a:t>it is</a:t>
            </a:r>
            <a:r>
              <a:rPr spc="-20" dirty="0"/>
              <a:t> </a:t>
            </a:r>
            <a:r>
              <a:rPr spc="-5" dirty="0"/>
              <a:t>important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62883" y="1828800"/>
            <a:ext cx="8909717" cy="31279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760095" algn="just">
              <a:lnSpc>
                <a:spcPct val="155000"/>
              </a:lnSpc>
              <a:spcBef>
                <a:spcPts val="95"/>
              </a:spcBef>
              <a:buFont typeface="Arial" pitchFamily="34" charset="0"/>
              <a:buChar char="•"/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70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1700" dirty="0">
                <a:latin typeface="Times New Roman" pitchFamily="18" charset="0"/>
                <a:cs typeface="Times New Roman" pitchFamily="18" charset="0"/>
              </a:rPr>
              <a:t>practice of managing a project without physical </a:t>
            </a:r>
            <a:r>
              <a:rPr sz="1700" spc="-5" dirty="0">
                <a:latin typeface="Times New Roman" pitchFamily="18" charset="0"/>
                <a:cs typeface="Times New Roman" pitchFamily="18" charset="0"/>
              </a:rPr>
              <a:t>presence </a:t>
            </a:r>
            <a:r>
              <a:rPr sz="170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1700" smtClean="0">
                <a:latin typeface="Times New Roman" pitchFamily="18" charset="0"/>
                <a:cs typeface="Times New Roman" pitchFamily="18" charset="0"/>
              </a:rPr>
              <a:t>project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700" smtClean="0">
                <a:latin typeface="Times New Roman" pitchFamily="18" charset="0"/>
                <a:cs typeface="Times New Roman" pitchFamily="18" charset="0"/>
              </a:rPr>
              <a:t>manager</a:t>
            </a:r>
            <a:r>
              <a:rPr sz="1700">
                <a:latin typeface="Times New Roman" pitchFamily="18" charset="0"/>
                <a:cs typeface="Times New Roman" pitchFamily="18" charset="0"/>
              </a:rPr>
              <a:t>.  </a:t>
            </a:r>
            <a:endParaRPr lang="en-US" sz="1700" dirty="0" smtClean="0">
              <a:latin typeface="Times New Roman" pitchFamily="18" charset="0"/>
              <a:cs typeface="Times New Roman" pitchFamily="18" charset="0"/>
            </a:endParaRPr>
          </a:p>
          <a:p>
            <a:pPr marL="12700" marR="760095" algn="just">
              <a:lnSpc>
                <a:spcPct val="155000"/>
              </a:lnSpc>
              <a:spcBef>
                <a:spcPts val="95"/>
              </a:spcBef>
              <a:buFont typeface="Arial" pitchFamily="34" charset="0"/>
              <a:buChar char="•"/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70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1700" smtClean="0">
                <a:latin typeface="Times New Roman" pitchFamily="18" charset="0"/>
                <a:cs typeface="Times New Roman" pitchFamily="18" charset="0"/>
              </a:rPr>
              <a:t>roject </a:t>
            </a:r>
            <a:r>
              <a:rPr sz="1700" dirty="0">
                <a:latin typeface="Times New Roman" pitchFamily="18" charset="0"/>
                <a:cs typeface="Times New Roman" pitchFamily="18" charset="0"/>
              </a:rPr>
              <a:t>team may work either entirely remotely or </a:t>
            </a:r>
            <a:r>
              <a:rPr sz="170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1700" smtClean="0">
                <a:latin typeface="Times New Roman" pitchFamily="18" charset="0"/>
                <a:cs typeface="Times New Roman" pitchFamily="18" charset="0"/>
              </a:rPr>
              <a:t>a hybrid</a:t>
            </a:r>
            <a:r>
              <a:rPr sz="1700" spc="-2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700" dirty="0">
                <a:latin typeface="Times New Roman" pitchFamily="18" charset="0"/>
                <a:cs typeface="Times New Roman" pitchFamily="18" charset="0"/>
              </a:rPr>
              <a:t>environment.</a:t>
            </a:r>
            <a:endParaRPr sz="1700">
              <a:latin typeface="Times New Roman" pitchFamily="18" charset="0"/>
              <a:cs typeface="Times New Roman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1255"/>
              </a:spcBef>
              <a:buFont typeface="Arial" pitchFamily="34" charset="0"/>
              <a:buChar char="•"/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700" smtClean="0">
                <a:latin typeface="Times New Roman" pitchFamily="18" charset="0"/>
                <a:cs typeface="Times New Roman" pitchFamily="18" charset="0"/>
              </a:rPr>
              <a:t>More </a:t>
            </a:r>
            <a:r>
              <a:rPr sz="1700" dirty="0">
                <a:latin typeface="Times New Roman" pitchFamily="18" charset="0"/>
                <a:cs typeface="Times New Roman" pitchFamily="18" charset="0"/>
              </a:rPr>
              <a:t>flexibility and control over timelines are possible with remote project</a:t>
            </a:r>
            <a:r>
              <a:rPr sz="17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700" dirty="0">
                <a:latin typeface="Times New Roman" pitchFamily="18" charset="0"/>
                <a:cs typeface="Times New Roman" pitchFamily="18" charset="0"/>
              </a:rPr>
              <a:t>management.</a:t>
            </a:r>
            <a:endParaRPr sz="1700">
              <a:latin typeface="Times New Roman" pitchFamily="18" charset="0"/>
              <a:cs typeface="Times New Roman" pitchFamily="18" charset="0"/>
            </a:endParaRPr>
          </a:p>
          <a:p>
            <a:pPr marL="12700" marR="920115" algn="just">
              <a:lnSpc>
                <a:spcPct val="115599"/>
              </a:lnSpc>
              <a:spcBef>
                <a:spcPts val="894"/>
              </a:spcBef>
              <a:buFont typeface="Arial" pitchFamily="34" charset="0"/>
              <a:buChar char="•"/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700" smtClean="0">
                <a:latin typeface="Times New Roman" pitchFamily="18" charset="0"/>
                <a:cs typeface="Times New Roman" pitchFamily="18" charset="0"/>
              </a:rPr>
              <a:t>Its </a:t>
            </a:r>
            <a:r>
              <a:rPr sz="1700" dirty="0">
                <a:latin typeface="Times New Roman" pitchFamily="18" charset="0"/>
                <a:cs typeface="Times New Roman" pitchFamily="18" charset="0"/>
              </a:rPr>
              <a:t>importance includes Cost Savings: Remote project management can result </a:t>
            </a:r>
            <a:r>
              <a:rPr sz="170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1700" smtClean="0">
                <a:latin typeface="Times New Roman" pitchFamily="18" charset="0"/>
                <a:cs typeface="Times New Roman" pitchFamily="18" charset="0"/>
              </a:rPr>
              <a:t>significant </a:t>
            </a:r>
            <a:r>
              <a:rPr sz="1700" dirty="0">
                <a:latin typeface="Times New Roman" pitchFamily="18" charset="0"/>
                <a:cs typeface="Times New Roman" pitchFamily="18" charset="0"/>
              </a:rPr>
              <a:t>cost savings for</a:t>
            </a:r>
            <a:r>
              <a:rPr sz="1700" spc="-5" dirty="0">
                <a:latin typeface="Times New Roman" pitchFamily="18" charset="0"/>
                <a:cs typeface="Times New Roman" pitchFamily="18" charset="0"/>
              </a:rPr>
              <a:t> businesses.</a:t>
            </a:r>
            <a:endParaRPr sz="1700">
              <a:latin typeface="Times New Roman" pitchFamily="18" charset="0"/>
              <a:cs typeface="Times New Roman" pitchFamily="18" charset="0"/>
            </a:endParaRPr>
          </a:p>
          <a:p>
            <a:pPr marL="12700" marR="200660" algn="just">
              <a:lnSpc>
                <a:spcPct val="115599"/>
              </a:lnSpc>
              <a:spcBef>
                <a:spcPts val="900"/>
              </a:spcBef>
              <a:buFont typeface="Arial" pitchFamily="34" charset="0"/>
              <a:buChar char="•"/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700" smtClean="0">
                <a:latin typeface="Times New Roman" pitchFamily="18" charset="0"/>
                <a:cs typeface="Times New Roman" pitchFamily="18" charset="0"/>
              </a:rPr>
              <a:t>Improved </a:t>
            </a:r>
            <a:r>
              <a:rPr sz="1700" dirty="0">
                <a:latin typeface="Times New Roman" pitchFamily="18" charset="0"/>
                <a:cs typeface="Times New Roman" pitchFamily="18" charset="0"/>
              </a:rPr>
              <a:t>Work-Life Balance: Remote project management can provide team members  with greater</a:t>
            </a:r>
            <a:r>
              <a:rPr sz="17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700" dirty="0">
                <a:latin typeface="Times New Roman" pitchFamily="18" charset="0"/>
                <a:cs typeface="Times New Roman" pitchFamily="18" charset="0"/>
              </a:rPr>
              <a:t>flexibility.</a:t>
            </a:r>
            <a:endParaRPr sz="1700">
              <a:latin typeface="Times New Roman" pitchFamily="18" charset="0"/>
              <a:cs typeface="Times New Roman" pitchFamily="18" charset="0"/>
            </a:endParaRPr>
          </a:p>
          <a:p>
            <a:pPr marL="12700" marR="99695" algn="just">
              <a:lnSpc>
                <a:spcPct val="115599"/>
              </a:lnSpc>
              <a:spcBef>
                <a:spcPts val="894"/>
              </a:spcBef>
              <a:buFont typeface="Arial" pitchFamily="34" charset="0"/>
              <a:buChar char="•"/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700" smtClean="0">
                <a:latin typeface="Times New Roman" pitchFamily="18" charset="0"/>
                <a:cs typeface="Times New Roman" pitchFamily="18" charset="0"/>
              </a:rPr>
              <a:t>Environmental </a:t>
            </a:r>
            <a:r>
              <a:rPr sz="1700" dirty="0">
                <a:latin typeface="Times New Roman" pitchFamily="18" charset="0"/>
                <a:cs typeface="Times New Roman" pitchFamily="18" charset="0"/>
              </a:rPr>
              <a:t>Benefits: Remote project management can reduce the carbon footprint of  businesses</a:t>
            </a:r>
            <a:endParaRPr sz="17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461" y="568509"/>
            <a:ext cx="3059430" cy="36795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7100"/>
              </a:lnSpc>
              <a:spcBef>
                <a:spcPts val="95"/>
              </a:spcBef>
            </a:pPr>
            <a:r>
              <a:rPr sz="5200" dirty="0">
                <a:latin typeface="Times New Roman" pitchFamily="18" charset="0"/>
                <a:cs typeface="Times New Roman" pitchFamily="18" charset="0"/>
              </a:rPr>
              <a:t>Managing  Remote  Team</a:t>
            </a:r>
            <a:r>
              <a:rPr sz="5200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200" dirty="0">
                <a:latin typeface="Times New Roman" pitchFamily="18" charset="0"/>
                <a:cs typeface="Times New Roman" pitchFamily="18" charset="0"/>
              </a:rPr>
              <a:t>with  </a:t>
            </a:r>
            <a:r>
              <a:rPr sz="5200" spc="5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sz="52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200" dirty="0">
                <a:latin typeface="Times New Roman" pitchFamily="18" charset="0"/>
                <a:cs typeface="Times New Roman" pitchFamily="18" charset="0"/>
              </a:rPr>
              <a:t>Steps</a:t>
            </a:r>
            <a:endParaRPr sz="5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22669" y="601997"/>
            <a:ext cx="2604135" cy="906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1.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Set</a:t>
            </a:r>
            <a:r>
              <a:rPr sz="2000" b="1" spc="-3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expectations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347980" marR="5080">
              <a:lnSpc>
                <a:spcPct val="114599"/>
              </a:lnSpc>
              <a:spcBef>
                <a:spcPts val="1235"/>
              </a:spcBef>
            </a:pPr>
            <a:r>
              <a:rPr sz="1200" dirty="0">
                <a:latin typeface="Times New Roman" pitchFamily="18" charset="0"/>
                <a:cs typeface="Times New Roman" pitchFamily="18" charset="0"/>
              </a:rPr>
              <a:t>Assemble the right project team.</a:t>
            </a:r>
            <a:r>
              <a:rPr sz="1200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and  motivate them for your</a:t>
            </a:r>
            <a:r>
              <a:rPr sz="1200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expectation.</a:t>
            </a:r>
            <a:endParaRPr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00600" y="1905000"/>
            <a:ext cx="2867660" cy="69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2. Communicate</a:t>
            </a:r>
            <a:r>
              <a:rPr sz="2000" b="1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regularly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306070">
              <a:lnSpc>
                <a:spcPct val="100000"/>
              </a:lnSpc>
              <a:spcBef>
                <a:spcPts val="1395"/>
              </a:spcBef>
            </a:pPr>
            <a:r>
              <a:rPr sz="1200" dirty="0">
                <a:latin typeface="Times New Roman" pitchFamily="18" charset="0"/>
                <a:cs typeface="Times New Roman" pitchFamily="18" charset="0"/>
              </a:rPr>
              <a:t>Have a </a:t>
            </a:r>
            <a:r>
              <a:rPr sz="1200" dirty="0">
                <a:latin typeface="Times New Roman" pitchFamily="18" charset="0"/>
                <a:cs typeface="Times New Roman" pitchFamily="18" charset="0"/>
                <a:hlinkClick r:id="rId2"/>
              </a:rPr>
              <a:t>remote kick-off</a:t>
            </a:r>
            <a:r>
              <a:rPr sz="1200" spc="-25" dirty="0">
                <a:latin typeface="Times New Roman" pitchFamily="18" charset="0"/>
                <a:cs typeface="Times New Roman" pitchFamily="18" charset="0"/>
                <a:hlinkClick r:id="rId2"/>
              </a:rPr>
              <a:t> </a:t>
            </a:r>
            <a:r>
              <a:rPr sz="1200" dirty="0">
                <a:latin typeface="Times New Roman" pitchFamily="18" charset="0"/>
                <a:cs typeface="Times New Roman" pitchFamily="18" charset="0"/>
                <a:hlinkClick r:id="rId2"/>
              </a:rPr>
              <a:t>meeting</a:t>
            </a:r>
            <a:endParaRPr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00600" y="3124200"/>
            <a:ext cx="3544570" cy="942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3. Use project management</a:t>
            </a:r>
            <a:r>
              <a:rPr sz="2000" b="1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tools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336550" marR="731520">
              <a:lnSpc>
                <a:spcPct val="114599"/>
              </a:lnSpc>
              <a:spcBef>
                <a:spcPts val="1520"/>
              </a:spcBef>
            </a:pPr>
            <a:r>
              <a:rPr sz="1200" dirty="0">
                <a:latin typeface="Times New Roman" pitchFamily="18" charset="0"/>
                <a:cs typeface="Times New Roman" pitchFamily="18" charset="0"/>
              </a:rPr>
              <a:t>To track the project and its activities</a:t>
            </a:r>
            <a:r>
              <a:rPr sz="1200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use  remote management tools like</a:t>
            </a:r>
            <a:r>
              <a:rPr sz="12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Jira</a:t>
            </a:r>
            <a:endParaRPr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76800" y="4343400"/>
            <a:ext cx="2886075" cy="2145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065" indent="-254000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266700" algn="l"/>
              </a:tabLst>
            </a:pP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Give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feedback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336550" marR="200025">
              <a:lnSpc>
                <a:spcPct val="114599"/>
              </a:lnSpc>
              <a:spcBef>
                <a:spcPts val="995"/>
              </a:spcBef>
            </a:pPr>
            <a:r>
              <a:rPr sz="1200" dirty="0">
                <a:latin typeface="Times New Roman" pitchFamily="18" charset="0"/>
                <a:cs typeface="Times New Roman" pitchFamily="18" charset="0"/>
              </a:rPr>
              <a:t>Provide regular feedback to your</a:t>
            </a:r>
            <a:r>
              <a:rPr sz="1200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team  members to help</a:t>
            </a:r>
            <a:r>
              <a:rPr sz="12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them.</a:t>
            </a:r>
            <a:endParaRPr sz="12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 pitchFamily="18" charset="0"/>
              <a:cs typeface="Times New Roman" pitchFamily="18" charset="0"/>
            </a:endParaRPr>
          </a:p>
          <a:p>
            <a:pPr marL="306705" indent="-254635">
              <a:lnSpc>
                <a:spcPct val="100000"/>
              </a:lnSpc>
              <a:spcBef>
                <a:spcPts val="1155"/>
              </a:spcBef>
              <a:buAutoNum type="arabicPeriod" startAt="5"/>
              <a:tabLst>
                <a:tab pos="307340" algn="l"/>
              </a:tabLst>
            </a:pP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Be</a:t>
            </a:r>
            <a:r>
              <a:rPr sz="2000" b="1" spc="-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flexible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336550" marR="5080">
              <a:lnSpc>
                <a:spcPct val="114599"/>
              </a:lnSpc>
              <a:spcBef>
                <a:spcPts val="994"/>
              </a:spcBef>
            </a:pPr>
            <a:r>
              <a:rPr sz="1200" dirty="0">
                <a:latin typeface="Times New Roman" pitchFamily="18" charset="0"/>
                <a:cs typeface="Times New Roman" pitchFamily="18" charset="0"/>
              </a:rPr>
              <a:t>Being microimaging person is not</a:t>
            </a:r>
            <a:r>
              <a:rPr sz="1200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remote  considered to be a good</a:t>
            </a:r>
            <a:r>
              <a:rPr sz="12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approach</a:t>
            </a:r>
            <a:endParaRPr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077201" y="6400801"/>
            <a:ext cx="1457796" cy="7219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37413" y="6222705"/>
            <a:ext cx="1609724" cy="723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8460" y="713804"/>
            <a:ext cx="2613339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Challenges: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7200" y="1676400"/>
            <a:ext cx="8686800" cy="35567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spcBef>
                <a:spcPts val="95"/>
              </a:spcBef>
              <a:buFont typeface="Arial" pitchFamily="34" charset="0"/>
              <a:buChar char="•"/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700" smtClean="0">
                <a:latin typeface="Times New Roman" pitchFamily="18" charset="0"/>
                <a:cs typeface="Times New Roman" pitchFamily="18" charset="0"/>
              </a:rPr>
              <a:t>Construction </a:t>
            </a:r>
            <a:r>
              <a:rPr sz="1700" dirty="0">
                <a:latin typeface="Times New Roman" pitchFamily="18" charset="0"/>
                <a:cs typeface="Times New Roman" pitchFamily="18" charset="0"/>
              </a:rPr>
              <a:t>industry: it is difficult to manage construction project remotely as it needed  </a:t>
            </a:r>
            <a:r>
              <a:rPr sz="1700">
                <a:latin typeface="Times New Roman" pitchFamily="18" charset="0"/>
                <a:cs typeface="Times New Roman" pitchFamily="18" charset="0"/>
              </a:rPr>
              <a:t>physical </a:t>
            </a:r>
            <a:r>
              <a:rPr sz="1700" smtClean="0">
                <a:latin typeface="Times New Roman" pitchFamily="18" charset="0"/>
                <a:cs typeface="Times New Roman" pitchFamily="18" charset="0"/>
              </a:rPr>
              <a:t>presence </a:t>
            </a:r>
            <a:r>
              <a:rPr sz="1700" dirty="0">
                <a:latin typeface="Times New Roman" pitchFamily="18" charset="0"/>
                <a:cs typeface="Times New Roman" pitchFamily="18" charset="0"/>
              </a:rPr>
              <a:t>to look the detailing of projects from fertility of a soil to constructing a  high rise</a:t>
            </a:r>
            <a:r>
              <a:rPr sz="17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700" dirty="0">
                <a:latin typeface="Times New Roman" pitchFamily="18" charset="0"/>
                <a:cs typeface="Times New Roman" pitchFamily="18" charset="0"/>
              </a:rPr>
              <a:t>building</a:t>
            </a:r>
            <a:endParaRPr sz="1700">
              <a:latin typeface="Times New Roman" pitchFamily="18" charset="0"/>
              <a:cs typeface="Times New Roman" pitchFamily="18" charset="0"/>
            </a:endParaRPr>
          </a:p>
          <a:p>
            <a:pPr marL="12700" marR="200025" algn="just">
              <a:spcBef>
                <a:spcPts val="805"/>
              </a:spcBef>
              <a:buFont typeface="Arial" pitchFamily="34" charset="0"/>
              <a:buChar char="•"/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700" smtClean="0">
                <a:latin typeface="Times New Roman" pitchFamily="18" charset="0"/>
                <a:cs typeface="Times New Roman" pitchFamily="18" charset="0"/>
              </a:rPr>
              <a:t>Motivation</a:t>
            </a:r>
            <a:r>
              <a:rPr sz="1700" dirty="0">
                <a:latin typeface="Times New Roman" pitchFamily="18" charset="0"/>
                <a:cs typeface="Times New Roman" pitchFamily="18" charset="0"/>
              </a:rPr>
              <a:t>: Motivating team members remotely can be a challenge, particularly if they  feel</a:t>
            </a:r>
            <a:r>
              <a:rPr sz="17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700" dirty="0">
                <a:latin typeface="Times New Roman" pitchFamily="18" charset="0"/>
                <a:cs typeface="Times New Roman" pitchFamily="18" charset="0"/>
              </a:rPr>
              <a:t>isolated.</a:t>
            </a:r>
            <a:endParaRPr sz="1700">
              <a:latin typeface="Times New Roman" pitchFamily="18" charset="0"/>
              <a:cs typeface="Times New Roman" pitchFamily="18" charset="0"/>
            </a:endParaRPr>
          </a:p>
          <a:p>
            <a:pPr marL="12700" marR="294005" algn="just">
              <a:spcBef>
                <a:spcPts val="1600"/>
              </a:spcBef>
              <a:buFont typeface="Arial" pitchFamily="34" charset="0"/>
              <a:buChar char="•"/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700" smtClean="0">
                <a:latin typeface="Times New Roman" pitchFamily="18" charset="0"/>
                <a:cs typeface="Times New Roman" pitchFamily="18" charset="0"/>
              </a:rPr>
              <a:t>Technology</a:t>
            </a:r>
            <a:r>
              <a:rPr sz="1700" dirty="0">
                <a:latin typeface="Times New Roman" pitchFamily="18" charset="0"/>
                <a:cs typeface="Times New Roman" pitchFamily="18" charset="0"/>
              </a:rPr>
              <a:t>: If remote system gives flexibility to community than it also has technical  issues that needed to be</a:t>
            </a:r>
            <a:r>
              <a:rPr sz="17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700" dirty="0">
                <a:latin typeface="Times New Roman" pitchFamily="18" charset="0"/>
                <a:cs typeface="Times New Roman" pitchFamily="18" charset="0"/>
              </a:rPr>
              <a:t>resolved.</a:t>
            </a:r>
            <a:endParaRPr sz="1700">
              <a:latin typeface="Times New Roman" pitchFamily="18" charset="0"/>
              <a:cs typeface="Times New Roman" pitchFamily="18" charset="0"/>
            </a:endParaRPr>
          </a:p>
          <a:p>
            <a:pPr marL="12700" marR="584200" algn="just">
              <a:spcBef>
                <a:spcPts val="800"/>
              </a:spcBef>
              <a:buFont typeface="Arial" pitchFamily="34" charset="0"/>
              <a:buChar char="•"/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700" smtClean="0">
                <a:latin typeface="Times New Roman" pitchFamily="18" charset="0"/>
                <a:cs typeface="Times New Roman" pitchFamily="18" charset="0"/>
              </a:rPr>
              <a:t>Collaboration</a:t>
            </a:r>
            <a:r>
              <a:rPr sz="1700" dirty="0">
                <a:latin typeface="Times New Roman" pitchFamily="18" charset="0"/>
                <a:cs typeface="Times New Roman" pitchFamily="18" charset="0"/>
              </a:rPr>
              <a:t>: if teammates are at different location it could be difficult to work on  documents together. Also, it is difficult to build trust while working remotely</a:t>
            </a:r>
            <a:endParaRPr sz="1700">
              <a:latin typeface="Times New Roman" pitchFamily="18" charset="0"/>
              <a:cs typeface="Times New Roman" pitchFamily="18" charset="0"/>
            </a:endParaRPr>
          </a:p>
          <a:p>
            <a:pPr marL="12700" algn="just">
              <a:spcBef>
                <a:spcPts val="1170"/>
              </a:spcBef>
              <a:buFont typeface="Arial" pitchFamily="34" charset="0"/>
              <a:buChar char="•"/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700" smtClean="0">
                <a:latin typeface="Times New Roman" pitchFamily="18" charset="0"/>
                <a:cs typeface="Times New Roman" pitchFamily="18" charset="0"/>
              </a:rPr>
              <a:t>Onboarding</a:t>
            </a:r>
            <a:r>
              <a:rPr sz="1700" dirty="0">
                <a:latin typeface="Times New Roman" pitchFamily="18" charset="0"/>
                <a:cs typeface="Times New Roman" pitchFamily="18" charset="0"/>
              </a:rPr>
              <a:t>: Onboarding new team members can be challenging in a remote</a:t>
            </a:r>
            <a:r>
              <a:rPr sz="17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700" dirty="0">
                <a:latin typeface="Times New Roman" pitchFamily="18" charset="0"/>
                <a:cs typeface="Times New Roman" pitchFamily="18" charset="0"/>
              </a:rPr>
              <a:t>setting.</a:t>
            </a:r>
            <a:endParaRPr sz="1700">
              <a:latin typeface="Times New Roman" pitchFamily="18" charset="0"/>
              <a:cs typeface="Times New Roman" pitchFamily="18" charset="0"/>
            </a:endParaRPr>
          </a:p>
          <a:p>
            <a:pPr marL="12700" marR="786765" algn="just">
              <a:spcBef>
                <a:spcPts val="800"/>
              </a:spcBef>
              <a:buFont typeface="Arial" pitchFamily="34" charset="0"/>
              <a:buChar char="•"/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700" smtClean="0">
                <a:latin typeface="Times New Roman" pitchFamily="18" charset="0"/>
                <a:cs typeface="Times New Roman" pitchFamily="18" charset="0"/>
              </a:rPr>
              <a:t>Access </a:t>
            </a:r>
            <a:r>
              <a:rPr sz="1700" dirty="0">
                <a:latin typeface="Times New Roman" pitchFamily="18" charset="0"/>
                <a:cs typeface="Times New Roman" pitchFamily="18" charset="0"/>
              </a:rPr>
              <a:t>to Resources: This can include </a:t>
            </a:r>
            <a:r>
              <a:rPr sz="1700" spc="-5" dirty="0">
                <a:latin typeface="Times New Roman" pitchFamily="18" charset="0"/>
                <a:cs typeface="Times New Roman" pitchFamily="18" charset="0"/>
              </a:rPr>
              <a:t>access </a:t>
            </a:r>
            <a:r>
              <a:rPr sz="1700" dirty="0">
                <a:latin typeface="Times New Roman" pitchFamily="18" charset="0"/>
                <a:cs typeface="Times New Roman" pitchFamily="18" charset="0"/>
              </a:rPr>
              <a:t>to printers, scanners, or specialized  software.</a:t>
            </a:r>
            <a:endParaRPr sz="17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02702" y="6423233"/>
            <a:ext cx="1609724" cy="723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6566" y="583532"/>
            <a:ext cx="2276633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References:</a:t>
            </a:r>
          </a:p>
        </p:txBody>
      </p:sp>
      <p:sp>
        <p:nvSpPr>
          <p:cNvPr id="4" name="object 4"/>
          <p:cNvSpPr/>
          <p:nvPr/>
        </p:nvSpPr>
        <p:spPr>
          <a:xfrm>
            <a:off x="509067" y="1438264"/>
            <a:ext cx="82550" cy="82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05422" y="1258164"/>
            <a:ext cx="8714105" cy="5379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2384">
              <a:lnSpc>
                <a:spcPct val="116199"/>
              </a:lnSpc>
              <a:spcBef>
                <a:spcPts val="95"/>
              </a:spcBef>
            </a:pPr>
            <a:r>
              <a:rPr sz="1900" dirty="0">
                <a:latin typeface="Times New Roman" pitchFamily="18" charset="0"/>
                <a:cs typeface="Times New Roman" pitchFamily="18" charset="0"/>
              </a:rPr>
              <a:t>Bednarz, A. L., Borkowska-Bierć, M., &amp;amp; Matejun, M. (2021). Managerial responses  to the onset of the COVID-19 pandemic in Healthcare Organizations Project  Management. International Journal of Environmental Research and Public Health,  18(22), 12082.</a:t>
            </a:r>
            <a:r>
              <a:rPr sz="19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900" dirty="0">
                <a:latin typeface="Times New Roman" pitchFamily="18" charset="0"/>
                <a:cs typeface="Times New Roman" pitchFamily="18" charset="0"/>
              </a:rPr>
              <a:t>https://doi.org/10.3390/ijerph182212082</a:t>
            </a:r>
            <a:endParaRPr sz="1900">
              <a:latin typeface="Times New Roman" pitchFamily="18" charset="0"/>
              <a:cs typeface="Times New Roman" pitchFamily="18" charset="0"/>
            </a:endParaRPr>
          </a:p>
          <a:p>
            <a:pPr marL="12700" marR="368935">
              <a:lnSpc>
                <a:spcPct val="116199"/>
              </a:lnSpc>
              <a:spcBef>
                <a:spcPts val="805"/>
              </a:spcBef>
            </a:pPr>
            <a:r>
              <a:rPr sz="1900" dirty="0">
                <a:latin typeface="Times New Roman" pitchFamily="18" charset="0"/>
                <a:cs typeface="Times New Roman" pitchFamily="18" charset="0"/>
              </a:rPr>
              <a:t>Dalcher, D. (2021, January 6). Covid-19 offers valuable lessons in making project  management more adaptable. Small Business Charter. Retrieved March 1, 2023, from  https://smallbusinesscharter.org/business-advice/covid-19-offers-valuable-lessons-in-  making-project-management-more-adaptable/</a:t>
            </a:r>
            <a:endParaRPr sz="1900">
              <a:latin typeface="Times New Roman" pitchFamily="18" charset="0"/>
              <a:cs typeface="Times New Roman" pitchFamily="18" charset="0"/>
            </a:endParaRPr>
          </a:p>
          <a:p>
            <a:pPr marL="12700" marR="5080">
              <a:lnSpc>
                <a:spcPct val="116199"/>
              </a:lnSpc>
              <a:spcBef>
                <a:spcPts val="800"/>
              </a:spcBef>
            </a:pPr>
            <a:r>
              <a:rPr sz="1900" dirty="0">
                <a:latin typeface="Times New Roman" pitchFamily="18" charset="0"/>
                <a:cs typeface="Times New Roman" pitchFamily="18" charset="0"/>
              </a:rPr>
              <a:t>Embry, P. (2023, January 3). 12 Remote Project Management Best Practices </a:t>
            </a:r>
            <a:r>
              <a:rPr sz="1900" spc="5" dirty="0">
                <a:latin typeface="Times New Roman" pitchFamily="18" charset="0"/>
                <a:cs typeface="Times New Roman" pitchFamily="18" charset="0"/>
              </a:rPr>
              <a:t>&amp; </a:t>
            </a:r>
            <a:r>
              <a:rPr sz="1900" dirty="0">
                <a:latin typeface="Times New Roman" pitchFamily="18" charset="0"/>
                <a:cs typeface="Times New Roman" pitchFamily="18" charset="0"/>
              </a:rPr>
              <a:t>Strategies  for 2023. The Digital Project Manager. Retrieved March 1, 2023, from  https://thedigitalprojectmanager.com/personal/hacks-productivity/remote-project-  management-best-practices/</a:t>
            </a:r>
            <a:endParaRPr sz="1900">
              <a:latin typeface="Times New Roman" pitchFamily="18" charset="0"/>
              <a:cs typeface="Times New Roman" pitchFamily="18" charset="0"/>
            </a:endParaRPr>
          </a:p>
          <a:p>
            <a:pPr marL="12700" marR="523875">
              <a:lnSpc>
                <a:spcPct val="116199"/>
              </a:lnSpc>
              <a:spcBef>
                <a:spcPts val="800"/>
              </a:spcBef>
            </a:pPr>
            <a:r>
              <a:rPr sz="1900" dirty="0">
                <a:latin typeface="Times New Roman" pitchFamily="18" charset="0"/>
                <a:cs typeface="Times New Roman" pitchFamily="18" charset="0"/>
              </a:rPr>
              <a:t>Everitt, J. (2021, May 28). WRIKE's Remote Project Management Tips. Wrike.  Retrieved March 1, 2023, from https</a:t>
            </a:r>
            <a:r>
              <a:rPr sz="1900" dirty="0">
                <a:latin typeface="Times New Roman" pitchFamily="18" charset="0"/>
                <a:cs typeface="Times New Roman" pitchFamily="18" charset="0"/>
                <a:hlinkClick r:id="rId4"/>
              </a:rPr>
              <a:t>://www.wrike.com/blog/wrikes-remote-project- </a:t>
            </a:r>
            <a:r>
              <a:rPr sz="1900" dirty="0">
                <a:latin typeface="Times New Roman" pitchFamily="18" charset="0"/>
                <a:cs typeface="Times New Roman" pitchFamily="18" charset="0"/>
              </a:rPr>
              <a:t> management-tips/</a:t>
            </a:r>
            <a:endParaRPr sz="19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9067" y="2886068"/>
            <a:ext cx="82550" cy="82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9067" y="4333873"/>
            <a:ext cx="82550" cy="82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9067" y="5781678"/>
            <a:ext cx="82550" cy="82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02702" y="6222705"/>
            <a:ext cx="1609724" cy="723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6632" y="718668"/>
            <a:ext cx="2242767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References:</a:t>
            </a:r>
          </a:p>
        </p:txBody>
      </p:sp>
      <p:sp>
        <p:nvSpPr>
          <p:cNvPr id="4" name="object 4"/>
          <p:cNvSpPr/>
          <p:nvPr/>
        </p:nvSpPr>
        <p:spPr>
          <a:xfrm>
            <a:off x="574361" y="1708533"/>
            <a:ext cx="82550" cy="82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6075" marR="5080">
              <a:lnSpc>
                <a:spcPct val="116199"/>
              </a:lnSpc>
              <a:spcBef>
                <a:spcPts val="95"/>
              </a:spcBef>
            </a:pPr>
            <a:r>
              <a:rPr dirty="0">
                <a:latin typeface="Times New Roman" pitchFamily="18" charset="0"/>
                <a:cs typeface="Times New Roman" pitchFamily="18" charset="0"/>
              </a:rPr>
              <a:t>Koch, J., &amp;amp; Schermuly, C. C. (2021). Managing the crisis: How covid‐19 demands  interact with agile </a:t>
            </a:r>
            <a:r>
              <a:rPr dirty="0" smtClean="0">
                <a:latin typeface="Times New Roman" pitchFamily="18" charset="0"/>
                <a:cs typeface="Times New Roman" pitchFamily="18" charset="0"/>
              </a:rPr>
              <a:t>project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management in predicting employee exhaustion. British  Journal of Management, 32(4), 1265–1283.</a:t>
            </a:r>
            <a:r>
              <a:rPr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https://doi.org/10.1111/1467-8551.12536</a:t>
            </a:r>
          </a:p>
          <a:p>
            <a:pPr marL="346075" marR="11430">
              <a:lnSpc>
                <a:spcPct val="116199"/>
              </a:lnSpc>
              <a:spcBef>
                <a:spcPts val="805"/>
              </a:spcBef>
            </a:pPr>
            <a:r>
              <a:rPr dirty="0">
                <a:latin typeface="Times New Roman" pitchFamily="18" charset="0"/>
                <a:cs typeface="Times New Roman" pitchFamily="18" charset="0"/>
              </a:rPr>
              <a:t>Project Management Institute </a:t>
            </a:r>
            <a:r>
              <a:rPr spc="5" dirty="0">
                <a:latin typeface="Times New Roman" pitchFamily="18" charset="0"/>
                <a:cs typeface="Times New Roman" pitchFamily="18" charset="0"/>
              </a:rPr>
              <a:t>&amp;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Project Business Foundation (2020). The Impact of the  COVID-19 Crisis on Project Business: Cooperative Survey of Project Management  Institute (PMI®) and the Project Business Foundation. PMI White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Paper.</a:t>
            </a:r>
          </a:p>
          <a:p>
            <a:pPr marL="346075" marR="537210">
              <a:lnSpc>
                <a:spcPct val="116199"/>
              </a:lnSpc>
              <a:spcBef>
                <a:spcPts val="800"/>
              </a:spcBef>
            </a:pPr>
            <a:r>
              <a:rPr dirty="0">
                <a:latin typeface="Times New Roman" pitchFamily="18" charset="0"/>
                <a:cs typeface="Times New Roman" pitchFamily="18" charset="0"/>
              </a:rPr>
              <a:t>Yang, L., Holtz, D., Jaffe, S., Suri, S., Sinha, S., Weston, J.,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Joyce,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C., Shah, N.,  Sherman, K., Hecht, B., &amp;amp; Teevan, J. (2021). The effects of remote work on  collaboration among information workers. Nature Human Behaviour, 6(1), 43–54.  https://doi.org/10.1038/s41562-021-01196-4</a:t>
            </a:r>
          </a:p>
        </p:txBody>
      </p:sp>
      <p:sp>
        <p:nvSpPr>
          <p:cNvPr id="6" name="object 6"/>
          <p:cNvSpPr/>
          <p:nvPr/>
        </p:nvSpPr>
        <p:spPr>
          <a:xfrm>
            <a:off x="574361" y="2819786"/>
            <a:ext cx="82550" cy="82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4361" y="3931040"/>
            <a:ext cx="82550" cy="82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646</Words>
  <Application>Microsoft Office PowerPoint</Application>
  <PresentationFormat>Custom</PresentationFormat>
  <Paragraphs>40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REMOTE  PROJECT  MANAGEMENT</vt:lpstr>
      <vt:lpstr>Remote project management:   Why it is important</vt:lpstr>
      <vt:lpstr>Managing  Remote  Team with  5 Steps</vt:lpstr>
      <vt:lpstr>Challenges:</vt:lpstr>
      <vt:lpstr>References:</vt:lpstr>
      <vt:lpstr>References: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Process Breakdown</dc:title>
  <dc:creator>Shreya Asoba</dc:creator>
  <cp:keywords>DAFb-b-QARU,BAEDMlC3d7c</cp:keywords>
  <cp:lastModifiedBy>Admin</cp:lastModifiedBy>
  <cp:revision>2</cp:revision>
  <dcterms:created xsi:type="dcterms:W3CDTF">2023-03-01T20:57:22Z</dcterms:created>
  <dcterms:modified xsi:type="dcterms:W3CDTF">2023-03-01T21:19:23Z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2023-03-01T00:00:00Z</vt:filetime>
  </property>
  <property fmtid="{D5CDD505-2E9C-101B-9397-08002B2CF9AE}" pid="3" name="Creator">
    <vt:lpwstr>Canva</vt:lpwstr>
  </property>
  <property fmtid="{D5CDD505-2E9C-101B-9397-08002B2CF9AE}" pid="4" name="LastSaved">
    <vt:filetime>2023-03-01T00:00:00Z</vt:filetime>
  </property>
</Properties>
</file>