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299201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210479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71580D-451D-4FF1-B6C9-F4792671469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92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268407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71580D-451D-4FF1-B6C9-F4792671469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047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263770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389018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316752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51152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674CA-7C02-4329-BCE4-64DC482015BC}"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101552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175651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674CA-7C02-4329-BCE4-64DC482015BC}" type="datetimeFigureOut">
              <a:rPr lang="en-IN" smtClean="0"/>
              <a:t>20-05-2019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259244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674CA-7C02-4329-BCE4-64DC482015BC}" type="datetimeFigureOut">
              <a:rPr lang="en-IN" smtClean="0"/>
              <a:t>20-05-2019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422451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674CA-7C02-4329-BCE4-64DC482015BC}" type="datetimeFigureOut">
              <a:rPr lang="en-IN" smtClean="0"/>
              <a:t>20-05-2019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427482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57410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674CA-7C02-4329-BCE4-64DC482015BC}"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71580D-451D-4FF1-B6C9-F47926714699}" type="slidenum">
              <a:rPr lang="en-IN" smtClean="0"/>
              <a:t>‹#›</a:t>
            </a:fld>
            <a:endParaRPr lang="en-IN"/>
          </a:p>
        </p:txBody>
      </p:sp>
    </p:spTree>
    <p:extLst>
      <p:ext uri="{BB962C8B-B14F-4D97-AF65-F5344CB8AC3E}">
        <p14:creationId xmlns:p14="http://schemas.microsoft.com/office/powerpoint/2010/main" val="3997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B674CA-7C02-4329-BCE4-64DC482015BC}" type="datetimeFigureOut">
              <a:rPr lang="en-IN" smtClean="0"/>
              <a:t>20-05-2019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71580D-451D-4FF1-B6C9-F47926714699}" type="slidenum">
              <a:rPr lang="en-IN" smtClean="0"/>
              <a:t>‹#›</a:t>
            </a:fld>
            <a:endParaRPr lang="en-IN"/>
          </a:p>
        </p:txBody>
      </p:sp>
    </p:spTree>
    <p:extLst>
      <p:ext uri="{BB962C8B-B14F-4D97-AF65-F5344CB8AC3E}">
        <p14:creationId xmlns:p14="http://schemas.microsoft.com/office/powerpoint/2010/main" val="358848774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3AF6-1B38-493E-B790-A4FCA12C9325}"/>
              </a:ext>
            </a:extLst>
          </p:cNvPr>
          <p:cNvSpPr>
            <a:spLocks noGrp="1"/>
          </p:cNvSpPr>
          <p:nvPr>
            <p:ph type="ctrTitle"/>
          </p:nvPr>
        </p:nvSpPr>
        <p:spPr/>
        <p:txBody>
          <a:bodyPr/>
          <a:lstStyle/>
          <a:p>
            <a:r>
              <a:rPr lang="en-IN" dirty="0"/>
              <a:t>Naïve Bayes</a:t>
            </a:r>
          </a:p>
        </p:txBody>
      </p:sp>
    </p:spTree>
    <p:extLst>
      <p:ext uri="{BB962C8B-B14F-4D97-AF65-F5344CB8AC3E}">
        <p14:creationId xmlns:p14="http://schemas.microsoft.com/office/powerpoint/2010/main" val="32222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8CD2-A805-451D-8DF4-6C32F1388C4A}"/>
              </a:ext>
            </a:extLst>
          </p:cNvPr>
          <p:cNvSpPr>
            <a:spLocks noGrp="1"/>
          </p:cNvSpPr>
          <p:nvPr>
            <p:ph type="title"/>
          </p:nvPr>
        </p:nvSpPr>
        <p:spPr/>
        <p:txBody>
          <a:bodyPr/>
          <a:lstStyle/>
          <a:p>
            <a:r>
              <a:rPr lang="en-US" b="1" u="sng" dirty="0"/>
              <a:t>What is Naive Bayes algorithm?</a:t>
            </a:r>
            <a:br>
              <a:rPr lang="en-US" b="1" u="sng" dirty="0"/>
            </a:br>
            <a:endParaRPr lang="en-IN" u="sng" dirty="0"/>
          </a:p>
        </p:txBody>
      </p:sp>
      <p:sp>
        <p:nvSpPr>
          <p:cNvPr id="3" name="Content Placeholder 2">
            <a:extLst>
              <a:ext uri="{FF2B5EF4-FFF2-40B4-BE49-F238E27FC236}">
                <a16:creationId xmlns:a16="http://schemas.microsoft.com/office/drawing/2014/main" id="{FB6EB871-3B80-4DA6-A705-F5F3CC82707A}"/>
              </a:ext>
            </a:extLst>
          </p:cNvPr>
          <p:cNvSpPr>
            <a:spLocks noGrp="1"/>
          </p:cNvSpPr>
          <p:nvPr>
            <p:ph idx="1"/>
          </p:nvPr>
        </p:nvSpPr>
        <p:spPr>
          <a:xfrm>
            <a:off x="2589212" y="2133599"/>
            <a:ext cx="8915400" cy="4465983"/>
          </a:xfrm>
        </p:spPr>
        <p:txBody>
          <a:bodyPr>
            <a:noAutofit/>
          </a:bodyPr>
          <a:lstStyle/>
          <a:p>
            <a:r>
              <a:rPr lang="en-US" sz="2400" dirty="0">
                <a:latin typeface="Times New Roman" panose="02020603050405020304" pitchFamily="18" charset="0"/>
                <a:cs typeface="Times New Roman" panose="02020603050405020304" pitchFamily="18" charset="0"/>
              </a:rPr>
              <a:t>It is a classification technique based on Bayes’ Theorem with an assumption of independence among predictors. </a:t>
            </a:r>
          </a:p>
          <a:p>
            <a:r>
              <a:rPr lang="en-US" sz="2400" dirty="0">
                <a:latin typeface="Times New Roman" panose="02020603050405020304" pitchFamily="18" charset="0"/>
                <a:cs typeface="Times New Roman" panose="02020603050405020304" pitchFamily="18" charset="0"/>
              </a:rPr>
              <a:t>In simple terms, a Naive Bayes classifier assumes that the presence of a particular feature in a class is unrelated to the presence of any other feature</a:t>
            </a:r>
          </a:p>
          <a:p>
            <a:r>
              <a:rPr lang="en-US" sz="2400" dirty="0">
                <a:latin typeface="Times New Roman" panose="02020603050405020304" pitchFamily="18" charset="0"/>
                <a:cs typeface="Times New Roman" panose="02020603050405020304" pitchFamily="18" charset="0"/>
              </a:rPr>
              <a:t>For instance, if you are trying to identify a fruit based on its color, shape, and taste, then an orange colored, spherical, and tangy fruit would most likely be an orange. Even if these features depend on each other or on the presence of the other features, all of these properties individually contribute to the probability that this fruit is an orange and that is why it is known as “naive.”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68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2E2C-ECFA-4467-8CE4-A4A5CA6541EC}"/>
              </a:ext>
            </a:extLst>
          </p:cNvPr>
          <p:cNvSpPr>
            <a:spLocks noGrp="1"/>
          </p:cNvSpPr>
          <p:nvPr>
            <p:ph type="title"/>
          </p:nvPr>
        </p:nvSpPr>
        <p:spPr/>
        <p:txBody>
          <a:bodyPr>
            <a:normAutofit fontScale="90000"/>
          </a:bodyPr>
          <a:lstStyle/>
          <a:p>
            <a:r>
              <a:rPr lang="en-US" b="1" u="sng" dirty="0"/>
              <a:t>Mathematics of the Naive Bayes Algorithm</a:t>
            </a:r>
            <a:br>
              <a:rPr lang="en-US" b="1" dirty="0"/>
            </a:br>
            <a:endParaRPr lang="en-IN" dirty="0"/>
          </a:p>
        </p:txBody>
      </p:sp>
      <p:sp>
        <p:nvSpPr>
          <p:cNvPr id="4" name="Rectangle 1">
            <a:extLst>
              <a:ext uri="{FF2B5EF4-FFF2-40B4-BE49-F238E27FC236}">
                <a16:creationId xmlns:a16="http://schemas.microsoft.com/office/drawing/2014/main" id="{FBF449B3-2E77-4EE9-AFA3-4EE2EACFE48D}"/>
              </a:ext>
            </a:extLst>
          </p:cNvPr>
          <p:cNvSpPr>
            <a:spLocks noGrp="1" noChangeArrowheads="1"/>
          </p:cNvSpPr>
          <p:nvPr>
            <p:ph idx="1"/>
          </p:nvPr>
        </p:nvSpPr>
        <p:spPr bwMode="auto">
          <a:xfrm>
            <a:off x="1152939" y="2562071"/>
            <a:ext cx="10359886" cy="390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Bayes’ Theorem is stated as the following equation:</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P(A|B)=P(B|A)P(A)/P(B)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Let us understand the statement first and then we will look at the proof of the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The components of the above statement are: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P(A|B): </a:t>
            </a: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Probability (conditional probability) of occurrence of event A  given the event Bis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 and P(B)</a:t>
            </a: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Probabilities of the occurrence of event A and B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P(B|A)</a:t>
            </a:r>
            <a:r>
              <a:rPr kumimoji="0" lang="en-US" altLang="en-US" sz="240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Probability of the occurrence of event B  given the event A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98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DDAB-53E2-426B-AE68-18FBF2F78DAF}"/>
              </a:ext>
            </a:extLst>
          </p:cNvPr>
          <p:cNvSpPr>
            <a:spLocks noGrp="1"/>
          </p:cNvSpPr>
          <p:nvPr>
            <p:ph type="title"/>
          </p:nvPr>
        </p:nvSpPr>
        <p:spPr>
          <a:xfrm>
            <a:off x="1749287" y="624110"/>
            <a:ext cx="9755325" cy="1280890"/>
          </a:xfrm>
        </p:spPr>
        <p:txBody>
          <a:bodyPr/>
          <a:lstStyle/>
          <a:p>
            <a:r>
              <a:rPr lang="en-US" b="1" u="sng" dirty="0">
                <a:effectLst>
                  <a:outerShdw blurRad="38100" dist="38100" dir="2700000" algn="tl">
                    <a:srgbClr val="000000">
                      <a:alpha val="43137"/>
                    </a:srgbClr>
                  </a:outerShdw>
                </a:effectLst>
              </a:rPr>
              <a:t>Terminology in the Bayesian method of </a:t>
            </a:r>
            <a:r>
              <a:rPr lang="en-US" b="1" dirty="0">
                <a:effectLst>
                  <a:outerShdw blurRad="38100" dist="38100" dir="2700000" algn="tl">
                    <a:srgbClr val="000000">
                      <a:alpha val="43137"/>
                    </a:srgbClr>
                  </a:outerShdw>
                </a:effectLst>
              </a:rPr>
              <a:t>									</a:t>
            </a:r>
            <a:r>
              <a:rPr lang="en-US" b="1" u="sng" dirty="0">
                <a:effectLst>
                  <a:outerShdw blurRad="38100" dist="38100" dir="2700000" algn="tl">
                    <a:srgbClr val="000000">
                      <a:alpha val="43137"/>
                    </a:srgbClr>
                  </a:outerShdw>
                </a:effectLst>
              </a:rPr>
              <a:t>probability</a:t>
            </a:r>
            <a:endParaRPr lang="en-IN" b="1" u="sng" dirty="0">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823E3DB5-DC37-426F-96D9-0E63B524EEDC}"/>
              </a:ext>
            </a:extLst>
          </p:cNvPr>
          <p:cNvSpPr>
            <a:spLocks noGrp="1" noChangeArrowheads="1"/>
          </p:cNvSpPr>
          <p:nvPr>
            <p:ph idx="1"/>
          </p:nvPr>
        </p:nvSpPr>
        <p:spPr bwMode="auto">
          <a:xfrm>
            <a:off x="838200" y="2600463"/>
            <a:ext cx="11088757" cy="280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A is called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proposition</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and B is called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evidence.</a:t>
            </a:r>
            <a:endPar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 is called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prior </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probability of proposition 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P(B) is called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prior </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probability of evidence.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P(A|B) is called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posterior. </a:t>
            </a:r>
            <a:endPar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P(B|A) is the </a:t>
            </a: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likelihood</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37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6893-EBCA-41DF-A6C6-F1265989C95F}"/>
              </a:ext>
            </a:extLst>
          </p:cNvPr>
          <p:cNvSpPr>
            <a:spLocks noGrp="1"/>
          </p:cNvSpPr>
          <p:nvPr>
            <p:ph type="title"/>
          </p:nvPr>
        </p:nvSpPr>
        <p:spPr/>
        <p:txBody>
          <a:bodyPr/>
          <a:lstStyle/>
          <a:p>
            <a:r>
              <a:rPr lang="en-US" altLang="en-US" dirty="0">
                <a:solidFill>
                  <a:srgbClr val="00B0F0"/>
                </a:solidFill>
                <a:latin typeface="Times New Roman" panose="02020603050405020304" pitchFamily="18" charset="0"/>
                <a:cs typeface="Times New Roman" panose="02020603050405020304" pitchFamily="18" charset="0"/>
              </a:rPr>
              <a:t>                     </a:t>
            </a:r>
            <a:r>
              <a:rPr lang="en-US" altLang="en-US"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 theorem as</a:t>
            </a:r>
            <a:endParaRPr lang="en-IN" b="1" u="sng" dirty="0">
              <a:solidFill>
                <a:srgbClr val="00B0F0"/>
              </a:solidFill>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7D08B747-2B88-46D3-8761-65A6127EB9C0}"/>
              </a:ext>
            </a:extLst>
          </p:cNvPr>
          <p:cNvSpPr>
            <a:spLocks noGrp="1" noChangeArrowheads="1"/>
          </p:cNvSpPr>
          <p:nvPr>
            <p:ph idx="1"/>
          </p:nvPr>
        </p:nvSpPr>
        <p:spPr bwMode="auto">
          <a:xfrm>
            <a:off x="1066225" y="2461092"/>
            <a:ext cx="1086483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Posterior=(Likelihood).(Proposition prior probability)/Evidence prior probability</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7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1DEA75-8E96-4580-95C2-FC3FC833FC47}"/>
              </a:ext>
            </a:extLst>
          </p:cNvPr>
          <p:cNvSpPr>
            <a:spLocks noGrp="1" noChangeArrowheads="1"/>
          </p:cNvSpPr>
          <p:nvPr>
            <p:ph idx="1"/>
          </p:nvPr>
        </p:nvSpPr>
        <p:spPr bwMode="auto">
          <a:xfrm>
            <a:off x="643227" y="1604992"/>
            <a:ext cx="1142950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Suppose you have to draw a single card from a standard deck of 52 cards.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Now the probability that the card is a Queen is P(Queen)=4/52=1/13.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If you are given evidence that the card that you have picked is a face card,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the posterior probability P(</a:t>
            </a:r>
            <a:r>
              <a:rPr kumimoji="0" lang="en-US" altLang="en-US" sz="2400" b="0" i="0" u="none" strike="noStrike" cap="none" normalizeH="0" baseline="0" dirty="0" err="1">
                <a:ln>
                  <a:noFill/>
                </a:ln>
                <a:solidFill>
                  <a:srgbClr val="46535E"/>
                </a:solidFill>
                <a:effectLst/>
                <a:latin typeface="Times New Roman" panose="02020603050405020304" pitchFamily="18" charset="0"/>
                <a:cs typeface="Times New Roman" panose="02020603050405020304" pitchFamily="18" charset="0"/>
              </a:rPr>
              <a:t>Queen|Face</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can be calculated using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Bayes’ Theorem as follows: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P(Queen|Face)=P(</a:t>
            </a:r>
            <a:r>
              <a:rPr kumimoji="0" lang="en-US" altLang="en-US" sz="2400" b="1" i="0" u="none" strike="noStrike" cap="none" normalizeH="0" baseline="0" dirty="0" err="1">
                <a:ln>
                  <a:noFill/>
                </a:ln>
                <a:solidFill>
                  <a:srgbClr val="00B0F0"/>
                </a:solidFill>
                <a:effectLst/>
                <a:latin typeface="Times New Roman" panose="02020603050405020304" pitchFamily="18" charset="0"/>
                <a:cs typeface="Times New Roman" panose="02020603050405020304" pitchFamily="18" charset="0"/>
              </a:rPr>
              <a:t>Face|Queen</a:t>
            </a:r>
            <a:r>
              <a:rPr kumimoji="0" lang="en-US" altLang="en-US" sz="2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)/P(Face).P(Queen)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Now P(</a:t>
            </a:r>
            <a:r>
              <a:rPr kumimoji="0" lang="en-US" altLang="en-US" sz="2400" b="0" i="0" u="none" strike="noStrike" cap="none" normalizeH="0" baseline="0" dirty="0" err="1">
                <a:ln>
                  <a:noFill/>
                </a:ln>
                <a:solidFill>
                  <a:srgbClr val="46535E"/>
                </a:solidFill>
                <a:effectLst/>
                <a:latin typeface="Times New Roman" panose="02020603050405020304" pitchFamily="18" charset="0"/>
                <a:cs typeface="Times New Roman" panose="02020603050405020304" pitchFamily="18" charset="0"/>
              </a:rPr>
              <a:t>Face|Queen</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)=1 because given the card is Queen,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it is definitely a face card. We have already calculated P(Queen).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The only value left to calculate is P(Face),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which is equal to 3/13as there are three face cards for every suit in a deck.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Therefore,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t>
            </a:r>
            <a:r>
              <a:rPr kumimoji="0" lang="en-US" altLang="en-US" sz="2400" b="0" i="0" u="none" strike="noStrike" cap="none" normalizeH="0" baseline="0" dirty="0" err="1">
                <a:ln>
                  <a:noFill/>
                </a:ln>
                <a:solidFill>
                  <a:srgbClr val="46535E"/>
                </a:solidFill>
                <a:effectLst/>
                <a:latin typeface="Times New Roman" panose="02020603050405020304" pitchFamily="18" charset="0"/>
                <a:cs typeface="Times New Roman" panose="02020603050405020304" pitchFamily="18" charset="0"/>
              </a:rPr>
              <a:t>Queen|Face</a:t>
            </a: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)=1/13.13/3=1/3</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1604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62D6-F0F8-48D9-B5E0-93C992079771}"/>
              </a:ext>
            </a:extLst>
          </p:cNvPr>
          <p:cNvSpPr>
            <a:spLocks noGrp="1"/>
          </p:cNvSpPr>
          <p:nvPr>
            <p:ph type="title"/>
          </p:nvPr>
        </p:nvSpPr>
        <p:spPr>
          <a:xfrm>
            <a:off x="2592925" y="624110"/>
            <a:ext cx="8911687" cy="846881"/>
          </a:xfrm>
        </p:spPr>
        <p:txBody>
          <a:bodyPr/>
          <a:lstStyle/>
          <a:p>
            <a:pPr algn="ctr"/>
            <a:r>
              <a:rPr lang="en-IN" b="1" u="sng" dirty="0">
                <a:effectLst>
                  <a:outerShdw blurRad="38100" dist="38100" dir="2700000" algn="tl">
                    <a:srgbClr val="000000">
                      <a:alpha val="43137"/>
                    </a:srgbClr>
                  </a:outerShdw>
                </a:effectLst>
              </a:rPr>
              <a:t>Pro’s Of Naïve Bayes</a:t>
            </a:r>
          </a:p>
        </p:txBody>
      </p:sp>
      <p:sp>
        <p:nvSpPr>
          <p:cNvPr id="3" name="Content Placeholder 2">
            <a:extLst>
              <a:ext uri="{FF2B5EF4-FFF2-40B4-BE49-F238E27FC236}">
                <a16:creationId xmlns:a16="http://schemas.microsoft.com/office/drawing/2014/main" id="{C64238B2-6417-4605-94F5-B8688E475FAC}"/>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 is a relatively easy algorithm to build and understand.</a:t>
            </a:r>
          </a:p>
          <a:p>
            <a:r>
              <a:rPr lang="en-US" sz="2400" dirty="0">
                <a:latin typeface="Times New Roman" panose="02020603050405020304" pitchFamily="18" charset="0"/>
                <a:cs typeface="Times New Roman" panose="02020603050405020304" pitchFamily="18" charset="0"/>
              </a:rPr>
              <a:t>It is faster to predict classes using this algorithm than many other classification algorithms.</a:t>
            </a:r>
          </a:p>
          <a:p>
            <a:r>
              <a:rPr lang="en-US" sz="2400" dirty="0">
                <a:latin typeface="Times New Roman" panose="02020603050405020304" pitchFamily="18" charset="0"/>
                <a:cs typeface="Times New Roman" panose="02020603050405020304" pitchFamily="18" charset="0"/>
              </a:rPr>
              <a:t>It can be easily trained using a small data set.</a:t>
            </a:r>
          </a:p>
          <a:p>
            <a:endParaRPr lang="en-IN" dirty="0"/>
          </a:p>
        </p:txBody>
      </p:sp>
    </p:spTree>
    <p:extLst>
      <p:ext uri="{BB962C8B-B14F-4D97-AF65-F5344CB8AC3E}">
        <p14:creationId xmlns:p14="http://schemas.microsoft.com/office/powerpoint/2010/main" val="31958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AF7F-AAE7-4624-BA36-04F3671B7B7C}"/>
              </a:ext>
            </a:extLst>
          </p:cNvPr>
          <p:cNvSpPr>
            <a:spLocks noGrp="1"/>
          </p:cNvSpPr>
          <p:nvPr>
            <p:ph type="title"/>
          </p:nvPr>
        </p:nvSpPr>
        <p:spPr>
          <a:xfrm>
            <a:off x="2592925" y="624110"/>
            <a:ext cx="8911687" cy="860133"/>
          </a:xfrm>
        </p:spPr>
        <p:txBody>
          <a:bodyPr/>
          <a:lstStyle/>
          <a:p>
            <a:pPr algn="ctr"/>
            <a:r>
              <a:rPr lang="en-IN" b="1" u="sng" dirty="0">
                <a:effectLst>
                  <a:outerShdw blurRad="38100" dist="38100" dir="2700000" algn="tl">
                    <a:srgbClr val="000000">
                      <a:alpha val="43137"/>
                    </a:srgbClr>
                  </a:outerShdw>
                </a:effectLst>
              </a:rPr>
              <a:t>Con’s Of Naïve Bayes</a:t>
            </a:r>
          </a:p>
        </p:txBody>
      </p:sp>
      <p:sp>
        <p:nvSpPr>
          <p:cNvPr id="5" name="Content Placeholder 4">
            <a:extLst>
              <a:ext uri="{FF2B5EF4-FFF2-40B4-BE49-F238E27FC236}">
                <a16:creationId xmlns:a16="http://schemas.microsoft.com/office/drawing/2014/main" id="{6EA8B7F8-4E99-4CA3-92EE-BE1B4981A3D7}"/>
              </a:ext>
            </a:extLst>
          </p:cNvPr>
          <p:cNvSpPr>
            <a:spLocks noGrp="1"/>
          </p:cNvSpPr>
          <p:nvPr>
            <p:ph idx="1"/>
          </p:nvPr>
        </p:nvSpPr>
        <p:spPr>
          <a:xfrm>
            <a:off x="1152939" y="1683026"/>
            <a:ext cx="10828751" cy="4724400"/>
          </a:xfrm>
        </p:spPr>
        <p:txBody>
          <a:bodyPr>
            <a:normAutofit/>
          </a:bodyPr>
          <a:lstStyle/>
          <a:p>
            <a:pPr marL="0" lvl="0" indent="0" defTabSz="914400" eaLnBrk="0" fontAlgn="base" hangingPunct="0">
              <a:spcBef>
                <a:spcPct val="0"/>
              </a:spcBef>
              <a:spcAft>
                <a:spcPct val="0"/>
              </a:spcAft>
              <a:buClr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This is often known as </a:t>
            </a:r>
            <a:r>
              <a:rPr lang="en-US" altLang="en-US" sz="2400" b="1" dirty="0">
                <a:solidFill>
                  <a:srgbClr val="00B0F0"/>
                </a:solidFill>
                <a:latin typeface="Times New Roman" panose="02020603050405020304" pitchFamily="18" charset="0"/>
                <a:cs typeface="Times New Roman" panose="02020603050405020304" pitchFamily="18" charset="0"/>
              </a:rPr>
              <a:t>“Zero Frequency”. </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To solve this, we can use the smoothing technique. </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One of the simplest smoothing techniques is </a:t>
            </a:r>
            <a:r>
              <a:rPr lang="en-US" altLang="en-US" sz="2400" b="1" dirty="0">
                <a:solidFill>
                  <a:srgbClr val="00B0F0"/>
                </a:solidFill>
                <a:latin typeface="Times New Roman" panose="02020603050405020304" pitchFamily="18" charset="0"/>
                <a:cs typeface="Times New Roman" panose="02020603050405020304" pitchFamily="18" charset="0"/>
              </a:rPr>
              <a:t>called Laplace estimation</a:t>
            </a:r>
            <a:r>
              <a:rPr lang="en-US" altLang="en-US" sz="2400" dirty="0">
                <a:solidFill>
                  <a:srgbClr val="595858"/>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On the other side naive Bayes is also known as a bad estimator,</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 so the probability outputs from </a:t>
            </a:r>
            <a:r>
              <a:rPr lang="en-US" altLang="en-US" sz="2400" b="1" dirty="0" err="1">
                <a:solidFill>
                  <a:srgbClr val="00B0F0"/>
                </a:solidFill>
                <a:latin typeface="Times New Roman" panose="02020603050405020304" pitchFamily="18" charset="0"/>
                <a:cs typeface="Times New Roman" panose="02020603050405020304" pitchFamily="18" charset="0"/>
              </a:rPr>
              <a:t>predict_proba</a:t>
            </a:r>
            <a:r>
              <a:rPr lang="en-US" altLang="en-US" sz="2400" b="1" dirty="0">
                <a:solidFill>
                  <a:srgbClr val="00B0F0"/>
                </a:solidFill>
                <a:latin typeface="Times New Roman" panose="02020603050405020304" pitchFamily="18" charset="0"/>
                <a:cs typeface="Times New Roman" panose="02020603050405020304" pitchFamily="18" charset="0"/>
              </a:rPr>
              <a:t> </a:t>
            </a:r>
            <a:r>
              <a:rPr lang="en-US" altLang="en-US" sz="2400" dirty="0">
                <a:solidFill>
                  <a:srgbClr val="595858"/>
                </a:solidFill>
                <a:latin typeface="Times New Roman" panose="02020603050405020304" pitchFamily="18" charset="0"/>
                <a:cs typeface="Times New Roman" panose="02020603050405020304" pitchFamily="18" charset="0"/>
              </a:rPr>
              <a:t>are not to be taken too seriously.</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Another limitation of Naive Bayes is the assumption of independent predictors. </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In real life, it is almost impossible that we get a set of predictors </a:t>
            </a:r>
          </a:p>
          <a:p>
            <a:pPr marL="0" lvl="0" indent="0" defTabSz="914400" eaLnBrk="0" fontAlgn="base" hangingPunct="0">
              <a:spcBef>
                <a:spcPct val="0"/>
              </a:spcBef>
              <a:spcAft>
                <a:spcPct val="0"/>
              </a:spcAft>
              <a:buClrTx/>
              <a:buFontTx/>
              <a:buChar char="•"/>
            </a:pPr>
            <a:r>
              <a:rPr lang="en-US" altLang="en-US" sz="2400" dirty="0">
                <a:solidFill>
                  <a:srgbClr val="595858"/>
                </a:solidFill>
                <a:latin typeface="Times New Roman" panose="02020603050405020304" pitchFamily="18" charset="0"/>
                <a:cs typeface="Times New Roman" panose="02020603050405020304" pitchFamily="18" charset="0"/>
              </a:rPr>
              <a:t>which are completely independent</a:t>
            </a:r>
          </a:p>
          <a:p>
            <a:endParaRPr lang="en-IN" sz="2400" dirty="0"/>
          </a:p>
        </p:txBody>
      </p:sp>
    </p:spTree>
    <p:extLst>
      <p:ext uri="{BB962C8B-B14F-4D97-AF65-F5344CB8AC3E}">
        <p14:creationId xmlns:p14="http://schemas.microsoft.com/office/powerpoint/2010/main" val="159002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5B98-F77C-4B4F-8DE5-98C540EB4DB8}"/>
              </a:ext>
            </a:extLst>
          </p:cNvPr>
          <p:cNvSpPr>
            <a:spLocks noGrp="1"/>
          </p:cNvSpPr>
          <p:nvPr>
            <p:ph type="title"/>
          </p:nvPr>
        </p:nvSpPr>
        <p:spPr>
          <a:xfrm>
            <a:off x="1550505" y="172278"/>
            <a:ext cx="10306878" cy="1359384"/>
          </a:xfrm>
        </p:spPr>
        <p:txBody>
          <a:bodyPr>
            <a:normAutofit fontScale="90000"/>
          </a:bodyPr>
          <a:lstStyle/>
          <a:p>
            <a:pPr algn="ctr"/>
            <a:r>
              <a:rPr lang="en-US" b="1" u="sng" dirty="0"/>
              <a:t>How to build a basic model using Naive Bayes in  Python?</a:t>
            </a:r>
            <a:br>
              <a:rPr lang="en-US" b="1" dirty="0"/>
            </a:br>
            <a:endParaRPr lang="en-IN" dirty="0"/>
          </a:p>
        </p:txBody>
      </p:sp>
      <p:sp>
        <p:nvSpPr>
          <p:cNvPr id="3" name="Content Placeholder 2">
            <a:extLst>
              <a:ext uri="{FF2B5EF4-FFF2-40B4-BE49-F238E27FC236}">
                <a16:creationId xmlns:a16="http://schemas.microsoft.com/office/drawing/2014/main" id="{E3BA21AE-6FC4-4DA1-B526-83CC5F16B2F0}"/>
              </a:ext>
            </a:extLst>
          </p:cNvPr>
          <p:cNvSpPr>
            <a:spLocks noGrp="1"/>
          </p:cNvSpPr>
          <p:nvPr>
            <p:ph idx="1"/>
          </p:nvPr>
        </p:nvSpPr>
        <p:spPr/>
        <p:txBody>
          <a:bodyPr>
            <a:normAutofit fontScale="92500" lnSpcReduction="10000"/>
          </a:bodyPr>
          <a:lstStyle/>
          <a:p>
            <a:r>
              <a:rPr lang="en-US" dirty="0"/>
              <a:t>Again, </a:t>
            </a:r>
            <a:r>
              <a:rPr lang="en-US" dirty="0" err="1"/>
              <a:t>scikit</a:t>
            </a:r>
            <a:r>
              <a:rPr lang="en-US" dirty="0"/>
              <a:t> learn (python library) will help here to build a Naive Bayes model in Python. There are three types of Naive Bayes model under </a:t>
            </a:r>
            <a:r>
              <a:rPr lang="en-US" dirty="0" err="1"/>
              <a:t>scikit</a:t>
            </a:r>
            <a:r>
              <a:rPr lang="en-US" dirty="0"/>
              <a:t> learn library:</a:t>
            </a:r>
          </a:p>
          <a:p>
            <a:r>
              <a:rPr lang="en-US" b="1" u="sng" dirty="0">
                <a:hlinkClick r:id="rId2"/>
              </a:rPr>
              <a:t>Gaussian:</a:t>
            </a:r>
            <a:r>
              <a:rPr lang="en-US" b="1" dirty="0"/>
              <a:t> </a:t>
            </a:r>
            <a:r>
              <a:rPr lang="en-US" dirty="0"/>
              <a:t>It is used in classification and it assumes that features follow a normal distribution.</a:t>
            </a:r>
          </a:p>
          <a:p>
            <a:r>
              <a:rPr lang="en-US" b="1" u="sng" dirty="0">
                <a:hlinkClick r:id="rId2"/>
              </a:rPr>
              <a:t>Multinomial</a:t>
            </a:r>
            <a:r>
              <a:rPr lang="en-US" b="1" dirty="0"/>
              <a:t>: </a:t>
            </a:r>
            <a:r>
              <a:rPr lang="en-US" dirty="0"/>
              <a:t>It is used for discrete counts. For example, let’s say,  we have a text classification problem. Here we can consider </a:t>
            </a:r>
            <a:r>
              <a:rPr lang="en-US" dirty="0" err="1"/>
              <a:t>bernoulli</a:t>
            </a:r>
            <a:r>
              <a:rPr lang="en-US" dirty="0"/>
              <a:t> trials which is one step further and instead of “word occurring in the document”, we have “count how often word occurs in the document”, you can think of it as “number of times outcome number </a:t>
            </a:r>
            <a:r>
              <a:rPr lang="en-US" dirty="0" err="1"/>
              <a:t>x_i</a:t>
            </a:r>
            <a:r>
              <a:rPr lang="en-US" dirty="0"/>
              <a:t> is observed over the n trials”.</a:t>
            </a:r>
          </a:p>
          <a:p>
            <a:r>
              <a:rPr lang="en-US" b="1" u="sng" dirty="0">
                <a:hlinkClick r:id="rId2"/>
              </a:rPr>
              <a:t>Bernoulli</a:t>
            </a:r>
            <a:r>
              <a:rPr lang="en-US" b="1" dirty="0"/>
              <a:t>: </a:t>
            </a:r>
            <a:r>
              <a:rPr lang="en-US" dirty="0"/>
              <a:t>The binomial model is useful if your feature vectors are binary (i.e. zeros and ones). One application would be text classification with ‘bag of words’ model where the 1s &amp; 0s are “word occurs in the document” and “word does not occur in the document” respectively.</a:t>
            </a:r>
          </a:p>
          <a:p>
            <a:endParaRPr lang="en-IN" dirty="0"/>
          </a:p>
        </p:txBody>
      </p:sp>
    </p:spTree>
    <p:extLst>
      <p:ext uri="{BB962C8B-B14F-4D97-AF65-F5344CB8AC3E}">
        <p14:creationId xmlns:p14="http://schemas.microsoft.com/office/powerpoint/2010/main" val="1012546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42</TotalTime>
  <Words>269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Naïve Bayes</vt:lpstr>
      <vt:lpstr>What is Naive Bayes algorithm? </vt:lpstr>
      <vt:lpstr>Mathematics of the Naive Bayes Algorithm </vt:lpstr>
      <vt:lpstr>Terminology in the Bayesian method of          probability</vt:lpstr>
      <vt:lpstr>                     Bayes’ theorem as</vt:lpstr>
      <vt:lpstr>PowerPoint Presentation</vt:lpstr>
      <vt:lpstr>Pro’s Of Naïve Bayes</vt:lpstr>
      <vt:lpstr>Con’s Of Naïve Bayes</vt:lpstr>
      <vt:lpstr>How to build a basic model using Naive Bayes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aayus</dc:creator>
  <cp:lastModifiedBy> </cp:lastModifiedBy>
  <cp:revision>13</cp:revision>
  <dcterms:created xsi:type="dcterms:W3CDTF">2019-05-20T17:02:19Z</dcterms:created>
  <dcterms:modified xsi:type="dcterms:W3CDTF">2019-05-20T17:44:44Z</dcterms:modified>
</cp:coreProperties>
</file>