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23" r:id="rId3"/>
    <p:sldId id="324" r:id="rId4"/>
    <p:sldId id="354" r:id="rId5"/>
    <p:sldId id="355" r:id="rId6"/>
    <p:sldId id="332" r:id="rId7"/>
    <p:sldId id="333" r:id="rId8"/>
    <p:sldId id="334" r:id="rId9"/>
    <p:sldId id="336" r:id="rId10"/>
    <p:sldId id="337" r:id="rId11"/>
    <p:sldId id="338" r:id="rId12"/>
    <p:sldId id="339" r:id="rId13"/>
    <p:sldId id="340" r:id="rId14"/>
    <p:sldId id="341" r:id="rId15"/>
    <p:sldId id="342" r:id="rId16"/>
    <p:sldId id="291" r:id="rId17"/>
    <p:sldId id="292" r:id="rId18"/>
    <p:sldId id="343" r:id="rId19"/>
    <p:sldId id="294" r:id="rId20"/>
    <p:sldId id="295" r:id="rId21"/>
    <p:sldId id="344" r:id="rId22"/>
    <p:sldId id="345" r:id="rId23"/>
    <p:sldId id="306" r:id="rId24"/>
    <p:sldId id="346" r:id="rId25"/>
    <p:sldId id="297" r:id="rId26"/>
    <p:sldId id="298" r:id="rId27"/>
    <p:sldId id="299" r:id="rId28"/>
    <p:sldId id="300" r:id="rId29"/>
    <p:sldId id="301" r:id="rId30"/>
    <p:sldId id="302" r:id="rId31"/>
    <p:sldId id="303" r:id="rId32"/>
    <p:sldId id="304" r:id="rId33"/>
    <p:sldId id="305" r:id="rId34"/>
    <p:sldId id="347" r:id="rId35"/>
    <p:sldId id="349" r:id="rId36"/>
    <p:sldId id="309" r:id="rId37"/>
    <p:sldId id="308" r:id="rId38"/>
    <p:sldId id="310" r:id="rId39"/>
    <p:sldId id="311" r:id="rId40"/>
    <p:sldId id="312" r:id="rId41"/>
    <p:sldId id="315" r:id="rId42"/>
    <p:sldId id="314" r:id="rId43"/>
    <p:sldId id="350" r:id="rId44"/>
    <p:sldId id="351" r:id="rId45"/>
    <p:sldId id="352" r:id="rId46"/>
    <p:sldId id="353" r:id="rId47"/>
    <p:sldId id="34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757575"/>
    <a:srgbClr val="6F6F6F"/>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3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10931-5F8B-436A-852B-BCD9A04763B6}" type="datetimeFigureOut">
              <a:rPr lang="en-US" smtClean="0"/>
              <a:t>7/25/2018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BD591-E382-424C-9FCB-BD134BDB581A}" type="slidenum">
              <a:rPr lang="en-US" smtClean="0"/>
              <a:t>‹#›</a:t>
            </a:fld>
            <a:endParaRPr lang="en-US"/>
          </a:p>
        </p:txBody>
      </p:sp>
    </p:spTree>
    <p:extLst>
      <p:ext uri="{BB962C8B-B14F-4D97-AF65-F5344CB8AC3E}">
        <p14:creationId xmlns:p14="http://schemas.microsoft.com/office/powerpoint/2010/main" val="282171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a:t>
            </a:fld>
            <a:endParaRPr lang="en-US"/>
          </a:p>
        </p:txBody>
      </p:sp>
    </p:spTree>
    <p:extLst>
      <p:ext uri="{BB962C8B-B14F-4D97-AF65-F5344CB8AC3E}">
        <p14:creationId xmlns:p14="http://schemas.microsoft.com/office/powerpoint/2010/main" val="1222184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18</a:t>
            </a:fld>
            <a:endParaRPr lang="en-US"/>
          </a:p>
        </p:txBody>
      </p:sp>
    </p:spTree>
    <p:extLst>
      <p:ext uri="{BB962C8B-B14F-4D97-AF65-F5344CB8AC3E}">
        <p14:creationId xmlns:p14="http://schemas.microsoft.com/office/powerpoint/2010/main" val="38565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38</a:t>
            </a:fld>
            <a:endParaRPr lang="en-US"/>
          </a:p>
        </p:txBody>
      </p:sp>
    </p:spTree>
    <p:extLst>
      <p:ext uri="{BB962C8B-B14F-4D97-AF65-F5344CB8AC3E}">
        <p14:creationId xmlns:p14="http://schemas.microsoft.com/office/powerpoint/2010/main" val="213402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25-07-2018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pic>
        <p:nvPicPr>
          <p:cNvPr id="7" name="Picture 6"/>
          <p:cNvPicPr>
            <a:picLocks noChangeAspect="1"/>
          </p:cNvPicPr>
          <p:nvPr userDrawn="1"/>
        </p:nvPicPr>
        <p:blipFill>
          <a:blip r:embed="rId2"/>
          <a:stretch>
            <a:fillRect/>
          </a:stretch>
        </p:blipFill>
        <p:spPr>
          <a:xfrm>
            <a:off x="0" y="5935580"/>
            <a:ext cx="9144000" cy="1008095"/>
          </a:xfrm>
          <a:prstGeom prst="rect">
            <a:avLst/>
          </a:prstGeom>
        </p:spPr>
      </p:pic>
    </p:spTree>
    <p:extLst>
      <p:ext uri="{BB962C8B-B14F-4D97-AF65-F5344CB8AC3E}">
        <p14:creationId xmlns:p14="http://schemas.microsoft.com/office/powerpoint/2010/main" val="244927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25-07-2018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11202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25-07-2018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24462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25-07-2018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pic>
        <p:nvPicPr>
          <p:cNvPr id="7" name="Picture 6"/>
          <p:cNvPicPr>
            <a:picLocks noChangeAspect="1"/>
          </p:cNvPicPr>
          <p:nvPr userDrawn="1"/>
        </p:nvPicPr>
        <p:blipFill>
          <a:blip r:embed="rId2"/>
          <a:stretch>
            <a:fillRect/>
          </a:stretch>
        </p:blipFill>
        <p:spPr>
          <a:xfrm>
            <a:off x="0" y="814387"/>
            <a:ext cx="9144000" cy="152242"/>
          </a:xfrm>
          <a:prstGeom prst="rect">
            <a:avLst/>
          </a:prstGeom>
        </p:spPr>
      </p:pic>
    </p:spTree>
    <p:extLst>
      <p:ext uri="{BB962C8B-B14F-4D97-AF65-F5344CB8AC3E}">
        <p14:creationId xmlns:p14="http://schemas.microsoft.com/office/powerpoint/2010/main" val="476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EB65D-0392-4F35-9D9B-0FDD8550FF40}" type="datetimeFigureOut">
              <a:rPr lang="en-IN" smtClean="0"/>
              <a:t>25-07-2018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358730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3EB65D-0392-4F35-9D9B-0FDD8550FF40}" type="datetimeFigureOut">
              <a:rPr lang="en-IN" smtClean="0"/>
              <a:t>25-07-2018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t>‹#›</a:t>
            </a:fld>
            <a:endParaRPr lang="en-IN"/>
          </a:p>
        </p:txBody>
      </p:sp>
      <p:pic>
        <p:nvPicPr>
          <p:cNvPr id="8" name="Picture 7"/>
          <p:cNvPicPr>
            <a:picLocks noChangeAspect="1"/>
          </p:cNvPicPr>
          <p:nvPr userDrawn="1"/>
        </p:nvPicPr>
        <p:blipFill>
          <a:blip r:embed="rId2"/>
          <a:stretch>
            <a:fillRect/>
          </a:stretch>
        </p:blipFill>
        <p:spPr>
          <a:xfrm>
            <a:off x="0" y="814387"/>
            <a:ext cx="9144000" cy="152242"/>
          </a:xfrm>
          <a:prstGeom prst="rect">
            <a:avLst/>
          </a:prstGeom>
        </p:spPr>
      </p:pic>
    </p:spTree>
    <p:extLst>
      <p:ext uri="{BB962C8B-B14F-4D97-AF65-F5344CB8AC3E}">
        <p14:creationId xmlns:p14="http://schemas.microsoft.com/office/powerpoint/2010/main" val="121343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3EB65D-0392-4F35-9D9B-0FDD8550FF40}" type="datetimeFigureOut">
              <a:rPr lang="en-IN" smtClean="0"/>
              <a:t>25-07-2018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191409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3EB65D-0392-4F35-9D9B-0FDD8550FF40}" type="datetimeFigureOut">
              <a:rPr lang="en-IN" smtClean="0"/>
              <a:t>25-07-2018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235704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EB65D-0392-4F35-9D9B-0FDD8550FF40}" type="datetimeFigureOut">
              <a:rPr lang="en-IN" smtClean="0"/>
              <a:t>25-07-2018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7555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B65D-0392-4F35-9D9B-0FDD8550FF40}" type="datetimeFigureOut">
              <a:rPr lang="en-IN" smtClean="0"/>
              <a:t>25-07-2018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410909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B65D-0392-4F35-9D9B-0FDD8550FF40}" type="datetimeFigureOut">
              <a:rPr lang="en-IN" smtClean="0"/>
              <a:t>25-07-2018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371363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B65D-0392-4F35-9D9B-0FDD8550FF40}" type="datetimeFigureOut">
              <a:rPr lang="en-IN" smtClean="0"/>
              <a:t>25-07-2018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6594B-F0F6-4308-8ACA-55168D86F493}" type="slidenum">
              <a:rPr lang="en-IN" smtClean="0"/>
              <a:t>‹#›</a:t>
            </a:fld>
            <a:endParaRPr lang="en-IN"/>
          </a:p>
        </p:txBody>
      </p:sp>
    </p:spTree>
    <p:extLst>
      <p:ext uri="{BB962C8B-B14F-4D97-AF65-F5344CB8AC3E}">
        <p14:creationId xmlns:p14="http://schemas.microsoft.com/office/powerpoint/2010/main" val="4147049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588" y="3588078"/>
            <a:ext cx="4981878"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38100" dir="2700000" algn="tl">
                    <a:srgbClr val="000000">
                      <a:alpha val="43137"/>
                    </a:srgbClr>
                  </a:outerShdw>
                </a:effectLst>
              </a:rPr>
              <a:t>Introduction To Python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285" y="1159203"/>
            <a:ext cx="2914650" cy="2428875"/>
          </a:xfrm>
          <a:prstGeom prst="rect">
            <a:avLst/>
          </a:prstGeom>
        </p:spPr>
      </p:pic>
    </p:spTree>
    <p:extLst>
      <p:ext uri="{BB962C8B-B14F-4D97-AF65-F5344CB8AC3E}">
        <p14:creationId xmlns:p14="http://schemas.microsoft.com/office/powerpoint/2010/main" val="2958748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24" y="376270"/>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Installing Python</a:t>
            </a:r>
          </a:p>
        </p:txBody>
      </p:sp>
      <p:sp>
        <p:nvSpPr>
          <p:cNvPr id="3" name="Content Placeholder 2"/>
          <p:cNvSpPr>
            <a:spLocks noGrp="1"/>
          </p:cNvSpPr>
          <p:nvPr>
            <p:ph idx="1"/>
          </p:nvPr>
        </p:nvSpPr>
        <p:spPr>
          <a:xfrm>
            <a:off x="465172" y="1027395"/>
            <a:ext cx="8665576" cy="3263504"/>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 is pre-installed on most Unix systems, including Linux and MAC OS X </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But for in Windows Operating Systems , user can download from the </a:t>
            </a:r>
          </a:p>
          <a:p>
            <a:pPr marL="0" indent="0" algn="just">
              <a:buNone/>
            </a:pP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https://www.python.org/downloads/ </a:t>
            </a:r>
          </a:p>
        </p:txBody>
      </p:sp>
    </p:spTree>
    <p:extLst>
      <p:ext uri="{BB962C8B-B14F-4D97-AF65-F5344CB8AC3E}">
        <p14:creationId xmlns:p14="http://schemas.microsoft.com/office/powerpoint/2010/main" val="3945322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6" y="331667"/>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Getting Help in </a:t>
            </a:r>
            <a:r>
              <a:rPr lang="en-US" sz="3200" dirty="0" smtClean="0">
                <a:latin typeface="Times New Roman" panose="02020603050405020304" pitchFamily="18" charset="0"/>
                <a:cs typeface="Times New Roman" panose="02020603050405020304" pitchFamily="18" charset="0"/>
              </a:rPr>
              <a:t>Python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826" y="1138801"/>
            <a:ext cx="4029644" cy="3263504"/>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Python interpreter has a built-in function called help(‘Object’). This function is intended for interactive use which invokes the help system.</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use this function, type – help() or help(‘Object’)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exit the help press ‘q’</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For Example:</a:t>
            </a:r>
          </a:p>
          <a:p>
            <a:pPr marL="0" indent="0" algn="just">
              <a:buNone/>
            </a:pPr>
            <a:r>
              <a:rPr lang="en-US" sz="1800" dirty="0">
                <a:latin typeface="Times New Roman" panose="02020603050405020304" pitchFamily="18" charset="0"/>
                <a:cs typeface="Times New Roman" panose="02020603050405020304" pitchFamily="18" charset="0"/>
              </a:rPr>
              <a:t>Run help(‘for’) – This displays the help for the for function.</a:t>
            </a:r>
          </a:p>
        </p:txBody>
      </p:sp>
      <p:pic>
        <p:nvPicPr>
          <p:cNvPr id="8" name="Picture 7"/>
          <p:cNvPicPr>
            <a:picLocks noChangeAspect="1"/>
          </p:cNvPicPr>
          <p:nvPr/>
        </p:nvPicPr>
        <p:blipFill>
          <a:blip r:embed="rId2"/>
          <a:stretch>
            <a:fillRect/>
          </a:stretch>
        </p:blipFill>
        <p:spPr>
          <a:xfrm>
            <a:off x="4620950" y="1138801"/>
            <a:ext cx="4403780" cy="4824677"/>
          </a:xfrm>
          <a:prstGeom prst="rect">
            <a:avLst/>
          </a:prstGeom>
        </p:spPr>
      </p:pic>
    </p:spTree>
    <p:extLst>
      <p:ext uri="{BB962C8B-B14F-4D97-AF65-F5344CB8AC3E}">
        <p14:creationId xmlns:p14="http://schemas.microsoft.com/office/powerpoint/2010/main" val="28274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4" y="290855"/>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Getting Help in Python(</a:t>
            </a:r>
            <a:r>
              <a:rPr lang="en-US" sz="3200" dirty="0" err="1">
                <a:latin typeface="Times New Roman" panose="02020603050405020304" pitchFamily="18" charset="0"/>
                <a:cs typeface="Times New Roman" panose="02020603050405020304" pitchFamily="18" charset="0"/>
              </a:rPr>
              <a:t>Contd</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504824" y="1109082"/>
            <a:ext cx="7886700" cy="3263504"/>
          </a:xfrm>
        </p:spPr>
        <p:txBody>
          <a:bodyPr>
            <a:normAutofit/>
          </a:bodyPr>
          <a:lstStyle/>
          <a:p>
            <a:pPr marL="0" indent="0">
              <a:buNone/>
            </a:pPr>
            <a:r>
              <a:rPr lang="en-US" sz="1800" dirty="0" err="1">
                <a:solidFill>
                  <a:schemeClr val="accent1">
                    <a:lumMod val="75000"/>
                  </a:schemeClr>
                </a:solidFill>
                <a:latin typeface="Times New Roman" panose="02020603050405020304" pitchFamily="18" charset="0"/>
                <a:cs typeface="Times New Roman" panose="02020603050405020304" pitchFamily="18" charset="0"/>
              </a:rPr>
              <a:t>Pydoc</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Pydoc</a:t>
            </a:r>
            <a:r>
              <a:rPr lang="en-US" sz="1800" dirty="0">
                <a:latin typeface="Times New Roman" panose="02020603050405020304" pitchFamily="18" charset="0"/>
                <a:cs typeface="Times New Roman" panose="02020603050405020304" pitchFamily="18" charset="0"/>
              </a:rPr>
              <a:t> is a documentation module for python which gets installed with any python distribution.</a:t>
            </a: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Pydoc</a:t>
            </a:r>
            <a:r>
              <a:rPr lang="en-US" sz="1800" dirty="0">
                <a:latin typeface="Times New Roman" panose="02020603050405020304" pitchFamily="18" charset="0"/>
                <a:cs typeface="Times New Roman" panose="02020603050405020304" pitchFamily="18" charset="0"/>
              </a:rPr>
              <a:t> allow programmers to access python’s documentation, generate HTML pages with documentation specifies, and find the appropriate module for a particular job.</a:t>
            </a: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Pydoc</a:t>
            </a:r>
            <a:r>
              <a:rPr lang="en-US" sz="1800" dirty="0">
                <a:latin typeface="Times New Roman" panose="02020603050405020304" pitchFamily="18" charset="0"/>
                <a:cs typeface="Times New Roman" panose="02020603050405020304" pitchFamily="18" charset="0"/>
              </a:rPr>
              <a:t> can be accessed from a module-specific GUI from within the Python Interpreter, or from a command line shell.</a:t>
            </a:r>
          </a:p>
        </p:txBody>
      </p:sp>
      <p:pic>
        <p:nvPicPr>
          <p:cNvPr id="8" name="Picture 7"/>
          <p:cNvPicPr>
            <a:picLocks noChangeAspect="1"/>
          </p:cNvPicPr>
          <p:nvPr/>
        </p:nvPicPr>
        <p:blipFill>
          <a:blip r:embed="rId2"/>
          <a:stretch>
            <a:fillRect/>
          </a:stretch>
        </p:blipFill>
        <p:spPr>
          <a:xfrm>
            <a:off x="931076" y="3970022"/>
            <a:ext cx="7048493" cy="1993455"/>
          </a:xfrm>
          <a:prstGeom prst="rect">
            <a:avLst/>
          </a:prstGeom>
        </p:spPr>
      </p:pic>
    </p:spTree>
    <p:extLst>
      <p:ext uri="{BB962C8B-B14F-4D97-AF65-F5344CB8AC3E}">
        <p14:creationId xmlns:p14="http://schemas.microsoft.com/office/powerpoint/2010/main" val="2298870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28" y="37780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Python IDE</a:t>
            </a:r>
          </a:p>
        </p:txBody>
      </p:sp>
      <p:sp>
        <p:nvSpPr>
          <p:cNvPr id="3" name="Content Placeholder 2"/>
          <p:cNvSpPr>
            <a:spLocks noGrp="1"/>
          </p:cNvSpPr>
          <p:nvPr>
            <p:ph idx="1"/>
          </p:nvPr>
        </p:nvSpPr>
        <p:spPr>
          <a:xfrm>
            <a:off x="536528" y="1056272"/>
            <a:ext cx="7886700" cy="4066002"/>
          </a:xfrm>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IDE is </a:t>
            </a:r>
            <a:r>
              <a:rPr lang="en-US" sz="1800" dirty="0">
                <a:solidFill>
                  <a:schemeClr val="accent1">
                    <a:lumMod val="75000"/>
                  </a:schemeClr>
                </a:solidFill>
                <a:latin typeface="Times New Roman" panose="02020603050405020304" pitchFamily="18" charset="0"/>
                <a:cs typeface="Times New Roman" panose="02020603050405020304" pitchFamily="18" charset="0"/>
              </a:rPr>
              <a:t>“Integrated Development Environment” </a:t>
            </a:r>
            <a:r>
              <a:rPr lang="en-US" sz="1800" dirty="0">
                <a:latin typeface="Times New Roman" panose="02020603050405020304" pitchFamily="18" charset="0"/>
                <a:cs typeface="Times New Roman" panose="02020603050405020304" pitchFamily="18" charset="0"/>
              </a:rPr>
              <a:t>which is used as the code editor, including a series of peripheral components and attachments.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The most important feature of the </a:t>
            </a:r>
            <a:r>
              <a:rPr lang="en-US" sz="1800" dirty="0">
                <a:solidFill>
                  <a:schemeClr val="accent1">
                    <a:lumMod val="75000"/>
                  </a:schemeClr>
                </a:solidFill>
                <a:latin typeface="Times New Roman" panose="02020603050405020304" pitchFamily="18" charset="0"/>
                <a:cs typeface="Times New Roman" panose="02020603050405020304" pitchFamily="18" charset="0"/>
              </a:rPr>
              <a:t>Python IDE </a:t>
            </a:r>
            <a:r>
              <a:rPr lang="en-US" sz="1800" dirty="0">
                <a:latin typeface="Times New Roman" panose="02020603050405020304" pitchFamily="18" charset="0"/>
                <a:cs typeface="Times New Roman" panose="02020603050405020304" pitchFamily="18" charset="0"/>
              </a:rPr>
              <a:t>is beyond ordinary text editor, it offers a variety of language-specific shortcut editing functions which make it fast and comfortable for programmers while coding.</a:t>
            </a:r>
          </a:p>
          <a:p>
            <a:pPr marL="0" indent="0">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The IDE that we will be using is Pycharm</a:t>
            </a:r>
            <a:r>
              <a:rPr lang="en-US" sz="1800" dirty="0">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2"/>
          <a:stretch>
            <a:fillRect/>
          </a:stretch>
        </p:blipFill>
        <p:spPr>
          <a:xfrm>
            <a:off x="1172839" y="3028122"/>
            <a:ext cx="6109252" cy="3829878"/>
          </a:xfrm>
          <a:prstGeom prst="rect">
            <a:avLst/>
          </a:prstGeom>
        </p:spPr>
      </p:pic>
    </p:spTree>
    <p:extLst>
      <p:ext uri="{BB962C8B-B14F-4D97-AF65-F5344CB8AC3E}">
        <p14:creationId xmlns:p14="http://schemas.microsoft.com/office/powerpoint/2010/main" val="2730650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77471" y="348136"/>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Python IDE</a:t>
            </a:r>
          </a:p>
        </p:txBody>
      </p:sp>
      <p:sp>
        <p:nvSpPr>
          <p:cNvPr id="3" name="Content Placeholder 2"/>
          <p:cNvSpPr>
            <a:spLocks noGrp="1"/>
          </p:cNvSpPr>
          <p:nvPr>
            <p:ph idx="1"/>
          </p:nvPr>
        </p:nvSpPr>
        <p:spPr>
          <a:xfrm>
            <a:off x="484706" y="1264040"/>
            <a:ext cx="7886700" cy="626766"/>
          </a:xfrm>
        </p:spPr>
        <p:txBody>
          <a:bodyPr>
            <a:normAutofit fontScale="62500" lnSpcReduction="20000"/>
          </a:bodyPr>
          <a:lstStyle/>
          <a:p>
            <a:pPr marL="0" indent="0" algn="ctr">
              <a:buNone/>
            </a:pPr>
            <a:r>
              <a:rPr lang="en-US" dirty="0" smtClean="0">
                <a:latin typeface="Times New Roman" panose="02020603050405020304" pitchFamily="18" charset="0"/>
                <a:cs typeface="Times New Roman" panose="02020603050405020304" pitchFamily="18" charset="0"/>
              </a:rPr>
              <a:t>You can download Pycharm from below link :</a:t>
            </a:r>
          </a:p>
          <a:p>
            <a:pPr marL="0" indent="0" algn="ctr">
              <a:buNone/>
            </a:pPr>
            <a:r>
              <a:rPr lang="en-US" dirty="0">
                <a:solidFill>
                  <a:schemeClr val="accent1">
                    <a:lumMod val="75000"/>
                  </a:schemeClr>
                </a:solidFill>
                <a:latin typeface="Times New Roman" panose="02020603050405020304" pitchFamily="18" charset="0"/>
                <a:cs typeface="Times New Roman" panose="02020603050405020304" pitchFamily="18" charset="0"/>
              </a:rPr>
              <a:t>http://www.jetbrains.com/pycharm/download/</a:t>
            </a:r>
          </a:p>
        </p:txBody>
      </p:sp>
      <p:pic>
        <p:nvPicPr>
          <p:cNvPr id="6" name="Picture 5"/>
          <p:cNvPicPr>
            <a:picLocks noChangeAspect="1"/>
          </p:cNvPicPr>
          <p:nvPr/>
        </p:nvPicPr>
        <p:blipFill>
          <a:blip r:embed="rId2"/>
          <a:stretch>
            <a:fillRect/>
          </a:stretch>
        </p:blipFill>
        <p:spPr>
          <a:xfrm>
            <a:off x="0" y="2198043"/>
            <a:ext cx="9144000" cy="4441296"/>
          </a:xfrm>
          <a:prstGeom prst="rect">
            <a:avLst/>
          </a:prstGeom>
        </p:spPr>
      </p:pic>
    </p:spTree>
    <p:extLst>
      <p:ext uri="{BB962C8B-B14F-4D97-AF65-F5344CB8AC3E}">
        <p14:creationId xmlns:p14="http://schemas.microsoft.com/office/powerpoint/2010/main" val="2219179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21" y="338047"/>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Starting Python</a:t>
            </a:r>
          </a:p>
        </p:txBody>
      </p:sp>
      <p:sp>
        <p:nvSpPr>
          <p:cNvPr id="3" name="Content Placeholder 2"/>
          <p:cNvSpPr>
            <a:spLocks noGrp="1"/>
          </p:cNvSpPr>
          <p:nvPr>
            <p:ph idx="1"/>
          </p:nvPr>
        </p:nvSpPr>
        <p:spPr>
          <a:xfrm>
            <a:off x="465421" y="1136873"/>
            <a:ext cx="7886700" cy="326350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There are two modes for using the Python interpreter:</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accent1">
                    <a:lumMod val="75000"/>
                  </a:schemeClr>
                </a:solidFill>
                <a:latin typeface="Times New Roman" panose="02020603050405020304" pitchFamily="18" charset="0"/>
                <a:cs typeface="Times New Roman" panose="02020603050405020304" pitchFamily="18" charset="0"/>
              </a:rPr>
              <a:t>Interactive Mode</a:t>
            </a:r>
          </a:p>
          <a:p>
            <a:pPr>
              <a:buFont typeface="Wingdings" panose="05000000000000000000" pitchFamily="2" charset="2"/>
              <a:buChar char="Ø"/>
            </a:pPr>
            <a:r>
              <a:rPr lang="en-US" sz="1800" dirty="0">
                <a:solidFill>
                  <a:schemeClr val="accent1">
                    <a:lumMod val="75000"/>
                  </a:schemeClr>
                </a:solidFill>
                <a:latin typeface="Times New Roman" panose="02020603050405020304" pitchFamily="18" charset="0"/>
                <a:cs typeface="Times New Roman" panose="02020603050405020304" pitchFamily="18" charset="0"/>
              </a:rPr>
              <a:t>Script Mode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721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93" y="3045193"/>
            <a:ext cx="7886700" cy="994172"/>
          </a:xfrm>
        </p:spPr>
        <p:txBody>
          <a:bodyPr/>
          <a:lstStyle/>
          <a:p>
            <a:r>
              <a:rPr lang="en-US" b="1" dirty="0" smtClean="0">
                <a:solidFill>
                  <a:schemeClr val="accent1">
                    <a:lumMod val="75000"/>
                  </a:schemeClr>
                </a:solidFill>
              </a:rPr>
              <a:t>Basic of Python</a:t>
            </a:r>
            <a:endParaRPr lang="en-US" b="1" dirty="0">
              <a:solidFill>
                <a:schemeClr val="accent1">
                  <a:lumMod val="75000"/>
                </a:schemeClr>
              </a:solidFill>
            </a:endParaRPr>
          </a:p>
        </p:txBody>
      </p:sp>
    </p:spTree>
    <p:extLst>
      <p:ext uri="{BB962C8B-B14F-4D97-AF65-F5344CB8AC3E}">
        <p14:creationId xmlns:p14="http://schemas.microsoft.com/office/powerpoint/2010/main" val="3944348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34" y="273360"/>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Keywords</a:t>
            </a:r>
          </a:p>
        </p:txBody>
      </p:sp>
      <p:sp>
        <p:nvSpPr>
          <p:cNvPr id="3" name="Content Placeholder 2"/>
          <p:cNvSpPr>
            <a:spLocks noGrp="1"/>
          </p:cNvSpPr>
          <p:nvPr>
            <p:ph idx="1"/>
          </p:nvPr>
        </p:nvSpPr>
        <p:spPr>
          <a:xfrm>
            <a:off x="504634" y="1033434"/>
            <a:ext cx="8467089" cy="5340861"/>
          </a:xfrm>
        </p:spPr>
        <p:txBody>
          <a:bodyPr>
            <a:noAutofit/>
          </a:bodyPr>
          <a:lstStyle/>
          <a:p>
            <a:pPr marL="0" indent="0">
              <a:buNone/>
            </a:pPr>
            <a:r>
              <a:rPr lang="en-GB" sz="1800" dirty="0">
                <a:latin typeface="Times New Roman" panose="02020603050405020304" pitchFamily="18" charset="0"/>
                <a:cs typeface="Times New Roman" panose="02020603050405020304" pitchFamily="18" charset="0"/>
              </a:rPr>
              <a:t>Keywords are reserved words in Python and used to perform an internal operation. All the keywords of Python contain lower-case letters only.</a:t>
            </a:r>
          </a:p>
          <a:p>
            <a:pPr marL="0" indent="0">
              <a:buNone/>
            </a:pPr>
            <a:endParaRPr lang="en-GB" sz="1800" b="1" dirty="0">
              <a:latin typeface="Times New Roman" panose="02020603050405020304" pitchFamily="18" charset="0"/>
              <a:cs typeface="Times New Roman" panose="02020603050405020304" pitchFamily="18" charset="0"/>
            </a:endParaRPr>
          </a:p>
          <a:p>
            <a:pPr marL="0" indent="0">
              <a:buNone/>
            </a:pPr>
            <a:r>
              <a:rPr lang="en-GB" sz="1800" b="1" dirty="0">
                <a:solidFill>
                  <a:srgbClr val="00B0F0"/>
                </a:solidFill>
                <a:latin typeface="Times New Roman" panose="02020603050405020304" pitchFamily="18" charset="0"/>
                <a:cs typeface="Times New Roman" panose="02020603050405020304" pitchFamily="18" charset="0"/>
              </a:rPr>
              <a:t>List of Keywords:</a:t>
            </a:r>
          </a:p>
          <a:p>
            <a:pPr marL="0" indent="0">
              <a:buNone/>
            </a:pPr>
            <a:r>
              <a:rPr lang="en-GB" sz="1800" dirty="0">
                <a:latin typeface="Times New Roman" panose="02020603050405020304" pitchFamily="18" charset="0"/>
                <a:cs typeface="Times New Roman" panose="02020603050405020304" pitchFamily="18" charset="0"/>
              </a:rPr>
              <a:t>and		assert		in		del		</a:t>
            </a:r>
            <a:r>
              <a:rPr lang="en-GB" sz="1800" dirty="0" smtClean="0">
                <a:latin typeface="Times New Roman" panose="02020603050405020304" pitchFamily="18" charset="0"/>
                <a:cs typeface="Times New Roman" panose="02020603050405020304" pitchFamily="18" charset="0"/>
              </a:rPr>
              <a:t>else</a:t>
            </a:r>
          </a:p>
          <a:p>
            <a:pPr marL="0" indent="0">
              <a:buNone/>
            </a:pPr>
            <a:r>
              <a:rPr lang="en-GB" sz="1800" dirty="0" smtClean="0">
                <a:latin typeface="Times New Roman" panose="02020603050405020304" pitchFamily="18" charset="0"/>
                <a:cs typeface="Times New Roman" panose="02020603050405020304" pitchFamily="18" charset="0"/>
              </a:rPr>
              <a:t>raise		from		if		continue		not</a:t>
            </a:r>
          </a:p>
          <a:p>
            <a:pPr marL="0" indent="0">
              <a:buNone/>
            </a:pPr>
            <a:r>
              <a:rPr lang="en-GB" sz="1800" dirty="0" smtClean="0">
                <a:latin typeface="Times New Roman" panose="02020603050405020304" pitchFamily="18" charset="0"/>
                <a:cs typeface="Times New Roman" panose="02020603050405020304" pitchFamily="18" charset="0"/>
              </a:rPr>
              <a:t>pass		finally		while</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yield		is</a:t>
            </a:r>
          </a:p>
          <a:p>
            <a:pPr marL="0" indent="0">
              <a:buNone/>
            </a:pPr>
            <a:r>
              <a:rPr lang="en-GB" sz="1800" dirty="0" smtClean="0">
                <a:latin typeface="Times New Roman" panose="02020603050405020304" pitchFamily="18" charset="0"/>
                <a:cs typeface="Times New Roman" panose="02020603050405020304" pitchFamily="18" charset="0"/>
              </a:rPr>
              <a:t>as</a:t>
            </a:r>
            <a:r>
              <a:rPr lang="en-GB" sz="1800" dirty="0">
                <a:latin typeface="Times New Roman" panose="02020603050405020304" pitchFamily="18" charset="0"/>
                <a:cs typeface="Times New Roman" panose="02020603050405020304" pitchFamily="18" charset="0"/>
              </a:rPr>
              <a:t>		break		</a:t>
            </a:r>
            <a:r>
              <a:rPr lang="en-GB" sz="1800" dirty="0" smtClean="0">
                <a:latin typeface="Times New Roman" panose="02020603050405020304" pitchFamily="18" charset="0"/>
                <a:cs typeface="Times New Roman" panose="02020603050405020304" pitchFamily="18" charset="0"/>
              </a:rPr>
              <a:t>return		</a:t>
            </a:r>
            <a:r>
              <a:rPr lang="en-GB" sz="1800" dirty="0" err="1" smtClean="0">
                <a:latin typeface="Times New Roman" panose="02020603050405020304" pitchFamily="18" charset="0"/>
                <a:cs typeface="Times New Roman" panose="02020603050405020304" pitchFamily="18" charset="0"/>
              </a:rPr>
              <a:t>elif</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except</a:t>
            </a:r>
          </a:p>
          <a:p>
            <a:pPr marL="0" indent="0">
              <a:buNone/>
            </a:pPr>
            <a:r>
              <a:rPr lang="en-GB" sz="1800" dirty="0" err="1" smtClean="0">
                <a:latin typeface="Times New Roman" panose="02020603050405020304" pitchFamily="18" charset="0"/>
                <a:cs typeface="Times New Roman" panose="02020603050405020304" pitchFamily="18" charset="0"/>
              </a:rPr>
              <a:t>def</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global		import</a:t>
            </a:r>
            <a:r>
              <a:rPr lang="en-GB" sz="1800" dirty="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foror</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print</a:t>
            </a:r>
          </a:p>
          <a:p>
            <a:pPr marL="0" indent="0">
              <a:buNone/>
            </a:pPr>
            <a:r>
              <a:rPr lang="en-GB" sz="1800" dirty="0" smtClean="0">
                <a:latin typeface="Times New Roman" panose="02020603050405020304" pitchFamily="18" charset="0"/>
                <a:cs typeface="Times New Roman" panose="02020603050405020304" pitchFamily="18" charset="0"/>
              </a:rPr>
              <a:t>lambda		with</a:t>
            </a:r>
            <a:r>
              <a:rPr lang="en-GB" sz="1800" dirty="0">
                <a:latin typeface="Times New Roman" panose="02020603050405020304" pitchFamily="18" charset="0"/>
                <a:cs typeface="Times New Roman" panose="02020603050405020304" pitchFamily="18" charset="0"/>
              </a:rPr>
              <a:t>		class		</a:t>
            </a:r>
            <a:r>
              <a:rPr lang="en-GB" sz="1800" dirty="0" smtClean="0">
                <a:latin typeface="Times New Roman" panose="02020603050405020304" pitchFamily="18" charset="0"/>
                <a:cs typeface="Times New Roman" panose="02020603050405020304" pitchFamily="18" charset="0"/>
              </a:rPr>
              <a:t>try		exec</a:t>
            </a:r>
            <a:r>
              <a:rPr lang="en-GB"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556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17" y="326625"/>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Identifier</a:t>
            </a:r>
          </a:p>
        </p:txBody>
      </p:sp>
      <p:sp>
        <p:nvSpPr>
          <p:cNvPr id="3" name="Content Placeholder 2"/>
          <p:cNvSpPr>
            <a:spLocks noGrp="1"/>
          </p:cNvSpPr>
          <p:nvPr>
            <p:ph idx="1"/>
          </p:nvPr>
        </p:nvSpPr>
        <p:spPr>
          <a:xfrm>
            <a:off x="474117" y="964151"/>
            <a:ext cx="8285570" cy="5555919"/>
          </a:xfrm>
        </p:spPr>
        <p:txBody>
          <a:bodyPr>
            <a:noAutofit/>
          </a:bodyPr>
          <a:lstStyle/>
          <a:p>
            <a:pPr marL="0" indent="0" algn="just">
              <a:buNone/>
            </a:pPr>
            <a:r>
              <a:rPr lang="en-US" sz="2000" dirty="0">
                <a:solidFill>
                  <a:srgbClr val="00B0F0"/>
                </a:solidFill>
                <a:latin typeface="Times New Roman" panose="02020603050405020304" pitchFamily="18" charset="0"/>
                <a:cs typeface="Times New Roman" panose="02020603050405020304" pitchFamily="18" charset="0"/>
              </a:rPr>
              <a:t>Python Identiﬁers: Rules for Variable names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Python  Identifier is a name used to identify a variable, function, class, module or other object.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 identifier starts with a letter A to Z or a to z or an underscore (_) followed by zero or more letters, underscores and digits (0 to 9).</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Python is a case sensitive programming language.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Python does not allow special characters such as @, $ and 0/o within identifiers.</a:t>
            </a:r>
          </a:p>
          <a:p>
            <a:pPr marL="0" indent="0" algn="just">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Variables are used by just assigning them a value. No declaration or data type definition is needed/used. </a:t>
            </a:r>
          </a:p>
          <a:p>
            <a:pPr marL="0" indent="0" algn="just">
              <a:buNone/>
            </a:pPr>
            <a:r>
              <a:rPr lang="en-US" sz="2000" dirty="0">
                <a:solidFill>
                  <a:srgbClr val="00B0F0"/>
                </a:solidFill>
                <a:latin typeface="Times New Roman" panose="02020603050405020304" pitchFamily="18" charset="0"/>
                <a:cs typeface="Times New Roman" panose="02020603050405020304" pitchFamily="18" charset="0"/>
              </a:rPr>
              <a:t>Identifier naming convention for Python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 names start with an uppercase letter and all other identifiers with a lowercase letter.</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Starting an identifier with a single leading underscore indicates by convention that the identifier is meant to be private.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Starting an identifier with two leading underscores indicates a strongly private identifier.</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the identifier also ends with two trailing underscores, the identifier is a language-defined special name.</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346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77" y="292004"/>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Variables</a:t>
            </a:r>
          </a:p>
        </p:txBody>
      </p:sp>
      <p:sp>
        <p:nvSpPr>
          <p:cNvPr id="3" name="Content Placeholder 2"/>
          <p:cNvSpPr>
            <a:spLocks noGrp="1"/>
          </p:cNvSpPr>
          <p:nvPr>
            <p:ph idx="1"/>
          </p:nvPr>
        </p:nvSpPr>
        <p:spPr>
          <a:xfrm>
            <a:off x="464876" y="1006931"/>
            <a:ext cx="8361071" cy="4288808"/>
          </a:xfrm>
        </p:spPr>
        <p:txBody>
          <a:bodyPr>
            <a:normAutofit/>
          </a:bodyPr>
          <a:lstStyle/>
          <a:p>
            <a:pPr marL="0" indent="0" algn="just">
              <a:buNone/>
            </a:pPr>
            <a:endParaRPr lang="en-GB" sz="1800" dirty="0">
              <a:latin typeface="Times New Roman" panose="02020603050405020304" pitchFamily="18" charset="0"/>
              <a:cs typeface="Times New Roman" panose="02020603050405020304" pitchFamily="18" charset="0"/>
            </a:endParaRPr>
          </a:p>
          <a:p>
            <a:pPr marL="0" indent="0" algn="just">
              <a:buNone/>
            </a:pPr>
            <a:r>
              <a:rPr lang="en-GB" sz="1800" dirty="0">
                <a:latin typeface="Times New Roman" panose="02020603050405020304" pitchFamily="18" charset="0"/>
                <a:cs typeface="Times New Roman" panose="02020603050405020304" pitchFamily="18" charset="0"/>
              </a:rPr>
              <a:t>Python is completely object oriented, and not "statically typed". You do not need to declare variables before using them, or declare their type. Every variable in Python is an object.</a:t>
            </a:r>
            <a:endParaRPr lang="en-US" sz="1800" u="sng"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0B0F0"/>
                </a:solidFill>
                <a:latin typeface="Times New Roman" panose="02020603050405020304" pitchFamily="18" charset="0"/>
                <a:cs typeface="Times New Roman" panose="02020603050405020304" pitchFamily="18" charset="0"/>
              </a:rPr>
              <a:t>Variable assignment: </a:t>
            </a:r>
          </a:p>
          <a:p>
            <a:pPr marL="0" indent="0" algn="just">
              <a:buNone/>
            </a:pPr>
            <a:r>
              <a:rPr lang="en-GB" sz="1800" dirty="0">
                <a:latin typeface="Times New Roman" panose="02020603050405020304" pitchFamily="18" charset="0"/>
                <a:cs typeface="Times New Roman" panose="02020603050405020304" pitchFamily="18" charset="0"/>
              </a:rPr>
              <a:t>We use the assignment operator (=) to assign values to a variable. Any type of value can be assigned to any valid variable.</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For Example :</a:t>
            </a:r>
          </a:p>
          <a:p>
            <a:pPr marL="0" indent="0" algn="just">
              <a:buNone/>
            </a:pPr>
            <a:r>
              <a:rPr lang="en-US" sz="1800" dirty="0">
                <a:latin typeface="Times New Roman" panose="02020603050405020304" pitchFamily="18" charset="0"/>
                <a:cs typeface="Times New Roman" panose="02020603050405020304" pitchFamily="18" charset="0"/>
              </a:rPr>
              <a:t>	a = 5</a:t>
            </a:r>
          </a:p>
          <a:p>
            <a:pPr marL="0" indent="0" algn="just">
              <a:buNone/>
            </a:pPr>
            <a:r>
              <a:rPr lang="en-US" sz="1800" dirty="0">
                <a:latin typeface="Times New Roman" panose="02020603050405020304" pitchFamily="18" charset="0"/>
                <a:cs typeface="Times New Roman" panose="02020603050405020304" pitchFamily="18" charset="0"/>
              </a:rPr>
              <a:t>	b = 10.5</a:t>
            </a:r>
          </a:p>
          <a:p>
            <a:pPr marL="0" indent="0" algn="just">
              <a:buNone/>
            </a:pPr>
            <a:r>
              <a:rPr lang="en-US" sz="1800" dirty="0">
                <a:latin typeface="Times New Roman" panose="02020603050405020304" pitchFamily="18" charset="0"/>
                <a:cs typeface="Times New Roman" panose="02020603050405020304" pitchFamily="18" charset="0"/>
              </a:rPr>
              <a:t>	c = “Hello”</a:t>
            </a:r>
          </a:p>
        </p:txBody>
      </p:sp>
    </p:spTree>
    <p:extLst>
      <p:ext uri="{BB962C8B-B14F-4D97-AF65-F5344CB8AC3E}">
        <p14:creationId xmlns:p14="http://schemas.microsoft.com/office/powerpoint/2010/main" val="115794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49023"/>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504825" y="1113330"/>
            <a:ext cx="7886700" cy="3263504"/>
          </a:xfrm>
        </p:spPr>
        <p:txBody>
          <a:bodyPr>
            <a:no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At the end of this module, we will able to :</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Understand Python- an object oriented Programming Language.</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List the user of python for Data Analytics.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Defining Identifiers and Indentation.</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List operations on Number.</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Run a python script</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Basic of Python(Variable, Data Types)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 Input / Output</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Understand Flow Control</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109" y="2710113"/>
            <a:ext cx="3508888" cy="3333443"/>
          </a:xfrm>
          <a:prstGeom prst="rect">
            <a:avLst/>
          </a:prstGeom>
        </p:spPr>
      </p:pic>
    </p:spTree>
    <p:extLst>
      <p:ext uri="{BB962C8B-B14F-4D97-AF65-F5344CB8AC3E}">
        <p14:creationId xmlns:p14="http://schemas.microsoft.com/office/powerpoint/2010/main" val="2671194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8" y="316133"/>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485348" y="1059940"/>
            <a:ext cx="7886700" cy="4288808"/>
          </a:xfrm>
        </p:spPr>
        <p:txBody>
          <a:bodyPr>
            <a:noAutofit/>
          </a:bodyPr>
          <a:lstStyle/>
          <a:p>
            <a:pPr marL="0" indent="0">
              <a:buNone/>
            </a:pPr>
            <a:r>
              <a:rPr lang="en-GB" sz="1800" dirty="0" smtClean="0">
                <a:latin typeface="Times New Roman" panose="02020603050405020304" pitchFamily="18" charset="0"/>
                <a:cs typeface="Times New Roman" panose="02020603050405020304" pitchFamily="18" charset="0"/>
              </a:rPr>
              <a:t>Everything </a:t>
            </a:r>
            <a:r>
              <a:rPr lang="en-GB" sz="1800" dirty="0">
                <a:latin typeface="Times New Roman" panose="02020603050405020304" pitchFamily="18" charset="0"/>
                <a:cs typeface="Times New Roman" panose="02020603050405020304" pitchFamily="18" charset="0"/>
              </a:rPr>
              <a:t>in Python programming is an object, and each object has its own unique identity(a type and a value).</a:t>
            </a:r>
          </a:p>
          <a:p>
            <a:pPr marL="0" indent="0">
              <a:buNone/>
            </a:pPr>
            <a:r>
              <a:rPr lang="en-GB" sz="1800" dirty="0">
                <a:latin typeface="Times New Roman" panose="02020603050405020304" pitchFamily="18" charset="0"/>
                <a:cs typeface="Times New Roman" panose="02020603050405020304" pitchFamily="18" charset="0"/>
              </a:rPr>
              <a:t>There are many built-in data types available in Python.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a:latin typeface="Times New Roman" panose="02020603050405020304" pitchFamily="18" charset="0"/>
                <a:cs typeface="Times New Roman" panose="02020603050405020304" pitchFamily="18" charset="0"/>
              </a:rPr>
              <a:t>Some important Data Types are:</a:t>
            </a:r>
          </a:p>
          <a:p>
            <a:pPr marL="0" indent="0">
              <a:buNone/>
            </a:pPr>
            <a:endParaRPr lang="en-US" sz="18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Numbers</a:t>
            </a:r>
          </a:p>
          <a:p>
            <a:pPr>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Boolean (bool)</a:t>
            </a:r>
          </a:p>
          <a:p>
            <a:pPr>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Strings</a:t>
            </a:r>
          </a:p>
          <a:p>
            <a:pPr>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Tuples</a:t>
            </a:r>
          </a:p>
          <a:p>
            <a:pPr>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Lists</a:t>
            </a:r>
          </a:p>
          <a:p>
            <a:pPr>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Sets</a:t>
            </a:r>
          </a:p>
          <a:p>
            <a:pPr>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Dictionaries</a:t>
            </a:r>
          </a:p>
        </p:txBody>
      </p:sp>
    </p:spTree>
    <p:extLst>
      <p:ext uri="{BB962C8B-B14F-4D97-AF65-F5344CB8AC3E}">
        <p14:creationId xmlns:p14="http://schemas.microsoft.com/office/powerpoint/2010/main" val="1375019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44080"/>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Types of Numbers</a:t>
            </a:r>
          </a:p>
        </p:txBody>
      </p:sp>
      <p:sp>
        <p:nvSpPr>
          <p:cNvPr id="3" name="Content Placeholder 2"/>
          <p:cNvSpPr>
            <a:spLocks noGrp="1"/>
          </p:cNvSpPr>
          <p:nvPr>
            <p:ph idx="1"/>
          </p:nvPr>
        </p:nvSpPr>
        <p:spPr>
          <a:xfrm>
            <a:off x="504825" y="1022549"/>
            <a:ext cx="7886700" cy="416836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Python supports following numeric types:</a:t>
            </a:r>
          </a:p>
          <a:p>
            <a:pPr marL="0" indent="0">
              <a:buNone/>
            </a:pPr>
            <a:r>
              <a:rPr lang="en-US" sz="2000" b="1" dirty="0">
                <a:solidFill>
                  <a:srgbClr val="00B0F0"/>
                </a:solidFill>
                <a:latin typeface="Times New Roman" panose="02020603050405020304" pitchFamily="18" charset="0"/>
                <a:cs typeface="Times New Roman" panose="02020603050405020304" pitchFamily="18" charset="0"/>
              </a:rPr>
              <a:t>Integer</a:t>
            </a:r>
          </a:p>
          <a:p>
            <a:pPr marL="257175" lvl="1" indent="-257175">
              <a:spcBef>
                <a:spcPts val="750"/>
              </a:spcBef>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Decimal</a:t>
            </a:r>
            <a:endParaRPr lang="en-US" sz="1800" dirty="0">
              <a:latin typeface="Times New Roman" panose="02020603050405020304" pitchFamily="18" charset="0"/>
              <a:cs typeface="Times New Roman" panose="02020603050405020304" pitchFamily="18" charset="0"/>
            </a:endParaRPr>
          </a:p>
          <a:p>
            <a:pPr marL="0" lvl="1" indent="0">
              <a:spcBef>
                <a:spcPts val="750"/>
              </a:spcBef>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 0,1,124,-56,999999999999999</a:t>
            </a:r>
          </a:p>
          <a:p>
            <a:pPr marL="257175" lvl="1" indent="-257175">
              <a:spcBef>
                <a:spcPts val="750"/>
              </a:spcBef>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Binary</a:t>
            </a:r>
            <a:endParaRPr lang="en-US" sz="1800" dirty="0">
              <a:latin typeface="Times New Roman" panose="02020603050405020304" pitchFamily="18" charset="0"/>
              <a:cs typeface="Times New Roman" panose="02020603050405020304" pitchFamily="18" charset="0"/>
            </a:endParaRPr>
          </a:p>
          <a:p>
            <a:pPr marL="0" lvl="1" indent="0">
              <a:spcBef>
                <a:spcPts val="750"/>
              </a:spcBef>
              <a:buNone/>
            </a:pPr>
            <a:r>
              <a:rPr lang="en-US" sz="1800" dirty="0">
                <a:latin typeface="Times New Roman" panose="02020603050405020304" pitchFamily="18" charset="0"/>
                <a:cs typeface="Times New Roman" panose="02020603050405020304" pitchFamily="18" charset="0"/>
              </a:rPr>
              <a:t>	Start with 0b</a:t>
            </a:r>
          </a:p>
          <a:p>
            <a:pPr marL="0" lvl="1" indent="0">
              <a:spcBef>
                <a:spcPts val="750"/>
              </a:spcBef>
              <a:buNone/>
            </a:pPr>
            <a:r>
              <a:rPr lang="en-US" sz="1800" dirty="0">
                <a:latin typeface="Times New Roman" panose="02020603050405020304" pitchFamily="18" charset="0"/>
                <a:cs typeface="Times New Roman" panose="02020603050405020304" pitchFamily="18" charset="0"/>
              </a:rPr>
              <a:t>	Example: 0b1001</a:t>
            </a:r>
          </a:p>
          <a:p>
            <a:pPr marL="257175" lvl="1" indent="-257175">
              <a:spcBef>
                <a:spcPts val="750"/>
              </a:spcBef>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Octal</a:t>
            </a:r>
            <a:endParaRPr lang="en-US" sz="1800" dirty="0">
              <a:latin typeface="Times New Roman" panose="02020603050405020304" pitchFamily="18" charset="0"/>
              <a:cs typeface="Times New Roman" panose="02020603050405020304" pitchFamily="18" charset="0"/>
            </a:endParaRPr>
          </a:p>
          <a:p>
            <a:pPr marL="0" lvl="1" indent="0">
              <a:spcBef>
                <a:spcPts val="750"/>
              </a:spcBef>
              <a:buNone/>
            </a:pPr>
            <a:r>
              <a:rPr lang="en-US" sz="1800" dirty="0">
                <a:latin typeface="Times New Roman" panose="02020603050405020304" pitchFamily="18" charset="0"/>
                <a:cs typeface="Times New Roman" panose="02020603050405020304" pitchFamily="18" charset="0"/>
              </a:rPr>
              <a:t>	Start with 0o</a:t>
            </a:r>
          </a:p>
          <a:p>
            <a:pPr marL="0" lvl="1" indent="0">
              <a:spcBef>
                <a:spcPts val="750"/>
              </a:spcBef>
              <a:buNone/>
            </a:pPr>
            <a:r>
              <a:rPr lang="en-US" sz="1800" dirty="0">
                <a:latin typeface="Times New Roman" panose="02020603050405020304" pitchFamily="18" charset="0"/>
                <a:cs typeface="Times New Roman" panose="02020603050405020304" pitchFamily="18" charset="0"/>
              </a:rPr>
              <a:t>	Example: 0o86</a:t>
            </a:r>
          </a:p>
          <a:p>
            <a:pPr marL="257175" lvl="1" indent="-257175">
              <a:spcBef>
                <a:spcPts val="750"/>
              </a:spcBef>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Hex</a:t>
            </a:r>
            <a:endParaRPr lang="en-US" sz="1800" dirty="0">
              <a:latin typeface="Times New Roman" panose="02020603050405020304" pitchFamily="18" charset="0"/>
              <a:cs typeface="Times New Roman" panose="02020603050405020304" pitchFamily="18" charset="0"/>
            </a:endParaRPr>
          </a:p>
          <a:p>
            <a:pPr marL="0" lvl="1" indent="0">
              <a:spcBef>
                <a:spcPts val="750"/>
              </a:spcBef>
              <a:buNone/>
            </a:pPr>
            <a:r>
              <a:rPr lang="en-US" sz="1800" dirty="0">
                <a:latin typeface="Times New Roman" panose="02020603050405020304" pitchFamily="18" charset="0"/>
                <a:cs typeface="Times New Roman" panose="02020603050405020304" pitchFamily="18" charset="0"/>
              </a:rPr>
              <a:t>	Start with 0x</a:t>
            </a:r>
          </a:p>
          <a:p>
            <a:pPr marL="0" lvl="1" indent="0">
              <a:spcBef>
                <a:spcPts val="750"/>
              </a:spcBef>
              <a:buNone/>
            </a:pPr>
            <a:r>
              <a:rPr lang="en-US" sz="1800" dirty="0">
                <a:latin typeface="Times New Roman" panose="02020603050405020304" pitchFamily="18" charset="0"/>
                <a:cs typeface="Times New Roman" panose="02020603050405020304" pitchFamily="18" charset="0"/>
              </a:rPr>
              <a:t>	Example: 0x9fff</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967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90" y="351299"/>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Type of Number (</a:t>
            </a:r>
            <a:r>
              <a:rPr lang="en-US" sz="3200" dirty="0" err="1">
                <a:latin typeface="Times New Roman" panose="02020603050405020304" pitchFamily="18" charset="0"/>
                <a:cs typeface="Times New Roman" panose="02020603050405020304" pitchFamily="18" charset="0"/>
              </a:rPr>
              <a:t>Cont</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94590" y="1179745"/>
            <a:ext cx="7886700" cy="3263504"/>
          </a:xfrm>
        </p:spPr>
        <p:txBody>
          <a:bodyPr>
            <a:normAutofit/>
          </a:bodyPr>
          <a:lstStyle/>
          <a:p>
            <a:pPr marL="0" indent="0">
              <a:buNone/>
            </a:pPr>
            <a:r>
              <a:rPr lang="en-US" sz="2000" dirty="0">
                <a:solidFill>
                  <a:srgbClr val="00B0F0"/>
                </a:solidFill>
                <a:latin typeface="Times New Roman" panose="02020603050405020304" pitchFamily="18" charset="0"/>
                <a:cs typeface="Times New Roman" panose="02020603050405020304" pitchFamily="18" charset="0"/>
              </a:rPr>
              <a:t>Floating Point Number:</a:t>
            </a:r>
          </a:p>
          <a:p>
            <a:pPr marL="0" indent="0">
              <a:buNone/>
            </a:pPr>
            <a:r>
              <a:rPr lang="en-US" sz="1800" dirty="0">
                <a:latin typeface="Times New Roman" panose="02020603050405020304" pitchFamily="18" charset="0"/>
                <a:cs typeface="Times New Roman" panose="02020603050405020304" pitchFamily="18" charset="0"/>
              </a:rPr>
              <a:t>Example : 1.0, 1e10,3.14e-2,6.99E4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dirty="0">
                <a:solidFill>
                  <a:srgbClr val="00B0F0"/>
                </a:solidFill>
                <a:latin typeface="Times New Roman" panose="02020603050405020304" pitchFamily="18" charset="0"/>
                <a:cs typeface="Times New Roman" panose="02020603050405020304" pitchFamily="18" charset="0"/>
              </a:rPr>
              <a:t>Complex Number:</a:t>
            </a:r>
          </a:p>
          <a:p>
            <a:pPr marL="0" indent="0">
              <a:buNone/>
            </a:pPr>
            <a:r>
              <a:rPr lang="en-US" sz="1800" dirty="0">
                <a:latin typeface="Times New Roman" panose="02020603050405020304" pitchFamily="18" charset="0"/>
                <a:cs typeface="Times New Roman" panose="02020603050405020304" pitchFamily="18" charset="0"/>
              </a:rPr>
              <a:t>Example : 2+3j, 2j, 2.0+3.0j</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260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0118"/>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Type Conversion</a:t>
            </a:r>
          </a:p>
        </p:txBody>
      </p:sp>
      <p:sp>
        <p:nvSpPr>
          <p:cNvPr id="3" name="Content Placeholder 2"/>
          <p:cNvSpPr>
            <a:spLocks noGrp="1"/>
          </p:cNvSpPr>
          <p:nvPr>
            <p:ph idx="1"/>
          </p:nvPr>
        </p:nvSpPr>
        <p:spPr>
          <a:xfrm>
            <a:off x="496128" y="1006931"/>
            <a:ext cx="8316568" cy="4288808"/>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Sometimes </a:t>
            </a:r>
            <a:r>
              <a:rPr lang="en-GB" sz="1800" dirty="0">
                <a:latin typeface="Times New Roman" panose="02020603050405020304" pitchFamily="18" charset="0"/>
                <a:cs typeface="Times New Roman" panose="02020603050405020304" pitchFamily="18" charset="0"/>
              </a:rPr>
              <a:t>it is necessary to convert values from one type to another. Python provides a few simple functions that will allow us to do that.</a:t>
            </a:r>
          </a:p>
        </p:txBody>
      </p:sp>
      <p:graphicFrame>
        <p:nvGraphicFramePr>
          <p:cNvPr id="4" name="Table 3"/>
          <p:cNvGraphicFramePr>
            <a:graphicFrameLocks noGrp="1"/>
          </p:cNvGraphicFramePr>
          <p:nvPr>
            <p:extLst>
              <p:ext uri="{D42A27DB-BD31-4B8C-83A1-F6EECF244321}">
                <p14:modId xmlns:p14="http://schemas.microsoft.com/office/powerpoint/2010/main" val="2349586773"/>
              </p:ext>
            </p:extLst>
          </p:nvPr>
        </p:nvGraphicFramePr>
        <p:xfrm>
          <a:off x="628651" y="2186607"/>
          <a:ext cx="8276810" cy="3825477"/>
        </p:xfrm>
        <a:graphic>
          <a:graphicData uri="http://schemas.openxmlformats.org/drawingml/2006/table">
            <a:tbl>
              <a:tblPr/>
              <a:tblGrid>
                <a:gridCol w="2154306"/>
                <a:gridCol w="6122504"/>
              </a:tblGrid>
              <a:tr h="357878">
                <a:tc>
                  <a:txBody>
                    <a:bodyPr/>
                    <a:lstStyle/>
                    <a:p>
                      <a:pPr algn="ctr" fontAlgn="t"/>
                      <a:r>
                        <a:rPr lang="en-US" sz="1800" b="1" dirty="0">
                          <a:solidFill>
                            <a:srgbClr val="00B0F0"/>
                          </a:solidFill>
                          <a:effectLst/>
                          <a:latin typeface="Times New Roman" panose="02020603050405020304" pitchFamily="18" charset="0"/>
                          <a:cs typeface="Times New Roman" panose="02020603050405020304" pitchFamily="18" charset="0"/>
                        </a:rPr>
                        <a:t>Function</a:t>
                      </a:r>
                      <a:endParaRPr lang="en-US" sz="1800" dirty="0">
                        <a:solidFill>
                          <a:srgbClr val="00B0F0"/>
                        </a:solidFill>
                        <a:effectLst/>
                        <a:latin typeface="Times New Roman" panose="02020603050405020304" pitchFamily="18" charset="0"/>
                        <a:cs typeface="Times New Roman" panose="02020603050405020304" pitchFamily="18" charset="0"/>
                      </a:endParaRP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800" b="1" dirty="0">
                          <a:solidFill>
                            <a:srgbClr val="00B0F0"/>
                          </a:solidFill>
                          <a:effectLst/>
                          <a:latin typeface="Times New Roman" panose="02020603050405020304" pitchFamily="18" charset="0"/>
                          <a:cs typeface="Times New Roman" panose="02020603050405020304" pitchFamily="18" charset="0"/>
                        </a:rPr>
                        <a:t>Description</a:t>
                      </a:r>
                      <a:endParaRPr lang="en-US" sz="1800" dirty="0">
                        <a:solidFill>
                          <a:srgbClr val="00B0F0"/>
                        </a:solidFill>
                        <a:effectLst/>
                        <a:latin typeface="Times New Roman" panose="02020603050405020304" pitchFamily="18" charset="0"/>
                        <a:cs typeface="Times New Roman" panose="02020603050405020304" pitchFamily="18" charset="0"/>
                      </a:endParaRP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32572">
                <a:tc>
                  <a:txBody>
                    <a:bodyPr/>
                    <a:lstStyle/>
                    <a:p>
                      <a:pPr fontAlgn="t"/>
                      <a:r>
                        <a:rPr lang="en-US" sz="1800" dirty="0" err="1" smtClean="0">
                          <a:effectLst/>
                          <a:latin typeface="Times New Roman" panose="02020603050405020304" pitchFamily="18" charset="0"/>
                          <a:cs typeface="Times New Roman" panose="02020603050405020304" pitchFamily="18" charset="0"/>
                        </a:rPr>
                        <a:t>int</a:t>
                      </a:r>
                      <a:r>
                        <a:rPr lang="en-US" sz="1800" dirty="0" smtClean="0">
                          <a:effectLst/>
                          <a:latin typeface="Times New Roman" panose="02020603050405020304" pitchFamily="18" charset="0"/>
                          <a:cs typeface="Times New Roman" panose="02020603050405020304" pitchFamily="18" charset="0"/>
                        </a:rPr>
                        <a:t>(x [,base])</a:t>
                      </a:r>
                      <a:endParaRPr lang="en-US" sz="1800" dirty="0">
                        <a:effectLst/>
                        <a:latin typeface="Times New Roman" panose="02020603050405020304" pitchFamily="18" charset="0"/>
                        <a:cs typeface="Times New Roman" panose="02020603050405020304" pitchFamily="18" charset="0"/>
                      </a:endParaRP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Converts x to an integer</a:t>
                      </a:r>
                      <a:r>
                        <a:rPr lang="en-US" sz="1800" dirty="0" smtClean="0">
                          <a:effectLst/>
                          <a:latin typeface="Times New Roman" panose="02020603050405020304" pitchFamily="18" charset="0"/>
                          <a:cs typeface="Times New Roman" panose="02020603050405020304" pitchFamily="18" charset="0"/>
                        </a:rPr>
                        <a:t>. base specifies the base if x is a string.</a:t>
                      </a:r>
                      <a:endParaRPr lang="en-US" sz="1800" dirty="0">
                        <a:effectLst/>
                        <a:latin typeface="Times New Roman" panose="02020603050405020304" pitchFamily="18" charset="0"/>
                        <a:cs typeface="Times New Roman" panose="02020603050405020304" pitchFamily="18" charset="0"/>
                      </a:endParaRP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878">
                <a:tc>
                  <a:txBody>
                    <a:bodyPr/>
                    <a:lstStyle/>
                    <a:p>
                      <a:pPr fontAlgn="t"/>
                      <a:r>
                        <a:rPr lang="en-US" sz="1800" dirty="0">
                          <a:effectLst/>
                          <a:latin typeface="Times New Roman" panose="02020603050405020304" pitchFamily="18" charset="0"/>
                          <a:cs typeface="Times New Roman" panose="02020603050405020304" pitchFamily="18" charset="0"/>
                        </a:rPr>
                        <a:t>float(x)</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a:effectLst/>
                          <a:latin typeface="Times New Roman" panose="02020603050405020304" pitchFamily="18" charset="0"/>
                          <a:cs typeface="Times New Roman" panose="02020603050405020304" pitchFamily="18" charset="0"/>
                        </a:rPr>
                        <a:t>Converts x to a floating-point number.</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55187">
                <a:tc>
                  <a:txBody>
                    <a:bodyPr/>
                    <a:lstStyle/>
                    <a:p>
                      <a:pPr fontAlgn="t"/>
                      <a:r>
                        <a:rPr lang="en-US" sz="1800">
                          <a:effectLst/>
                          <a:latin typeface="Times New Roman" panose="02020603050405020304" pitchFamily="18" charset="0"/>
                          <a:cs typeface="Times New Roman" panose="02020603050405020304" pitchFamily="18" charset="0"/>
                        </a:rPr>
                        <a:t>complex(real [,imag])</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Creates a complex number.</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878">
                <a:tc>
                  <a:txBody>
                    <a:bodyPr/>
                    <a:lstStyle/>
                    <a:p>
                      <a:pPr fontAlgn="t"/>
                      <a:r>
                        <a:rPr lang="en-US" sz="1800" dirty="0" err="1">
                          <a:effectLst/>
                          <a:latin typeface="Times New Roman" panose="02020603050405020304" pitchFamily="18" charset="0"/>
                          <a:cs typeface="Times New Roman" panose="02020603050405020304" pitchFamily="18" charset="0"/>
                        </a:rPr>
                        <a:t>str</a:t>
                      </a:r>
                      <a:r>
                        <a:rPr lang="en-US" sz="1800" dirty="0">
                          <a:effectLst/>
                          <a:latin typeface="Times New Roman" panose="02020603050405020304" pitchFamily="18" charset="0"/>
                          <a:cs typeface="Times New Roman" panose="02020603050405020304" pitchFamily="18" charset="0"/>
                        </a:rPr>
                        <a:t>(x)</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a:effectLst/>
                          <a:latin typeface="Times New Roman" panose="02020603050405020304" pitchFamily="18" charset="0"/>
                          <a:cs typeface="Times New Roman" panose="02020603050405020304" pitchFamily="18" charset="0"/>
                        </a:rPr>
                        <a:t>Converts object x to a string representation.</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878">
                <a:tc>
                  <a:txBody>
                    <a:bodyPr/>
                    <a:lstStyle/>
                    <a:p>
                      <a:pPr fontAlgn="t"/>
                      <a:r>
                        <a:rPr lang="en-US" sz="1800" dirty="0" err="1">
                          <a:effectLst/>
                          <a:latin typeface="Times New Roman" panose="02020603050405020304" pitchFamily="18" charset="0"/>
                          <a:cs typeface="Times New Roman" panose="02020603050405020304" pitchFamily="18" charset="0"/>
                        </a:rPr>
                        <a:t>eval</a:t>
                      </a:r>
                      <a:r>
                        <a:rPr lang="en-US" sz="1800" dirty="0">
                          <a:effectLst/>
                          <a:latin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cs typeface="Times New Roman" panose="02020603050405020304" pitchFamily="18" charset="0"/>
                        </a:rPr>
                        <a:t>str</a:t>
                      </a:r>
                      <a:r>
                        <a:rPr lang="en-US" sz="1800" dirty="0">
                          <a:effectLst/>
                          <a:latin typeface="Times New Roman" panose="02020603050405020304" pitchFamily="18" charset="0"/>
                          <a:cs typeface="Times New Roman" panose="02020603050405020304" pitchFamily="18" charset="0"/>
                        </a:rPr>
                        <a:t>)</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Evaluates a string and returns an object.</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878">
                <a:tc>
                  <a:txBody>
                    <a:bodyPr/>
                    <a:lstStyle/>
                    <a:p>
                      <a:pPr fontAlgn="t"/>
                      <a:r>
                        <a:rPr lang="en-US" sz="1800" dirty="0">
                          <a:effectLst/>
                          <a:latin typeface="Times New Roman" panose="02020603050405020304" pitchFamily="18" charset="0"/>
                          <a:cs typeface="Times New Roman" panose="02020603050405020304" pitchFamily="18" charset="0"/>
                        </a:rPr>
                        <a:t>tuple(s)</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Converts s to a tuple.</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878">
                <a:tc>
                  <a:txBody>
                    <a:bodyPr/>
                    <a:lstStyle/>
                    <a:p>
                      <a:pPr fontAlgn="t"/>
                      <a:r>
                        <a:rPr lang="en-US" sz="1800" dirty="0">
                          <a:effectLst/>
                          <a:latin typeface="Times New Roman" panose="02020603050405020304" pitchFamily="18" charset="0"/>
                          <a:cs typeface="Times New Roman" panose="02020603050405020304" pitchFamily="18" charset="0"/>
                        </a:rPr>
                        <a:t>list(s)</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Converts s to a list.</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878">
                <a:tc>
                  <a:txBody>
                    <a:bodyPr/>
                    <a:lstStyle/>
                    <a:p>
                      <a:pPr fontAlgn="t"/>
                      <a:r>
                        <a:rPr lang="en-US" sz="1800">
                          <a:effectLst/>
                          <a:latin typeface="Times New Roman" panose="02020603050405020304" pitchFamily="18" charset="0"/>
                          <a:cs typeface="Times New Roman" panose="02020603050405020304" pitchFamily="18" charset="0"/>
                        </a:rPr>
                        <a:t>set(s)</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Converts s to a set.</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32572">
                <a:tc>
                  <a:txBody>
                    <a:bodyPr/>
                    <a:lstStyle/>
                    <a:p>
                      <a:pPr fontAlgn="t"/>
                      <a:r>
                        <a:rPr lang="en-US" sz="1800" dirty="0" err="1">
                          <a:effectLst/>
                          <a:latin typeface="Times New Roman" panose="02020603050405020304" pitchFamily="18" charset="0"/>
                          <a:cs typeface="Times New Roman" panose="02020603050405020304" pitchFamily="18" charset="0"/>
                        </a:rPr>
                        <a:t>dict</a:t>
                      </a:r>
                      <a:r>
                        <a:rPr lang="en-US" sz="1800" dirty="0">
                          <a:effectLst/>
                          <a:latin typeface="Times New Roman" panose="02020603050405020304" pitchFamily="18" charset="0"/>
                          <a:cs typeface="Times New Roman" panose="02020603050405020304" pitchFamily="18" charset="0"/>
                        </a:rPr>
                        <a:t>(d)</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US" sz="1800" dirty="0">
                          <a:effectLst/>
                          <a:latin typeface="Times New Roman" panose="02020603050405020304" pitchFamily="18" charset="0"/>
                          <a:cs typeface="Times New Roman" panose="02020603050405020304" pitchFamily="18" charset="0"/>
                        </a:rPr>
                        <a:t>Creates a dictionary. d must be a sequence of (</a:t>
                      </a:r>
                      <a:r>
                        <a:rPr lang="en-US" sz="1800" dirty="0" err="1">
                          <a:effectLst/>
                          <a:latin typeface="Times New Roman" panose="02020603050405020304" pitchFamily="18" charset="0"/>
                          <a:cs typeface="Times New Roman" panose="02020603050405020304" pitchFamily="18" charset="0"/>
                        </a:rPr>
                        <a:t>key,value</a:t>
                      </a:r>
                      <a:r>
                        <a:rPr lang="en-US" sz="1800" dirty="0">
                          <a:effectLst/>
                          <a:latin typeface="Times New Roman" panose="02020603050405020304" pitchFamily="18" charset="0"/>
                          <a:cs typeface="Times New Roman" panose="02020603050405020304" pitchFamily="18" charset="0"/>
                        </a:rPr>
                        <a:t>) tuples.</a:t>
                      </a:r>
                    </a:p>
                  </a:txBody>
                  <a:tcPr marL="57254" marR="57254" marT="28628" marB="2862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3099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225287"/>
            <a:ext cx="7886700" cy="551002"/>
          </a:xfrm>
        </p:spPr>
        <p:txBody>
          <a:bodyPr>
            <a:noAutofit/>
          </a:bodyPr>
          <a:lstStyle/>
          <a:p>
            <a:r>
              <a:rPr lang="en-US" sz="3200" dirty="0">
                <a:latin typeface="Times New Roman" panose="02020603050405020304" pitchFamily="18" charset="0"/>
                <a:cs typeface="Times New Roman" panose="02020603050405020304" pitchFamily="18" charset="0"/>
              </a:rPr>
              <a:t>Comment and Literals</a:t>
            </a:r>
          </a:p>
        </p:txBody>
      </p:sp>
      <p:sp>
        <p:nvSpPr>
          <p:cNvPr id="3" name="Content Placeholder 2"/>
          <p:cNvSpPr>
            <a:spLocks noGrp="1"/>
          </p:cNvSpPr>
          <p:nvPr>
            <p:ph idx="1"/>
          </p:nvPr>
        </p:nvSpPr>
        <p:spPr>
          <a:xfrm>
            <a:off x="504825" y="1121345"/>
            <a:ext cx="8413888" cy="5067419"/>
          </a:xfrm>
        </p:spPr>
        <p:txBody>
          <a:bodyPr>
            <a:normAutofit/>
          </a:bodyPr>
          <a:lstStyle/>
          <a:p>
            <a:pPr algn="just">
              <a:buFont typeface="Wingdings" panose="05000000000000000000" pitchFamily="2" charset="2"/>
              <a:buChar char="Ø"/>
            </a:pPr>
            <a:r>
              <a:rPr lang="en-US" sz="1800" dirty="0">
                <a:solidFill>
                  <a:srgbClr val="00B0F0"/>
                </a:solidFill>
                <a:latin typeface="Times New Roman" panose="02020603050405020304" pitchFamily="18" charset="0"/>
                <a:cs typeface="Times New Roman" panose="02020603050405020304" pitchFamily="18" charset="0"/>
              </a:rPr>
              <a:t>Comments</a:t>
            </a:r>
            <a:r>
              <a:rPr lang="en-US" sz="1800" dirty="0">
                <a:latin typeface="Times New Roman" panose="02020603050405020304" pitchFamily="18" charset="0"/>
                <a:cs typeface="Times New Roman" panose="02020603050405020304" pitchFamily="18" charset="0"/>
              </a:rPr>
              <a:t> are little texts that can be added in code. They are created for programmers to read, not computers.  A comment is simply one or more lines of text that is not executed by the computer.</a:t>
            </a:r>
          </a:p>
          <a:p>
            <a:pPr marL="0" indent="0" algn="just">
              <a:buNone/>
            </a:pPr>
            <a:r>
              <a:rPr lang="en-US" sz="1800" dirty="0">
                <a:latin typeface="Times New Roman" panose="02020603050405020304" pitchFamily="18" charset="0"/>
                <a:cs typeface="Times New Roman" panose="02020603050405020304" pitchFamily="18" charset="0"/>
              </a:rPr>
              <a:t>    There are two ways of  comment in python</a:t>
            </a:r>
          </a:p>
          <a:p>
            <a:pPr marL="0" indent="0" algn="just">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Single-line comments </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single line comment starts with the number sign (#) </a:t>
            </a:r>
            <a:r>
              <a:rPr lang="en-US" sz="1800" dirty="0" smtClean="0">
                <a:latin typeface="Times New Roman" panose="02020603050405020304" pitchFamily="18" charset="0"/>
                <a:cs typeface="Times New Roman" panose="02020603050405020304" pitchFamily="18" charset="0"/>
              </a:rPr>
              <a:t>				character</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solidFill>
                  <a:srgbClr val="00B0F0"/>
                </a:solidFill>
                <a:latin typeface="Times New Roman" panose="02020603050405020304" pitchFamily="18" charset="0"/>
                <a:cs typeface="Times New Roman" panose="02020603050405020304" pitchFamily="18" charset="0"/>
              </a:rPr>
              <a:t>          Multi-line comments  </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multiple lines is to use the (”’) symbol.</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solidFill>
                  <a:srgbClr val="00B0F0"/>
                </a:solidFill>
                <a:latin typeface="Times New Roman" panose="02020603050405020304" pitchFamily="18" charset="0"/>
                <a:cs typeface="Times New Roman" panose="02020603050405020304" pitchFamily="18" charset="0"/>
              </a:rPr>
              <a:t>Literal Constants: </a:t>
            </a:r>
            <a:r>
              <a:rPr lang="en-US" sz="1800" dirty="0">
                <a:latin typeface="Times New Roman" panose="02020603050405020304" pitchFamily="18" charset="0"/>
                <a:cs typeface="Times New Roman" panose="02020603050405020304" pitchFamily="18" charset="0"/>
              </a:rPr>
              <a:t>The number or string that represent itself.</a:t>
            </a:r>
          </a:p>
          <a:p>
            <a:pPr marL="0" indent="0" algn="just">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The number 2 always represent itself and nothing else – it is a constant because its value cannot be changed.</a:t>
            </a:r>
          </a:p>
        </p:txBody>
      </p:sp>
    </p:spTree>
    <p:extLst>
      <p:ext uri="{BB962C8B-B14F-4D97-AF65-F5344CB8AC3E}">
        <p14:creationId xmlns:p14="http://schemas.microsoft.com/office/powerpoint/2010/main" val="3282453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943" y="3229438"/>
            <a:ext cx="7886700" cy="463136"/>
          </a:xfrm>
        </p:spPr>
        <p:txBody>
          <a:bodyPr>
            <a:normAutofit fontScale="90000"/>
          </a:bodyPr>
          <a:lstStyle/>
          <a:p>
            <a:pPr algn="ctr"/>
            <a:r>
              <a:rPr lang="en-US" b="1" dirty="0" smtClean="0">
                <a:effectLst>
                  <a:outerShdw blurRad="38100" dist="38100" dir="2700000" algn="tl">
                    <a:srgbClr val="000000">
                      <a:alpha val="43137"/>
                    </a:srgbClr>
                  </a:outerShdw>
                </a:effectLst>
              </a:rPr>
              <a:t>Operators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6185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92" y="296850"/>
            <a:ext cx="7886700" cy="463136"/>
          </a:xfrm>
        </p:spPr>
        <p:txBody>
          <a:bodyPr>
            <a:noAutofit/>
          </a:bodyPr>
          <a:lstStyle/>
          <a:p>
            <a:r>
              <a:rPr lang="en-US" sz="3200" dirty="0" smtClean="0">
                <a:latin typeface="Times New Roman" panose="02020603050405020304" pitchFamily="18" charset="0"/>
                <a:cs typeface="Times New Roman" panose="02020603050405020304" pitchFamily="18" charset="0"/>
              </a:rPr>
              <a:t>Operators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291" y="1115594"/>
            <a:ext cx="8273151" cy="4288808"/>
          </a:xfrm>
        </p:spPr>
        <p:txBody>
          <a:bodyPr>
            <a:noAutofit/>
          </a:bodyPr>
          <a:lstStyle/>
          <a:p>
            <a:pPr algn="just">
              <a:buFont typeface="Wingdings" panose="05000000000000000000" pitchFamily="2" charset="2"/>
              <a:buChar char="ü"/>
            </a:pPr>
            <a:r>
              <a:rPr lang="en-GB" sz="1800" dirty="0">
                <a:latin typeface="Times New Roman" panose="02020603050405020304" pitchFamily="18" charset="0"/>
                <a:cs typeface="Times New Roman" panose="02020603050405020304" pitchFamily="18" charset="0"/>
              </a:rPr>
              <a:t>Operators are symbol that is used to perform mathematical or logical manipulations.</a:t>
            </a:r>
          </a:p>
          <a:p>
            <a:pPr algn="just">
              <a:buFont typeface="Wingdings" panose="05000000000000000000" pitchFamily="2" charset="2"/>
              <a:buChar char="ü"/>
            </a:pPr>
            <a:r>
              <a:rPr lang="en-GB" sz="1800" dirty="0">
                <a:latin typeface="Times New Roman" panose="02020603050405020304" pitchFamily="18" charset="0"/>
                <a:cs typeface="Times New Roman" panose="02020603050405020304" pitchFamily="18" charset="0"/>
              </a:rPr>
              <a:t>Python programming language is rich with built-in operators.</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1" u="sng" dirty="0">
              <a:latin typeface="Times New Roman" panose="02020603050405020304" pitchFamily="18" charset="0"/>
              <a:cs typeface="Times New Roman" panose="02020603050405020304" pitchFamily="18" charset="0"/>
            </a:endParaRPr>
          </a:p>
          <a:p>
            <a:pPr marL="0" indent="0" algn="just">
              <a:buNone/>
            </a:pPr>
            <a:r>
              <a:rPr lang="en-US" sz="1800" b="1" u="sng" dirty="0">
                <a:latin typeface="Times New Roman" panose="02020603050405020304" pitchFamily="18" charset="0"/>
                <a:cs typeface="Times New Roman" panose="02020603050405020304" pitchFamily="18" charset="0"/>
              </a:rPr>
              <a:t>Types of operator:</a:t>
            </a:r>
          </a:p>
          <a:p>
            <a:pPr lvl="1" algn="just">
              <a:lnSpc>
                <a:spcPct val="150000"/>
              </a:lnSpc>
              <a:buFont typeface="Wingdings" panose="05000000000000000000" pitchFamily="2" charset="2"/>
              <a:buChar char="Ø"/>
            </a:pPr>
            <a:r>
              <a:rPr lang="en-GB" sz="14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Arithmetic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Assignment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Comparison (Relational)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Logical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Identity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Bitwise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Membership Operators</a:t>
            </a:r>
          </a:p>
        </p:txBody>
      </p:sp>
    </p:spTree>
    <p:extLst>
      <p:ext uri="{BB962C8B-B14F-4D97-AF65-F5344CB8AC3E}">
        <p14:creationId xmlns:p14="http://schemas.microsoft.com/office/powerpoint/2010/main" val="4213618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33" y="31311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Arithmetic Operator</a:t>
            </a:r>
          </a:p>
        </p:txBody>
      </p:sp>
      <p:sp>
        <p:nvSpPr>
          <p:cNvPr id="3" name="Content Placeholder 2"/>
          <p:cNvSpPr>
            <a:spLocks noGrp="1"/>
          </p:cNvSpPr>
          <p:nvPr>
            <p:ph idx="1"/>
          </p:nvPr>
        </p:nvSpPr>
        <p:spPr>
          <a:xfrm>
            <a:off x="504633" y="1086444"/>
            <a:ext cx="7886700" cy="4288808"/>
          </a:xfrm>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	Addition</a:t>
            </a:r>
          </a:p>
          <a:p>
            <a:pPr marL="0" indent="0">
              <a:buNone/>
            </a:pPr>
            <a:r>
              <a:rPr lang="en-GB" sz="1800" dirty="0">
                <a:latin typeface="Times New Roman" panose="02020603050405020304" pitchFamily="18" charset="0"/>
                <a:cs typeface="Times New Roman" panose="02020603050405020304" pitchFamily="18" charset="0"/>
              </a:rPr>
              <a:t>		-	Subtraction</a:t>
            </a:r>
          </a:p>
          <a:p>
            <a:pPr marL="0" indent="0">
              <a:buNone/>
            </a:pPr>
            <a:r>
              <a:rPr lang="en-GB" sz="1800" dirty="0">
                <a:latin typeface="Times New Roman" panose="02020603050405020304" pitchFamily="18" charset="0"/>
                <a:cs typeface="Times New Roman" panose="02020603050405020304" pitchFamily="18" charset="0"/>
              </a:rPr>
              <a:t>		*	Multiplication</a:t>
            </a:r>
          </a:p>
          <a:p>
            <a:pPr marL="0" indent="0">
              <a:buNone/>
            </a:pPr>
            <a:r>
              <a:rPr lang="en-GB" sz="1800" dirty="0">
                <a:latin typeface="Times New Roman" panose="02020603050405020304" pitchFamily="18" charset="0"/>
                <a:cs typeface="Times New Roman" panose="02020603050405020304" pitchFamily="18" charset="0"/>
              </a:rPr>
              <a:t>		/	Division </a:t>
            </a:r>
          </a:p>
          <a:p>
            <a:pPr marL="0" indent="0">
              <a:buNone/>
            </a:pPr>
            <a:r>
              <a:rPr lang="en-GB" sz="1800" dirty="0">
                <a:latin typeface="Times New Roman" panose="02020603050405020304" pitchFamily="18" charset="0"/>
                <a:cs typeface="Times New Roman" panose="02020603050405020304" pitchFamily="18" charset="0"/>
              </a:rPr>
              <a:t>		%	Modules</a:t>
            </a:r>
          </a:p>
          <a:p>
            <a:pPr marL="0" indent="0">
              <a:buNone/>
            </a:pPr>
            <a:r>
              <a:rPr lang="en-GB" sz="1800" dirty="0">
                <a:latin typeface="Times New Roman" panose="02020603050405020304" pitchFamily="18" charset="0"/>
                <a:cs typeface="Times New Roman" panose="02020603050405020304" pitchFamily="18" charset="0"/>
              </a:rPr>
              <a:t>		**	Exponent</a:t>
            </a:r>
          </a:p>
          <a:p>
            <a:pPr marL="0" indent="0">
              <a:buNone/>
            </a:pPr>
            <a:r>
              <a:rPr lang="en-GB" sz="1800" dirty="0">
                <a:latin typeface="Times New Roman" panose="02020603050405020304" pitchFamily="18" charset="0"/>
                <a:cs typeface="Times New Roman" panose="02020603050405020304" pitchFamily="18" charset="0"/>
              </a:rPr>
              <a:t>		//	Floor Division</a:t>
            </a:r>
          </a:p>
        </p:txBody>
      </p:sp>
    </p:spTree>
    <p:extLst>
      <p:ext uri="{BB962C8B-B14F-4D97-AF65-F5344CB8AC3E}">
        <p14:creationId xmlns:p14="http://schemas.microsoft.com/office/powerpoint/2010/main" val="213154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08" y="265499"/>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Assignment Operator</a:t>
            </a:r>
          </a:p>
        </p:txBody>
      </p:sp>
      <p:sp>
        <p:nvSpPr>
          <p:cNvPr id="3" name="Content Placeholder 2"/>
          <p:cNvSpPr>
            <a:spLocks noGrp="1"/>
          </p:cNvSpPr>
          <p:nvPr>
            <p:ph idx="1"/>
          </p:nvPr>
        </p:nvSpPr>
        <p:spPr>
          <a:xfrm>
            <a:off x="529308" y="1205713"/>
            <a:ext cx="7886700" cy="4288808"/>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Assignment </a:t>
            </a:r>
            <a:r>
              <a:rPr lang="en-GB" sz="1800" dirty="0">
                <a:latin typeface="Times New Roman" panose="02020603050405020304" pitchFamily="18" charset="0"/>
                <a:cs typeface="Times New Roman" panose="02020603050405020304" pitchFamily="18" charset="0"/>
              </a:rPr>
              <a:t>operators are used in Python to assign values to variables.</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a:t>
            </a:r>
          </a:p>
        </p:txBody>
      </p:sp>
      <p:graphicFrame>
        <p:nvGraphicFramePr>
          <p:cNvPr id="5" name="Table 4"/>
          <p:cNvGraphicFramePr>
            <a:graphicFrameLocks noGrp="1"/>
          </p:cNvGraphicFramePr>
          <p:nvPr>
            <p:extLst>
              <p:ext uri="{D42A27DB-BD31-4B8C-83A1-F6EECF244321}">
                <p14:modId xmlns:p14="http://schemas.microsoft.com/office/powerpoint/2010/main" val="2750310090"/>
              </p:ext>
            </p:extLst>
          </p:nvPr>
        </p:nvGraphicFramePr>
        <p:xfrm>
          <a:off x="628650" y="2285881"/>
          <a:ext cx="7886700" cy="3761905"/>
        </p:xfrm>
        <a:graphic>
          <a:graphicData uri="http://schemas.openxmlformats.org/drawingml/2006/table">
            <a:tbl>
              <a:tblPr/>
              <a:tblGrid>
                <a:gridCol w="2628900"/>
                <a:gridCol w="2628900"/>
                <a:gridCol w="2628900"/>
              </a:tblGrid>
              <a:tr h="361474">
                <a:tc>
                  <a:txBody>
                    <a:bodyPr/>
                    <a:lstStyle/>
                    <a:p>
                      <a:pPr algn="l"/>
                      <a:r>
                        <a:rPr lang="en-US" sz="1800" b="0" dirty="0">
                          <a:effectLst/>
                          <a:latin typeface="Times New Roman" panose="02020603050405020304" pitchFamily="18" charset="0"/>
                          <a:cs typeface="Times New Roman" panose="02020603050405020304" pitchFamily="18" charset="0"/>
                        </a:rPr>
                        <a:t>Operator</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US" sz="1800" b="0" dirty="0">
                          <a:effectLst/>
                          <a:latin typeface="Times New Roman" panose="02020603050405020304" pitchFamily="18" charset="0"/>
                          <a:cs typeface="Times New Roman" panose="02020603050405020304" pitchFamily="18" charset="0"/>
                        </a:rPr>
                        <a:t>Example</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US" sz="1800" b="0" dirty="0" smtClean="0">
                          <a:effectLst/>
                          <a:latin typeface="Times New Roman" panose="02020603050405020304" pitchFamily="18" charset="0"/>
                          <a:cs typeface="Times New Roman" panose="02020603050405020304" pitchFamily="18" charset="0"/>
                        </a:rPr>
                        <a:t>Equivalent </a:t>
                      </a:r>
                      <a:r>
                        <a:rPr lang="en-US" sz="1800" b="0" dirty="0">
                          <a:effectLst/>
                          <a:latin typeface="Times New Roman" panose="02020603050405020304" pitchFamily="18" charset="0"/>
                          <a:cs typeface="Times New Roman" panose="02020603050405020304" pitchFamily="18" charset="0"/>
                        </a:rPr>
                        <a:t>to</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61811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233605"/>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Comparison Operator</a:t>
            </a:r>
          </a:p>
        </p:txBody>
      </p:sp>
      <p:sp>
        <p:nvSpPr>
          <p:cNvPr id="3" name="Content Placeholder 2"/>
          <p:cNvSpPr>
            <a:spLocks noGrp="1"/>
          </p:cNvSpPr>
          <p:nvPr>
            <p:ph idx="1"/>
          </p:nvPr>
        </p:nvSpPr>
        <p:spPr>
          <a:xfrm>
            <a:off x="505820" y="1073192"/>
            <a:ext cx="7886700" cy="4288808"/>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Comparison </a:t>
            </a:r>
            <a:r>
              <a:rPr lang="en-GB" sz="1800" dirty="0">
                <a:latin typeface="Times New Roman" panose="02020603050405020304" pitchFamily="18" charset="0"/>
                <a:cs typeface="Times New Roman" panose="02020603050405020304" pitchFamily="18" charset="0"/>
              </a:rPr>
              <a:t>operators are used to compare values. It either returns True or False according to the condition.</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4273154121"/>
              </p:ext>
            </p:extLst>
          </p:nvPr>
        </p:nvGraphicFramePr>
        <p:xfrm>
          <a:off x="607474" y="1863722"/>
          <a:ext cx="8244978" cy="4394642"/>
        </p:xfrm>
        <a:graphic>
          <a:graphicData uri="http://schemas.openxmlformats.org/drawingml/2006/table">
            <a:tbl>
              <a:tblPr/>
              <a:tblGrid>
                <a:gridCol w="969998"/>
                <a:gridCol w="1818745"/>
                <a:gridCol w="5456235"/>
              </a:tblGrid>
              <a:tr h="373106">
                <a:tc>
                  <a:txBody>
                    <a:bodyPr/>
                    <a:lstStyle/>
                    <a:p>
                      <a:pPr algn="l" fontAlgn="t"/>
                      <a:r>
                        <a:rPr lang="en-US" sz="1800" b="1" dirty="0">
                          <a:solidFill>
                            <a:schemeClr val="tx1"/>
                          </a:solidFill>
                          <a:effectLst/>
                          <a:latin typeface="Times New Roman" panose="02020603050405020304" pitchFamily="18" charset="0"/>
                          <a:cs typeface="Times New Roman" panose="02020603050405020304" pitchFamily="18" charset="0"/>
                        </a:rPr>
                        <a:t>Symbol</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l" fontAlgn="t"/>
                      <a:r>
                        <a:rPr lang="en-US" sz="1800" b="1" dirty="0">
                          <a:solidFill>
                            <a:schemeClr val="tx1"/>
                          </a:solidFill>
                          <a:effectLst/>
                          <a:latin typeface="Times New Roman" panose="02020603050405020304" pitchFamily="18" charset="0"/>
                          <a:cs typeface="Times New Roman" panose="02020603050405020304" pitchFamily="18" charset="0"/>
                        </a:rPr>
                        <a:t>Operator Name</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l" fontAlgn="t"/>
                      <a:r>
                        <a:rPr lang="en-US" sz="1800" b="1" dirty="0">
                          <a:solidFill>
                            <a:schemeClr val="tx1"/>
                          </a:solidFill>
                          <a:effectLst/>
                          <a:latin typeface="Times New Roman" panose="02020603050405020304" pitchFamily="18" charset="0"/>
                          <a:cs typeface="Times New Roman" panose="02020603050405020304" pitchFamily="18" charset="0"/>
                        </a:rPr>
                        <a:t>Description</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r>
              <a:tr h="520862">
                <a:tc>
                  <a:txBody>
                    <a:bodyPr/>
                    <a:lstStyle/>
                    <a:p>
                      <a:pPr algn="ctr" fontAlgn="t"/>
                      <a:r>
                        <a:rPr lang="en-US" sz="1800" dirty="0">
                          <a:solidFill>
                            <a:srgbClr val="111111"/>
                          </a:solidFill>
                          <a:effectLst/>
                          <a:latin typeface="Times New Roman" panose="02020603050405020304" pitchFamily="18" charset="0"/>
                          <a:cs typeface="Times New Roman" panose="02020603050405020304" pitchFamily="18" charset="0"/>
                        </a:rPr>
                        <a: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Double Equal</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111111"/>
                          </a:solidFill>
                          <a:effectLst/>
                          <a:latin typeface="Times New Roman" panose="02020603050405020304" pitchFamily="18" charset="0"/>
                          <a:cs typeface="Times New Roman" panose="02020603050405020304" pitchFamily="18" charset="0"/>
                        </a:rPr>
                        <a:t>If the two value of its operands are equal, then the condition becomes true, otherwise false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 or &lt;&gt;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latin typeface="Times New Roman" panose="02020603050405020304" pitchFamily="18" charset="0"/>
                          <a:cs typeface="Times New Roman" panose="02020603050405020304" pitchFamily="18" charset="0"/>
                        </a:rPr>
                        <a:t>Not Equal To</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two operands values are not equal, then condition becomes true. Both the operators defines the same meaning and function</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&gt;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Greater Than</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the value of left hand operand is greater than the value of right hand operand,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&lt;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Less Than</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111111"/>
                          </a:solidFill>
                          <a:effectLst/>
                          <a:latin typeface="Times New Roman" panose="02020603050405020304" pitchFamily="18" charset="0"/>
                          <a:cs typeface="Times New Roman" panose="02020603050405020304" pitchFamily="18" charset="0"/>
                        </a:rPr>
                        <a:t>If the value of left hand operand is less than the value of right operand, then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&lt;=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Less Than Equal To</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the value of left hand operand is less than or equal to the value of right hand operand,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&gt;=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Greater Than Equal To</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the value of left hand operand is greater than or equal to the value of right hand operand,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86708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397" y="375359"/>
            <a:ext cx="7381875" cy="383381"/>
          </a:xfrm>
        </p:spPr>
        <p:txBody>
          <a:bodyPr vert="horz" lIns="68580" tIns="34290" rIns="68580" bIns="34290" rtlCol="0" anchor="ctr">
            <a:noAutofit/>
          </a:bodyPr>
          <a:lstStyle/>
          <a:p>
            <a:r>
              <a:rPr lang="en-US" sz="3200" dirty="0">
                <a:latin typeface="Times New Roman" panose="02020603050405020304" pitchFamily="18" charset="0"/>
                <a:cs typeface="Times New Roman" panose="02020603050405020304" pitchFamily="18" charset="0"/>
              </a:rPr>
              <a:t>Why Python</a:t>
            </a:r>
          </a:p>
        </p:txBody>
      </p:sp>
      <p:sp>
        <p:nvSpPr>
          <p:cNvPr id="3" name="Content Placeholder 2"/>
          <p:cNvSpPr>
            <a:spLocks noGrp="1"/>
          </p:cNvSpPr>
          <p:nvPr>
            <p:ph idx="1"/>
          </p:nvPr>
        </p:nvSpPr>
        <p:spPr>
          <a:xfrm>
            <a:off x="532397" y="1146779"/>
            <a:ext cx="7886700" cy="3263504"/>
          </a:xfrm>
        </p:spPr>
        <p:txBody>
          <a:bodyPr>
            <a:normAutofit/>
          </a:bodyPr>
          <a:lstStyle/>
          <a:p>
            <a:r>
              <a:rPr lang="en-US" sz="1800" dirty="0">
                <a:latin typeface="Times New Roman" panose="02020603050405020304" pitchFamily="18" charset="0"/>
                <a:cs typeface="Times New Roman" panose="02020603050405020304" pitchFamily="18" charset="0"/>
              </a:rPr>
              <a:t>Python is a very-high-level dynamic object-oriented programming language.</a:t>
            </a:r>
          </a:p>
          <a:p>
            <a:r>
              <a:rPr lang="en-US" sz="1800" dirty="0">
                <a:latin typeface="Times New Roman" panose="02020603050405020304" pitchFamily="18" charset="0"/>
                <a:cs typeface="Times New Roman" panose="02020603050405020304" pitchFamily="18" charset="0"/>
              </a:rPr>
              <a:t>Python is easy to program and read.</a:t>
            </a:r>
          </a:p>
          <a:p>
            <a:r>
              <a:rPr lang="en-US" sz="1800" dirty="0">
                <a:latin typeface="Times New Roman" panose="02020603050405020304" pitchFamily="18" charset="0"/>
                <a:cs typeface="Times New Roman" panose="02020603050405020304" pitchFamily="18" charset="0"/>
              </a:rPr>
              <a:t>Similar to PERL, but with powerful typing and object oriented features.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77" t="38076" r="1608" b="19960"/>
          <a:stretch/>
        </p:blipFill>
        <p:spPr>
          <a:xfrm>
            <a:off x="109080" y="2778531"/>
            <a:ext cx="8733333" cy="3105434"/>
          </a:xfrm>
          <a:prstGeom prst="rect">
            <a:avLst/>
          </a:prstGeom>
        </p:spPr>
      </p:pic>
    </p:spTree>
    <p:extLst>
      <p:ext uri="{BB962C8B-B14F-4D97-AF65-F5344CB8AC3E}">
        <p14:creationId xmlns:p14="http://schemas.microsoft.com/office/powerpoint/2010/main" val="3719219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93" y="293834"/>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Logical Operator</a:t>
            </a:r>
          </a:p>
        </p:txBody>
      </p:sp>
      <p:graphicFrame>
        <p:nvGraphicFramePr>
          <p:cNvPr id="8" name="Table 7"/>
          <p:cNvGraphicFramePr>
            <a:graphicFrameLocks noGrp="1"/>
          </p:cNvGraphicFramePr>
          <p:nvPr>
            <p:extLst>
              <p:ext uri="{D42A27DB-BD31-4B8C-83A1-F6EECF244321}">
                <p14:modId xmlns:p14="http://schemas.microsoft.com/office/powerpoint/2010/main" val="1904481962"/>
              </p:ext>
            </p:extLst>
          </p:nvPr>
        </p:nvGraphicFramePr>
        <p:xfrm>
          <a:off x="1462945" y="1932625"/>
          <a:ext cx="5258679" cy="1935692"/>
        </p:xfrm>
        <a:graphic>
          <a:graphicData uri="http://schemas.openxmlformats.org/drawingml/2006/table">
            <a:tbl>
              <a:tblPr/>
              <a:tblGrid>
                <a:gridCol w="2642089"/>
                <a:gridCol w="2616590"/>
              </a:tblGrid>
              <a:tr h="373106">
                <a:tc>
                  <a:txBody>
                    <a:bodyPr/>
                    <a:lstStyle/>
                    <a:p>
                      <a:pPr algn="ctr" fontAlgn="t"/>
                      <a:r>
                        <a:rPr lang="en-US" sz="1800" b="1" dirty="0">
                          <a:solidFill>
                            <a:schemeClr val="tx1"/>
                          </a:solidFill>
                          <a:effectLst/>
                          <a:latin typeface="Times New Roman" panose="02020603050405020304" pitchFamily="18" charset="0"/>
                          <a:cs typeface="Times New Roman" panose="02020603050405020304" pitchFamily="18" charset="0"/>
                        </a:rPr>
                        <a:t>Symbol</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800" b="1" dirty="0">
                          <a:solidFill>
                            <a:schemeClr val="tx1"/>
                          </a:solidFill>
                          <a:effectLst/>
                          <a:latin typeface="Times New Roman" panose="02020603050405020304" pitchFamily="18" charset="0"/>
                          <a:cs typeface="Times New Roman" panose="02020603050405020304" pitchFamily="18" charset="0"/>
                        </a:rPr>
                        <a:t>Operator Name</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r>
              <a:tr h="520862">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and</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Logical</a:t>
                      </a:r>
                      <a:r>
                        <a:rPr lang="en-US" sz="1800" baseline="0" dirty="0" smtClean="0">
                          <a:solidFill>
                            <a:srgbClr val="111111"/>
                          </a:solidFill>
                          <a:effectLst/>
                          <a:latin typeface="Times New Roman" panose="02020603050405020304" pitchFamily="18" charset="0"/>
                          <a:cs typeface="Times New Roman" panose="02020603050405020304" pitchFamily="18" charset="0"/>
                        </a:rPr>
                        <a:t> AND</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or</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Logical</a:t>
                      </a:r>
                      <a:r>
                        <a:rPr lang="en-US" sz="1800" baseline="0" dirty="0" smtClean="0">
                          <a:solidFill>
                            <a:srgbClr val="111111"/>
                          </a:solidFill>
                          <a:effectLst/>
                          <a:latin typeface="Times New Roman" panose="02020603050405020304" pitchFamily="18" charset="0"/>
                          <a:cs typeface="Times New Roman" panose="02020603050405020304" pitchFamily="18" charset="0"/>
                        </a:rPr>
                        <a:t> OR</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not</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Logical</a:t>
                      </a:r>
                      <a:r>
                        <a:rPr lang="en-US" sz="1800" baseline="0" dirty="0" smtClean="0">
                          <a:solidFill>
                            <a:srgbClr val="111111"/>
                          </a:solidFill>
                          <a:effectLst/>
                          <a:latin typeface="Times New Roman" panose="02020603050405020304" pitchFamily="18" charset="0"/>
                          <a:cs typeface="Times New Roman" panose="02020603050405020304" pitchFamily="18" charset="0"/>
                        </a:rPr>
                        <a:t> NOT</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19269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1" y="26010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Identity Operator</a:t>
            </a:r>
          </a:p>
        </p:txBody>
      </p:sp>
      <p:sp>
        <p:nvSpPr>
          <p:cNvPr id="3" name="Content Placeholder 2"/>
          <p:cNvSpPr>
            <a:spLocks noGrp="1"/>
          </p:cNvSpPr>
          <p:nvPr>
            <p:ph idx="1"/>
          </p:nvPr>
        </p:nvSpPr>
        <p:spPr>
          <a:xfrm>
            <a:off x="628650" y="1563522"/>
            <a:ext cx="7886700" cy="4288808"/>
          </a:xfrm>
        </p:spPr>
        <p:txBody>
          <a:bodyPr>
            <a:normAutofit/>
          </a:bodyPr>
          <a:lstStyle/>
          <a:p>
            <a:pPr marL="0" indent="0">
              <a:buNone/>
            </a:pPr>
            <a:r>
              <a:rPr lang="en-GB" dirty="0" smtClean="0">
                <a:latin typeface="+mj-lt"/>
              </a:rPr>
              <a:t>	</a:t>
            </a:r>
            <a:endParaRPr lang="en-GB"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393808478"/>
              </p:ext>
            </p:extLst>
          </p:nvPr>
        </p:nvGraphicFramePr>
        <p:xfrm>
          <a:off x="656038" y="1563522"/>
          <a:ext cx="7645305" cy="2180951"/>
        </p:xfrm>
        <a:graphic>
          <a:graphicData uri="http://schemas.openxmlformats.org/drawingml/2006/table">
            <a:tbl>
              <a:tblPr/>
              <a:tblGrid>
                <a:gridCol w="899448"/>
                <a:gridCol w="1686464"/>
                <a:gridCol w="5059393"/>
              </a:tblGrid>
              <a:tr h="470586">
                <a:tc>
                  <a:txBody>
                    <a:bodyPr/>
                    <a:lstStyle/>
                    <a:p>
                      <a:pPr algn="ctr" fontAlgn="t"/>
                      <a:r>
                        <a:rPr lang="en-US" sz="1800" b="0" dirty="0">
                          <a:solidFill>
                            <a:schemeClr val="tx1"/>
                          </a:solidFill>
                          <a:effectLst/>
                          <a:latin typeface="Times New Roman" panose="02020603050405020304" pitchFamily="18" charset="0"/>
                          <a:cs typeface="Times New Roman" panose="02020603050405020304" pitchFamily="18" charset="0"/>
                        </a:rPr>
                        <a:t>Symbol</a:t>
                      </a:r>
                    </a:p>
                  </a:txBody>
                  <a:tcPr marL="57150" marR="57150" marT="57150" marB="5715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800" b="0" dirty="0">
                          <a:solidFill>
                            <a:schemeClr val="tx1"/>
                          </a:solidFill>
                          <a:effectLst/>
                          <a:latin typeface="Times New Roman" panose="02020603050405020304" pitchFamily="18" charset="0"/>
                          <a:cs typeface="Times New Roman" panose="02020603050405020304" pitchFamily="18" charset="0"/>
                        </a:rPr>
                        <a:t>Operator Name</a:t>
                      </a:r>
                    </a:p>
                  </a:txBody>
                  <a:tcPr marL="57150" marR="57150" marT="57150" marB="5715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800" b="0" dirty="0">
                          <a:solidFill>
                            <a:schemeClr val="tx1"/>
                          </a:solidFill>
                          <a:effectLst/>
                          <a:latin typeface="Times New Roman" panose="02020603050405020304" pitchFamily="18" charset="0"/>
                          <a:cs typeface="Times New Roman" panose="02020603050405020304" pitchFamily="18" charset="0"/>
                        </a:rPr>
                        <a:t>Description</a:t>
                      </a:r>
                    </a:p>
                  </a:txBody>
                  <a:tcPr marL="57150" marR="57150" marT="57150" marB="5715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r>
              <a:tr h="773105">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is</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a:solidFill>
                            <a:srgbClr val="111111"/>
                          </a:solidFill>
                          <a:effectLst/>
                          <a:latin typeface="Times New Roman" panose="02020603050405020304" pitchFamily="18" charset="0"/>
                          <a:cs typeface="Times New Roman" panose="02020603050405020304" pitchFamily="18" charset="0"/>
                        </a:rPr>
                        <a:t>is</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The result becomes true, if values on either side of the operator points to the same object &amp; False otherwise.</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73105">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is not</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1800" dirty="0">
                          <a:solidFill>
                            <a:srgbClr val="111111"/>
                          </a:solidFill>
                          <a:effectLst/>
                          <a:latin typeface="Times New Roman" panose="02020603050405020304" pitchFamily="18" charset="0"/>
                          <a:cs typeface="Times New Roman" panose="02020603050405020304" pitchFamily="18" charset="0"/>
                        </a:rPr>
                        <a:t>is not</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The result becomes False if the variables on either side of the operator points to the same object</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69909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20" y="245029"/>
            <a:ext cx="7850023" cy="463136"/>
          </a:xfrm>
        </p:spPr>
        <p:txBody>
          <a:bodyPr>
            <a:noAutofit/>
          </a:bodyPr>
          <a:lstStyle/>
          <a:p>
            <a:r>
              <a:rPr lang="en-US" sz="3200" dirty="0">
                <a:latin typeface="Times New Roman" panose="02020603050405020304" pitchFamily="18" charset="0"/>
                <a:cs typeface="Times New Roman" panose="02020603050405020304" pitchFamily="18" charset="0"/>
              </a:rPr>
              <a:t>Bitwise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6767317"/>
              </p:ext>
            </p:extLst>
          </p:nvPr>
        </p:nvGraphicFramePr>
        <p:xfrm>
          <a:off x="963725" y="1568472"/>
          <a:ext cx="6762292" cy="2941801"/>
        </p:xfrm>
        <a:graphic>
          <a:graphicData uri="http://schemas.openxmlformats.org/drawingml/2006/table">
            <a:tbl>
              <a:tblPr/>
              <a:tblGrid>
                <a:gridCol w="3381146"/>
                <a:gridCol w="3381146"/>
              </a:tblGrid>
              <a:tr h="361474">
                <a:tc>
                  <a:txBody>
                    <a:bodyPr/>
                    <a:lstStyle/>
                    <a:p>
                      <a:pPr algn="ctr"/>
                      <a:r>
                        <a:rPr lang="en-US" sz="1800" b="0" dirty="0">
                          <a:effectLst/>
                          <a:latin typeface="Times New Roman" panose="02020603050405020304" pitchFamily="18" charset="0"/>
                          <a:cs typeface="Times New Roman" panose="02020603050405020304" pitchFamily="18" charset="0"/>
                        </a:rPr>
                        <a:t>Operator</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ctr"/>
                      <a:r>
                        <a:rPr lang="en-US" sz="1800" b="0" dirty="0">
                          <a:effectLst/>
                          <a:latin typeface="Times New Roman" panose="02020603050405020304" pitchFamily="18" charset="0"/>
                          <a:cs typeface="Times New Roman" panose="02020603050405020304" pitchFamily="18" charset="0"/>
                        </a:rPr>
                        <a:t>Meaning</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&amp;</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AND</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OR</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NOT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XOR</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&gt;&gt;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right shift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&lt;&lt;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left shift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19279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68" y="26312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Membership Operators</a:t>
            </a:r>
          </a:p>
        </p:txBody>
      </p:sp>
      <p:sp>
        <p:nvSpPr>
          <p:cNvPr id="3" name="Content Placeholder 2"/>
          <p:cNvSpPr>
            <a:spLocks noGrp="1"/>
          </p:cNvSpPr>
          <p:nvPr>
            <p:ph idx="1"/>
          </p:nvPr>
        </p:nvSpPr>
        <p:spPr>
          <a:xfrm>
            <a:off x="628650" y="1563522"/>
            <a:ext cx="7886700" cy="4288808"/>
          </a:xfrm>
        </p:spPr>
        <p:txBody>
          <a:bodyPr>
            <a:normAutofit/>
          </a:bodyPr>
          <a:lstStyle/>
          <a:p>
            <a:pPr marL="0" indent="0">
              <a:buNone/>
            </a:pPr>
            <a:endParaRPr lang="en-GB" dirty="0">
              <a:latin typeface="+mj-lt"/>
            </a:endParaRPr>
          </a:p>
          <a:p>
            <a:pPr marL="0" indent="0">
              <a:buNone/>
            </a:pPr>
            <a:endParaRPr lang="en-GB"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961722613"/>
              </p:ext>
            </p:extLst>
          </p:nvPr>
        </p:nvGraphicFramePr>
        <p:xfrm>
          <a:off x="997388" y="1767223"/>
          <a:ext cx="7139447" cy="1301593"/>
        </p:xfrm>
        <a:graphic>
          <a:graphicData uri="http://schemas.openxmlformats.org/drawingml/2006/table">
            <a:tbl>
              <a:tblPr/>
              <a:tblGrid>
                <a:gridCol w="2315340"/>
                <a:gridCol w="4824107"/>
              </a:tblGrid>
              <a:tr h="361474">
                <a:tc>
                  <a:txBody>
                    <a:bodyPr/>
                    <a:lstStyle/>
                    <a:p>
                      <a:pPr algn="l"/>
                      <a:r>
                        <a:rPr lang="en-US" sz="1800" b="1" dirty="0">
                          <a:effectLst/>
                          <a:latin typeface="Times New Roman" panose="02020603050405020304" pitchFamily="18" charset="0"/>
                          <a:cs typeface="Times New Roman" panose="02020603050405020304" pitchFamily="18" charset="0"/>
                        </a:rPr>
                        <a:t>Operator</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US" sz="1800" b="1" dirty="0">
                          <a:effectLst/>
                          <a:latin typeface="Times New Roman" panose="02020603050405020304" pitchFamily="18" charset="0"/>
                          <a:cs typeface="Times New Roman" panose="02020603050405020304" pitchFamily="18" charset="0"/>
                        </a:rPr>
                        <a:t>Meaning</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290036">
                <a:tc>
                  <a:txBody>
                    <a:bodyPr/>
                    <a:lstStyle/>
                    <a:p>
                      <a:r>
                        <a:rPr lang="en-US" sz="1800">
                          <a:effectLst/>
                          <a:latin typeface="Times New Roman" panose="02020603050405020304" pitchFamily="18" charset="0"/>
                          <a:cs typeface="Times New Roman" panose="02020603050405020304" pitchFamily="18" charset="0"/>
                        </a:rPr>
                        <a:t>in</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GB" sz="1800" dirty="0">
                          <a:effectLst/>
                          <a:latin typeface="Times New Roman" panose="02020603050405020304" pitchFamily="18" charset="0"/>
                          <a:cs typeface="Times New Roman" panose="02020603050405020304" pitchFamily="18" charset="0"/>
                        </a:rPr>
                        <a:t>True if value/variable is found in the sequence</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not in</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GB" sz="1800" dirty="0">
                          <a:effectLst/>
                          <a:latin typeface="Times New Roman" panose="02020603050405020304" pitchFamily="18" charset="0"/>
                          <a:cs typeface="Times New Roman" panose="02020603050405020304" pitchFamily="18" charset="0"/>
                        </a:rPr>
                        <a:t>True if value/variable is not found in the sequence</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30425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6" y="304800"/>
            <a:ext cx="7886700" cy="471489"/>
          </a:xfrm>
        </p:spPr>
        <p:txBody>
          <a:bodyPr>
            <a:noAutofit/>
          </a:bodyPr>
          <a:lstStyle/>
          <a:p>
            <a:r>
              <a:rPr lang="en-US" sz="3200" dirty="0">
                <a:latin typeface="Times New Roman" panose="02020603050405020304" pitchFamily="18" charset="0"/>
                <a:cs typeface="Times New Roman" panose="02020603050405020304" pitchFamily="18" charset="0"/>
              </a:rPr>
              <a:t>Indentation</a:t>
            </a:r>
          </a:p>
        </p:txBody>
      </p:sp>
      <p:sp>
        <p:nvSpPr>
          <p:cNvPr id="3" name="Content Placeholder 2"/>
          <p:cNvSpPr>
            <a:spLocks noGrp="1"/>
          </p:cNvSpPr>
          <p:nvPr>
            <p:ph idx="1"/>
          </p:nvPr>
        </p:nvSpPr>
        <p:spPr>
          <a:xfrm>
            <a:off x="504826" y="1075077"/>
            <a:ext cx="4121766" cy="4096710"/>
          </a:xfrm>
        </p:spPr>
        <p:txBody>
          <a:bodyPr>
            <a:noAutofit/>
          </a:bodyPr>
          <a:lstStyle/>
          <a:p>
            <a:pPr marL="0" indent="0" algn="just">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Indentation</a:t>
            </a:r>
          </a:p>
          <a:p>
            <a:pPr marL="0" indent="0" algn="just">
              <a:buNone/>
            </a:pPr>
            <a:r>
              <a:rPr lang="en-US" sz="1800" dirty="0">
                <a:latin typeface="Times New Roman" panose="02020603050405020304" pitchFamily="18" charset="0"/>
                <a:cs typeface="Times New Roman" panose="02020603050405020304" pitchFamily="18" charset="0"/>
              </a:rPr>
              <a:t>Leading whitespace (spaces and tabs) at the beginning of a logical line is used to compute the indentation level of the line, which is turn is used to determine the grouping of statements.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solidFill>
                  <a:schemeClr val="accent1">
                    <a:lumMod val="75000"/>
                  </a:schemeClr>
                </a:solidFill>
                <a:latin typeface="Times New Roman" panose="02020603050405020304" pitchFamily="18" charset="0"/>
                <a:cs typeface="Times New Roman" panose="02020603050405020304" pitchFamily="18" charset="0"/>
              </a:rPr>
              <a:t>Indentation is MUST in Python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no braces to indicate blocks of code for class and function definitions or flow control.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number of spaces in the indentation is variable, but all statements within the block must be indented the same amount.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Standard is to use 4 whitespaces as per official recommendation.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Some editors automatically takes care of the indentation.</a:t>
            </a:r>
          </a:p>
        </p:txBody>
      </p:sp>
      <p:pic>
        <p:nvPicPr>
          <p:cNvPr id="5" name="Picture 4"/>
          <p:cNvPicPr>
            <a:picLocks noChangeAspect="1"/>
          </p:cNvPicPr>
          <p:nvPr/>
        </p:nvPicPr>
        <p:blipFill>
          <a:blip r:embed="rId2"/>
          <a:stretch>
            <a:fillRect/>
          </a:stretch>
        </p:blipFill>
        <p:spPr>
          <a:xfrm>
            <a:off x="4749421" y="1940142"/>
            <a:ext cx="4513997" cy="2870397"/>
          </a:xfrm>
          <a:prstGeom prst="rect">
            <a:avLst/>
          </a:prstGeom>
        </p:spPr>
      </p:pic>
    </p:spTree>
    <p:extLst>
      <p:ext uri="{BB962C8B-B14F-4D97-AF65-F5344CB8AC3E}">
        <p14:creationId xmlns:p14="http://schemas.microsoft.com/office/powerpoint/2010/main" val="2355970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35031"/>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Python Input / Output</a:t>
            </a:r>
          </a:p>
        </p:txBody>
      </p:sp>
      <p:sp>
        <p:nvSpPr>
          <p:cNvPr id="3" name="Content Placeholder 2"/>
          <p:cNvSpPr>
            <a:spLocks noGrp="1"/>
          </p:cNvSpPr>
          <p:nvPr>
            <p:ph idx="1"/>
          </p:nvPr>
        </p:nvSpPr>
        <p:spPr>
          <a:xfrm>
            <a:off x="504825" y="1086436"/>
            <a:ext cx="7886700" cy="326350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provide built-in function for I/O.</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For Input : </a:t>
            </a:r>
            <a:r>
              <a:rPr lang="en-US" sz="1800" dirty="0">
                <a:latin typeface="Times New Roman" panose="02020603050405020304" pitchFamily="18" charset="0"/>
                <a:cs typeface="Times New Roman" panose="02020603050405020304" pitchFamily="18" charset="0"/>
              </a:rPr>
              <a:t>In Python, we have  input() function to take a input from user. </a:t>
            </a:r>
          </a:p>
          <a:p>
            <a:pPr marL="0" indent="0">
              <a:buNone/>
            </a:pPr>
            <a:r>
              <a:rPr lang="en-US" sz="1800" dirty="0">
                <a:latin typeface="Times New Roman" panose="02020603050405020304" pitchFamily="18" charset="0"/>
                <a:cs typeface="Times New Roman" panose="02020603050405020304" pitchFamily="18" charset="0"/>
              </a:rPr>
              <a:t>The syntax for input() is : </a:t>
            </a:r>
          </a:p>
          <a:p>
            <a:pPr marL="0" indent="0">
              <a:buNone/>
            </a:pPr>
            <a:r>
              <a:rPr lang="en-US" sz="1800" dirty="0">
                <a:latin typeface="Times New Roman" panose="02020603050405020304" pitchFamily="18" charset="0"/>
                <a:cs typeface="Times New Roman" panose="02020603050405020304" pitchFamily="18" charset="0"/>
              </a:rPr>
              <a:t>	input([prompt])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For Output : </a:t>
            </a:r>
            <a:r>
              <a:rPr lang="en-US" sz="1800" dirty="0">
                <a:latin typeface="Times New Roman" panose="02020603050405020304" pitchFamily="18" charset="0"/>
                <a:cs typeface="Times New Roman" panose="02020603050405020304" pitchFamily="18" charset="0"/>
              </a:rPr>
              <a:t>We use the print() function to output data to the standard output device (screen).</a:t>
            </a:r>
          </a:p>
          <a:p>
            <a:pPr marL="0" indent="0">
              <a:buNone/>
            </a:pPr>
            <a:r>
              <a:rPr lang="en-US" sz="1800" dirty="0">
                <a:latin typeface="Times New Roman" panose="02020603050405020304" pitchFamily="18" charset="0"/>
                <a:cs typeface="Times New Roman" panose="02020603050405020304" pitchFamily="18" charset="0"/>
              </a:rPr>
              <a:t>For Example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=input(“Enter Number : “)</a:t>
            </a:r>
          </a:p>
          <a:p>
            <a:pPr marL="0" indent="0">
              <a:buNone/>
            </a:pPr>
            <a:r>
              <a:rPr lang="en-US" sz="1800" dirty="0">
                <a:latin typeface="Times New Roman" panose="02020603050405020304" pitchFamily="18" charset="0"/>
                <a:cs typeface="Times New Roman" panose="02020603050405020304" pitchFamily="18" charset="0"/>
              </a:rPr>
              <a:t>	print(“Value of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 is”,</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675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60" y="2883249"/>
            <a:ext cx="7886700" cy="994172"/>
          </a:xfrm>
        </p:spPr>
        <p:txBody>
          <a:bodyPr>
            <a:normAutofit/>
          </a:bodyPr>
          <a:lstStyle/>
          <a:p>
            <a:pPr algn="ctr"/>
            <a:r>
              <a:rPr lang="en-US" sz="32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Control</a:t>
            </a:r>
          </a:p>
        </p:txBody>
      </p:sp>
    </p:spTree>
    <p:extLst>
      <p:ext uri="{BB962C8B-B14F-4D97-AF65-F5344CB8AC3E}">
        <p14:creationId xmlns:p14="http://schemas.microsoft.com/office/powerpoint/2010/main" val="2026602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36" y="318508"/>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Flow Control</a:t>
            </a:r>
          </a:p>
        </p:txBody>
      </p:sp>
      <p:sp>
        <p:nvSpPr>
          <p:cNvPr id="3" name="Content Placeholder 2"/>
          <p:cNvSpPr>
            <a:spLocks noGrp="1"/>
          </p:cNvSpPr>
          <p:nvPr>
            <p:ph idx="1"/>
          </p:nvPr>
        </p:nvSpPr>
        <p:spPr>
          <a:xfrm>
            <a:off x="508836" y="1073191"/>
            <a:ext cx="7886700" cy="4288808"/>
          </a:xfrm>
        </p:spPr>
        <p:txBody>
          <a:bodyPr>
            <a:noAutofit/>
          </a:bodyPr>
          <a:lstStyle/>
          <a:p>
            <a:pPr marL="0" indent="0" algn="just">
              <a:buNone/>
            </a:pP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provide various tools for flow control.</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Some of them are :</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if </a:t>
            </a:r>
            <a:r>
              <a:rPr lang="en-US" sz="1800" dirty="0">
                <a:solidFill>
                  <a:srgbClr val="7030A0"/>
                </a:solidFill>
                <a:latin typeface="Times New Roman" panose="02020603050405020304" pitchFamily="18" charset="0"/>
                <a:cs typeface="Times New Roman" panose="02020603050405020304" pitchFamily="18" charset="0"/>
              </a:rPr>
              <a:t>statement</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if-else </a:t>
            </a:r>
            <a:r>
              <a:rPr lang="en-US" sz="1800" dirty="0">
                <a:solidFill>
                  <a:srgbClr val="7030A0"/>
                </a:solidFill>
                <a:latin typeface="Times New Roman" panose="02020603050405020304" pitchFamily="18" charset="0"/>
                <a:cs typeface="Times New Roman" panose="02020603050405020304" pitchFamily="18" charset="0"/>
              </a:rPr>
              <a:t>statement</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if </a:t>
            </a:r>
            <a:r>
              <a:rPr lang="en-US" sz="1800" dirty="0">
                <a:solidFill>
                  <a:srgbClr val="7030A0"/>
                </a:solidFill>
                <a:latin typeface="Times New Roman" panose="02020603050405020304" pitchFamily="18" charset="0"/>
                <a:cs typeface="Times New Roman" panose="02020603050405020304" pitchFamily="18" charset="0"/>
              </a:rPr>
              <a:t>.. elif  … else statement</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while</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for</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pass</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break</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continue </a:t>
            </a:r>
            <a:r>
              <a:rPr lang="en-US" sz="1800" dirty="0">
                <a:solidFill>
                  <a:srgbClr val="7030A0"/>
                </a:solidFill>
                <a:latin typeface="Times New Roman" panose="02020603050405020304" pitchFamily="18" charset="0"/>
                <a:cs typeface="Times New Roman" panose="02020603050405020304" pitchFamily="18" charset="0"/>
              </a:rPr>
              <a:t>etc.</a:t>
            </a: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83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288306"/>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if statement</a:t>
            </a:r>
          </a:p>
        </p:txBody>
      </p:sp>
      <p:sp>
        <p:nvSpPr>
          <p:cNvPr id="3" name="Content Placeholder 2"/>
          <p:cNvSpPr>
            <a:spLocks noGrp="1"/>
          </p:cNvSpPr>
          <p:nvPr>
            <p:ph idx="1"/>
          </p:nvPr>
        </p:nvSpPr>
        <p:spPr>
          <a:xfrm>
            <a:off x="505820" y="1077523"/>
            <a:ext cx="8333380" cy="428880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An if statement in python takes an expression with it. If the expression amounts to True, then the block of statements under it is executed. If it amounts to False, then the block is skipped and control transfers to the statements after the block.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0B0F0"/>
                </a:solidFill>
                <a:latin typeface="Times New Roman" panose="02020603050405020304" pitchFamily="18" charset="0"/>
                <a:cs typeface="Times New Roman" panose="02020603050405020304" pitchFamily="18" charset="0"/>
              </a:rPr>
              <a:t>Syntax:</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solidFill>
                  <a:srgbClr val="7030A0"/>
                </a:solidFill>
                <a:latin typeface="Times New Roman" panose="02020603050405020304" pitchFamily="18" charset="0"/>
                <a:cs typeface="Times New Roman" panose="02020603050405020304" pitchFamily="18" charset="0"/>
              </a:rPr>
              <a:t>But remember to indent the statements in a block equally. This is because we don’t use curly braces to delimit blocks. Also, use a colon(:) after the condition.</a:t>
            </a:r>
          </a:p>
        </p:txBody>
      </p:sp>
      <p:pic>
        <p:nvPicPr>
          <p:cNvPr id="4" name="Picture 3"/>
          <p:cNvPicPr>
            <a:picLocks noChangeAspect="1"/>
          </p:cNvPicPr>
          <p:nvPr/>
        </p:nvPicPr>
        <p:blipFill>
          <a:blip r:embed="rId3"/>
          <a:stretch>
            <a:fillRect/>
          </a:stretch>
        </p:blipFill>
        <p:spPr>
          <a:xfrm>
            <a:off x="1363343" y="2730881"/>
            <a:ext cx="3062883" cy="1178510"/>
          </a:xfrm>
          <a:prstGeom prst="rect">
            <a:avLst/>
          </a:prstGeom>
        </p:spPr>
      </p:pic>
    </p:spTree>
    <p:extLst>
      <p:ext uri="{BB962C8B-B14F-4D97-AF65-F5344CB8AC3E}">
        <p14:creationId xmlns:p14="http://schemas.microsoft.com/office/powerpoint/2010/main" val="3836054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50" y="412743"/>
            <a:ext cx="7886700" cy="357821"/>
          </a:xfrm>
        </p:spPr>
        <p:txBody>
          <a:bodyPr>
            <a:noAutofit/>
          </a:bodyPr>
          <a:lstStyle/>
          <a:p>
            <a:r>
              <a:rPr lang="en-US" sz="3200" dirty="0">
                <a:latin typeface="Times New Roman" panose="02020603050405020304" pitchFamily="18" charset="0"/>
                <a:cs typeface="Times New Roman" panose="02020603050405020304" pitchFamily="18" charset="0"/>
              </a:rPr>
              <a:t>if-else statement</a:t>
            </a:r>
          </a:p>
        </p:txBody>
      </p:sp>
      <p:sp>
        <p:nvSpPr>
          <p:cNvPr id="3" name="Content Placeholder 2"/>
          <p:cNvSpPr>
            <a:spLocks noGrp="1"/>
          </p:cNvSpPr>
          <p:nvPr>
            <p:ph idx="1"/>
          </p:nvPr>
        </p:nvSpPr>
        <p:spPr>
          <a:xfrm>
            <a:off x="507649" y="1059939"/>
            <a:ext cx="8291793" cy="428880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we want to execute some block of code if a condition is true and another block when the condition is false, In such case we use if-else statement.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Syntax: </a:t>
            </a:r>
          </a:p>
        </p:txBody>
      </p:sp>
      <p:pic>
        <p:nvPicPr>
          <p:cNvPr id="4" name="Picture 3"/>
          <p:cNvPicPr>
            <a:picLocks noChangeAspect="1"/>
          </p:cNvPicPr>
          <p:nvPr/>
        </p:nvPicPr>
        <p:blipFill>
          <a:blip r:embed="rId2"/>
          <a:stretch>
            <a:fillRect/>
          </a:stretch>
        </p:blipFill>
        <p:spPr>
          <a:xfrm>
            <a:off x="1743158" y="2791618"/>
            <a:ext cx="3716737" cy="2138191"/>
          </a:xfrm>
          <a:prstGeom prst="rect">
            <a:avLst/>
          </a:prstGeom>
        </p:spPr>
      </p:pic>
    </p:spTree>
    <p:extLst>
      <p:ext uri="{BB962C8B-B14F-4D97-AF65-F5344CB8AC3E}">
        <p14:creationId xmlns:p14="http://schemas.microsoft.com/office/powerpoint/2010/main" val="346861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110" y="3636065"/>
            <a:ext cx="554355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latin typeface="Times New Roman" panose="02020603050405020304" pitchFamily="18" charset="0"/>
                <a:cs typeface="Times New Roman" panose="02020603050405020304" pitchFamily="18" charset="0"/>
              </a:rPr>
              <a:t>Pyhton</a:t>
            </a:r>
            <a:r>
              <a:rPr lang="en-GB" dirty="0">
                <a:latin typeface="Times New Roman" panose="02020603050405020304" pitchFamily="18" charset="0"/>
                <a:cs typeface="Times New Roman" panose="02020603050405020304" pitchFamily="18" charset="0"/>
              </a:rPr>
              <a:t> programs run unchanged on all major computer platforms. (Windows, </a:t>
            </a:r>
            <a:r>
              <a:rPr lang="en-GB" dirty="0" err="1">
                <a:latin typeface="Times New Roman" panose="02020603050405020304" pitchFamily="18" charset="0"/>
                <a:cs typeface="Times New Roman" panose="02020603050405020304" pitchFamily="18" charset="0"/>
              </a:rPr>
              <a:t>linux</a:t>
            </a:r>
            <a:r>
              <a:rPr lang="en-GB" dirty="0">
                <a:latin typeface="Times New Roman" panose="02020603050405020304" pitchFamily="18" charset="0"/>
                <a:cs typeface="Times New Roman" panose="02020603050405020304" pitchFamily="18" charset="0"/>
              </a:rPr>
              <a:t>, Mac OS etc)</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82110" y="3636066"/>
            <a:ext cx="554355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Times New Roman" panose="02020603050405020304" pitchFamily="18" charset="0"/>
                <a:cs typeface="Times New Roman" panose="02020603050405020304" pitchFamily="18" charset="0"/>
              </a:rPr>
              <a:t>Python code is typically one-third or one-fifth the size of equivalent C++ or Java code. That means there is less to type, less to debug and less to maintain.</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82110" y="3636065"/>
            <a:ext cx="554355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Times New Roman" panose="02020603050405020304" pitchFamily="18" charset="0"/>
                <a:cs typeface="Times New Roman" panose="02020603050405020304" pitchFamily="18" charset="0"/>
              </a:rPr>
              <a:t>Python comes with a large collection of prebuilt and portable </a:t>
            </a:r>
            <a:r>
              <a:rPr lang="en-GB" dirty="0" err="1">
                <a:latin typeface="Times New Roman" panose="02020603050405020304" pitchFamily="18" charset="0"/>
                <a:cs typeface="Times New Roman" panose="02020603050405020304" pitchFamily="18" charset="0"/>
              </a:rPr>
              <a:t>functionalty</a:t>
            </a:r>
            <a:r>
              <a:rPr lang="en-GB" dirty="0">
                <a:latin typeface="Times New Roman" panose="02020603050405020304" pitchFamily="18" charset="0"/>
                <a:cs typeface="Times New Roman" panose="02020603050405020304" pitchFamily="18" charset="0"/>
              </a:rPr>
              <a:t> known as Standard Library.</a:t>
            </a:r>
            <a:endParaRPr lang="en-US"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idx="4294967295"/>
          </p:nvPr>
        </p:nvSpPr>
        <p:spPr bwMode="auto">
          <a:xfrm>
            <a:off x="539210" y="345783"/>
            <a:ext cx="6172200" cy="397935"/>
          </a:xfrm>
          <a:prstGeom prst="rect">
            <a:avLst/>
          </a:prstGeom>
          <a:noFill/>
          <a:ln>
            <a:miter lim="800000"/>
            <a:headEnd/>
            <a:tailEnd/>
          </a:ln>
        </p:spPr>
        <p:txBody>
          <a:bodyPr>
            <a:noAutofit/>
          </a:bodyPr>
          <a:lstStyle/>
          <a:p>
            <a:pPr algn="l"/>
            <a:r>
              <a:rPr lang="en-US" sz="3200" dirty="0">
                <a:latin typeface="Times New Roman" panose="02020603050405020304" pitchFamily="18" charset="0"/>
                <a:cs typeface="Times New Roman" panose="02020603050405020304" pitchFamily="18" charset="0"/>
              </a:rPr>
              <a:t>Why Python  </a:t>
            </a:r>
          </a:p>
        </p:txBody>
      </p:sp>
      <p:sp>
        <p:nvSpPr>
          <p:cNvPr id="8" name="Content Placeholder 2"/>
          <p:cNvSpPr>
            <a:spLocks noGrp="1"/>
          </p:cNvSpPr>
          <p:nvPr>
            <p:ph idx="4294967295"/>
          </p:nvPr>
        </p:nvSpPr>
        <p:spPr bwMode="auto">
          <a:xfrm>
            <a:off x="767810" y="1235765"/>
            <a:ext cx="6172200" cy="2171700"/>
          </a:xfrm>
          <a:prstGeom prst="rect">
            <a:avLst/>
          </a:prstGeom>
          <a:noFill/>
          <a:ln>
            <a:miter lim="800000"/>
            <a:headEnd/>
            <a:tailEnd/>
          </a:ln>
        </p:spPr>
        <p:txBody>
          <a:bodyPr>
            <a:normAutofit lnSpcReduction="10000"/>
          </a:bodyPr>
          <a:lstStyle/>
          <a:p>
            <a:r>
              <a:rPr lang="en-US" sz="1800" dirty="0" smtClean="0">
                <a:latin typeface="Times New Roman" panose="02020603050405020304" pitchFamily="18" charset="0"/>
                <a:cs typeface="Times New Roman" panose="02020603050405020304" pitchFamily="18" charset="0"/>
              </a:rPr>
              <a:t>Software Quality</a:t>
            </a:r>
          </a:p>
          <a:p>
            <a:r>
              <a:rPr lang="en-US" sz="1800" dirty="0" smtClean="0">
                <a:latin typeface="Times New Roman" panose="02020603050405020304" pitchFamily="18" charset="0"/>
                <a:cs typeface="Times New Roman" panose="02020603050405020304" pitchFamily="18" charset="0"/>
              </a:rPr>
              <a:t>Developer Productivity</a:t>
            </a:r>
          </a:p>
          <a:p>
            <a:r>
              <a:rPr lang="en-US" sz="1800" dirty="0" smtClean="0">
                <a:latin typeface="Times New Roman" panose="02020603050405020304" pitchFamily="18" charset="0"/>
                <a:cs typeface="Times New Roman" panose="02020603050405020304" pitchFamily="18" charset="0"/>
              </a:rPr>
              <a:t>Program Portability</a:t>
            </a:r>
          </a:p>
          <a:p>
            <a:r>
              <a:rPr lang="en-US" sz="1800" dirty="0" smtClean="0">
                <a:latin typeface="Times New Roman" panose="02020603050405020304" pitchFamily="18" charset="0"/>
                <a:cs typeface="Times New Roman" panose="02020603050405020304" pitchFamily="18" charset="0"/>
              </a:rPr>
              <a:t>Support Library</a:t>
            </a:r>
          </a:p>
          <a:p>
            <a:r>
              <a:rPr lang="en-US" sz="1800" dirty="0" smtClean="0">
                <a:latin typeface="Times New Roman" panose="02020603050405020304" pitchFamily="18" charset="0"/>
                <a:cs typeface="Times New Roman" panose="02020603050405020304" pitchFamily="18" charset="0"/>
              </a:rPr>
              <a:t>Component Integration</a:t>
            </a:r>
          </a:p>
          <a:p>
            <a:r>
              <a:rPr lang="en-US" sz="1800" dirty="0" smtClean="0">
                <a:latin typeface="Times New Roman" panose="02020603050405020304" pitchFamily="18" charset="0"/>
                <a:cs typeface="Times New Roman" panose="02020603050405020304" pitchFamily="18" charset="0"/>
              </a:rPr>
              <a:t>Enjoyment</a:t>
            </a:r>
          </a:p>
          <a:p>
            <a:endParaRPr lang="en-US" sz="1800" dirty="0" smtClean="0">
              <a:latin typeface="Times New Roman" panose="02020603050405020304" pitchFamily="18" charset="0"/>
              <a:cs typeface="Times New Roman" panose="02020603050405020304" pitchFamily="18" charset="0"/>
            </a:endParaRPr>
          </a:p>
        </p:txBody>
      </p:sp>
      <p:pic>
        <p:nvPicPr>
          <p:cNvPr id="9" name="Picture 4" descr="Image result for arrow gif"/>
          <p:cNvPicPr>
            <a:picLocks noChangeAspect="1" noChangeArrowheads="1" noCrop="1"/>
          </p:cNvPicPr>
          <p:nvPr/>
        </p:nvPicPr>
        <p:blipFill>
          <a:blip r:embed="rId2" cstate="print"/>
          <a:srcRect/>
          <a:stretch>
            <a:fillRect/>
          </a:stretch>
        </p:blipFill>
        <p:spPr bwMode="auto">
          <a:xfrm>
            <a:off x="539210" y="1263313"/>
            <a:ext cx="300038" cy="240030"/>
          </a:xfrm>
          <a:prstGeom prst="rect">
            <a:avLst/>
          </a:prstGeom>
          <a:noFill/>
        </p:spPr>
      </p:pic>
      <p:sp>
        <p:nvSpPr>
          <p:cNvPr id="10" name="TextBox 9"/>
          <p:cNvSpPr txBox="1"/>
          <p:nvPr/>
        </p:nvSpPr>
        <p:spPr>
          <a:xfrm>
            <a:off x="882110" y="3636066"/>
            <a:ext cx="554355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Times New Roman" panose="02020603050405020304" pitchFamily="18" charset="0"/>
                <a:cs typeface="Times New Roman" panose="02020603050405020304" pitchFamily="18" charset="0"/>
              </a:rPr>
              <a:t>Python focuses on readability , coherence and software quality in general which sets it apart from other languages in the scripting world.</a:t>
            </a:r>
            <a:endParaRPr lang="en-US" dirty="0">
              <a:latin typeface="Times New Roman" panose="02020603050405020304" pitchFamily="18" charset="0"/>
              <a:cs typeface="Times New Roman" panose="02020603050405020304" pitchFamily="18" charset="0"/>
            </a:endParaRPr>
          </a:p>
        </p:txBody>
      </p:sp>
      <p:pic>
        <p:nvPicPr>
          <p:cNvPr id="11" name="Picture 4" descr="Image result for arrow gif"/>
          <p:cNvPicPr>
            <a:picLocks noChangeAspect="1" noChangeArrowheads="1" noCrop="1"/>
          </p:cNvPicPr>
          <p:nvPr/>
        </p:nvPicPr>
        <p:blipFill>
          <a:blip r:embed="rId2" cstate="print"/>
          <a:srcRect/>
          <a:stretch>
            <a:fillRect/>
          </a:stretch>
        </p:blipFill>
        <p:spPr bwMode="auto">
          <a:xfrm>
            <a:off x="539210" y="1605108"/>
            <a:ext cx="300038" cy="240030"/>
          </a:xfrm>
          <a:prstGeom prst="rect">
            <a:avLst/>
          </a:prstGeom>
          <a:noFill/>
        </p:spPr>
      </p:pic>
      <p:pic>
        <p:nvPicPr>
          <p:cNvPr id="12" name="Picture 4" descr="Image result for arrow gif"/>
          <p:cNvPicPr>
            <a:picLocks noChangeAspect="1" noChangeArrowheads="1" noCrop="1"/>
          </p:cNvPicPr>
          <p:nvPr/>
        </p:nvPicPr>
        <p:blipFill>
          <a:blip r:embed="rId2" cstate="print"/>
          <a:srcRect/>
          <a:stretch>
            <a:fillRect/>
          </a:stretch>
        </p:blipFill>
        <p:spPr bwMode="auto">
          <a:xfrm>
            <a:off x="539210" y="1974792"/>
            <a:ext cx="300038" cy="240030"/>
          </a:xfrm>
          <a:prstGeom prst="rect">
            <a:avLst/>
          </a:prstGeom>
          <a:noFill/>
        </p:spPr>
      </p:pic>
      <p:pic>
        <p:nvPicPr>
          <p:cNvPr id="13" name="Picture 4" descr="Image result for arrow gif"/>
          <p:cNvPicPr>
            <a:picLocks noChangeAspect="1" noChangeArrowheads="1" noCrop="1"/>
          </p:cNvPicPr>
          <p:nvPr/>
        </p:nvPicPr>
        <p:blipFill>
          <a:blip r:embed="rId2" cstate="print"/>
          <a:srcRect/>
          <a:stretch>
            <a:fillRect/>
          </a:stretch>
        </p:blipFill>
        <p:spPr bwMode="auto">
          <a:xfrm>
            <a:off x="539210" y="2300758"/>
            <a:ext cx="300038" cy="240030"/>
          </a:xfrm>
          <a:prstGeom prst="rect">
            <a:avLst/>
          </a:prstGeom>
          <a:noFill/>
        </p:spPr>
      </p:pic>
      <p:sp>
        <p:nvSpPr>
          <p:cNvPr id="14" name="TextBox 13"/>
          <p:cNvSpPr txBox="1"/>
          <p:nvPr/>
        </p:nvSpPr>
        <p:spPr>
          <a:xfrm>
            <a:off x="882110" y="3636066"/>
            <a:ext cx="554355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Times New Roman" panose="02020603050405020304" pitchFamily="18" charset="0"/>
                <a:cs typeface="Times New Roman" panose="02020603050405020304" pitchFamily="18" charset="0"/>
              </a:rPr>
              <a:t>Python scripts can easily communicate with other parts of an application, using a variety of integration mechanism.</a:t>
            </a:r>
            <a:endParaRPr lang="en-US" dirty="0">
              <a:latin typeface="Times New Roman" panose="02020603050405020304" pitchFamily="18" charset="0"/>
              <a:cs typeface="Times New Roman" panose="02020603050405020304" pitchFamily="18" charset="0"/>
            </a:endParaRPr>
          </a:p>
        </p:txBody>
      </p:sp>
      <p:pic>
        <p:nvPicPr>
          <p:cNvPr id="15" name="Picture 4" descr="Image result for arrow gif"/>
          <p:cNvPicPr>
            <a:picLocks noChangeAspect="1" noChangeArrowheads="1" noCrop="1"/>
          </p:cNvPicPr>
          <p:nvPr/>
        </p:nvPicPr>
        <p:blipFill>
          <a:blip r:embed="rId2" cstate="print"/>
          <a:srcRect/>
          <a:stretch>
            <a:fillRect/>
          </a:stretch>
        </p:blipFill>
        <p:spPr bwMode="auto">
          <a:xfrm>
            <a:off x="539210" y="2656141"/>
            <a:ext cx="300038" cy="240030"/>
          </a:xfrm>
          <a:prstGeom prst="rect">
            <a:avLst/>
          </a:prstGeom>
          <a:noFill/>
        </p:spPr>
      </p:pic>
      <p:sp>
        <p:nvSpPr>
          <p:cNvPr id="16" name="TextBox 15"/>
          <p:cNvSpPr txBox="1"/>
          <p:nvPr/>
        </p:nvSpPr>
        <p:spPr>
          <a:xfrm>
            <a:off x="882110" y="3636065"/>
            <a:ext cx="554355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Times New Roman" panose="02020603050405020304" pitchFamily="18" charset="0"/>
                <a:cs typeface="Times New Roman" panose="02020603050405020304" pitchFamily="18" charset="0"/>
              </a:rPr>
              <a:t>Python is ease of use and built-in toolset, it  makes the programming more pleasurable.</a:t>
            </a:r>
            <a:endParaRPr lang="en-US" dirty="0">
              <a:latin typeface="Times New Roman" panose="02020603050405020304" pitchFamily="18" charset="0"/>
              <a:cs typeface="Times New Roman" panose="02020603050405020304" pitchFamily="18" charset="0"/>
            </a:endParaRPr>
          </a:p>
        </p:txBody>
      </p:sp>
      <p:pic>
        <p:nvPicPr>
          <p:cNvPr id="17" name="Picture 4" descr="Image result for arrow gif"/>
          <p:cNvPicPr>
            <a:picLocks noChangeAspect="1" noChangeArrowheads="1" noCrop="1"/>
          </p:cNvPicPr>
          <p:nvPr/>
        </p:nvPicPr>
        <p:blipFill>
          <a:blip r:embed="rId2" cstate="print"/>
          <a:srcRect/>
          <a:stretch>
            <a:fillRect/>
          </a:stretch>
        </p:blipFill>
        <p:spPr bwMode="auto">
          <a:xfrm>
            <a:off x="545927" y="3011523"/>
            <a:ext cx="300038" cy="240030"/>
          </a:xfrm>
          <a:prstGeom prst="rect">
            <a:avLst/>
          </a:prstGeom>
          <a:noFill/>
        </p:spPr>
      </p:pic>
    </p:spTree>
    <p:extLst>
      <p:ext uri="{BB962C8B-B14F-4D97-AF65-F5344CB8AC3E}">
        <p14:creationId xmlns:p14="http://schemas.microsoft.com/office/powerpoint/2010/main" val="33862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nodeType="clickEffect">
                                  <p:stCondLst>
                                    <p:cond delay="0"/>
                                  </p:stCondLst>
                                  <p:childTnLst>
                                    <p:animEffect transition="out" filter="box(in)">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4" presetClass="exit" presetSubtype="16" fill="hold" grpId="1" nodeType="withEffect">
                                  <p:stCondLst>
                                    <p:cond delay="0"/>
                                  </p:stCondLst>
                                  <p:childTnLst>
                                    <p:animEffect transition="out" filter="box(in)">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nodeType="clickEffect">
                                  <p:stCondLst>
                                    <p:cond delay="0"/>
                                  </p:stCondLst>
                                  <p:childTnLst>
                                    <p:animEffect transition="out" filter="box(in)">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4" presetClass="exit" presetSubtype="16" fill="hold" grpId="1" nodeType="withEffect">
                                  <p:stCondLst>
                                    <p:cond delay="0"/>
                                  </p:stCondLst>
                                  <p:childTnLst>
                                    <p:animEffect transition="out" filter="box(in)">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linds(horizontal)">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xit" presetSubtype="16" fill="hold" grpId="1" nodeType="clickEffect">
                                  <p:stCondLst>
                                    <p:cond delay="0"/>
                                  </p:stCondLst>
                                  <p:childTnLst>
                                    <p:animEffect transition="out" filter="box(in)">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par>
                                <p:cTn id="64" presetID="4" presetClass="exit" presetSubtype="16" fill="hold" nodeType="withEffect">
                                  <p:stCondLst>
                                    <p:cond delay="0"/>
                                  </p:stCondLst>
                                  <p:childTnLst>
                                    <p:animEffect transition="out" filter="box(in)">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blinds(horizontal)">
                                      <p:cBhvr>
                                        <p:cTn id="71" dur="500"/>
                                        <p:tgtEl>
                                          <p:spTgt spid="14"/>
                                        </p:tgtEl>
                                      </p:cBhvr>
                                    </p:animEffect>
                                  </p:childTnLst>
                                </p:cTn>
                              </p:par>
                              <p:par>
                                <p:cTn id="72" presetID="3" presetClass="entr" presetSubtype="1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blinds(horizontal)">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1" nodeType="clickEffect">
                                  <p:stCondLst>
                                    <p:cond delay="0"/>
                                  </p:stCondLst>
                                  <p:childTnLst>
                                    <p:animEffect transition="out" filter="box(in)">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par>
                                <p:cTn id="80" presetID="4" presetClass="exit" presetSubtype="16" fill="hold" nodeType="withEffect">
                                  <p:stCondLst>
                                    <p:cond delay="0"/>
                                  </p:stCondLst>
                                  <p:childTnLst>
                                    <p:animEffect transition="out" filter="box(i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blinds(horizontal)">
                                      <p:cBhvr>
                                        <p:cTn id="87" dur="500"/>
                                        <p:tgtEl>
                                          <p:spTgt spid="16"/>
                                        </p:tgtEl>
                                      </p:cBhvr>
                                    </p:animEffect>
                                  </p:childTnLst>
                                </p:cTn>
                              </p:par>
                              <p:par>
                                <p:cTn id="88" presetID="3" presetClass="entr" presetSubtype="10" fill="hold"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blinds(horizontal)">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xit" presetSubtype="16" fill="hold" grpId="1" nodeType="clickEffect">
                                  <p:stCondLst>
                                    <p:cond delay="0"/>
                                  </p:stCondLst>
                                  <p:childTnLst>
                                    <p:animEffect transition="out" filter="box(in)">
                                      <p:cBhvr>
                                        <p:cTn id="94" dur="500"/>
                                        <p:tgtEl>
                                          <p:spTgt spid="16"/>
                                        </p:tgtEl>
                                      </p:cBhvr>
                                    </p:animEffect>
                                    <p:set>
                                      <p:cBhvr>
                                        <p:cTn id="95" dur="1" fill="hold">
                                          <p:stCondLst>
                                            <p:cond delay="499"/>
                                          </p:stCondLst>
                                        </p:cTn>
                                        <p:tgtEl>
                                          <p:spTgt spid="16"/>
                                        </p:tgtEl>
                                        <p:attrNameLst>
                                          <p:attrName>style.visibility</p:attrName>
                                        </p:attrNameLst>
                                      </p:cBhvr>
                                      <p:to>
                                        <p:strVal val="hidden"/>
                                      </p:to>
                                    </p:set>
                                  </p:childTnLst>
                                </p:cTn>
                              </p:par>
                              <p:par>
                                <p:cTn id="96" presetID="4" presetClass="exit" presetSubtype="16" fill="hold" nodeType="withEffect">
                                  <p:stCondLst>
                                    <p:cond delay="0"/>
                                  </p:stCondLst>
                                  <p:childTnLst>
                                    <p:animEffect transition="out" filter="box(in)">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0" grpId="0" animBg="1"/>
      <p:bldP spid="10" grpId="1" animBg="1"/>
      <p:bldP spid="14" grpId="0" animBg="1"/>
      <p:bldP spid="14" grpId="1" animBg="1"/>
      <p:bldP spid="16" grpId="0" animBg="1"/>
      <p:bldP spid="1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84" y="278181"/>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if….elif…else statement</a:t>
            </a:r>
          </a:p>
        </p:txBody>
      </p:sp>
      <p:sp>
        <p:nvSpPr>
          <p:cNvPr id="3" name="Content Placeholder 2"/>
          <p:cNvSpPr>
            <a:spLocks noGrp="1"/>
          </p:cNvSpPr>
          <p:nvPr>
            <p:ph idx="1"/>
          </p:nvPr>
        </p:nvSpPr>
        <p:spPr>
          <a:xfrm>
            <a:off x="495584" y="1073192"/>
            <a:ext cx="7886700" cy="428880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is no switch statement in Python. You can use an if…elif…else statement to do the same thing.</a:t>
            </a:r>
          </a:p>
          <a:p>
            <a:pPr marL="0" indent="0" algn="just">
              <a:buNone/>
            </a:pPr>
            <a:r>
              <a:rPr lang="en-US" sz="1800" dirty="0">
                <a:latin typeface="Times New Roman" panose="02020603050405020304" pitchFamily="18" charset="0"/>
                <a:cs typeface="Times New Roman" panose="02020603050405020304" pitchFamily="18" charset="0"/>
              </a:rPr>
              <a:t>The elif statement allows you to check multiple expressions for truth value and execute a block of code as soon as one of the conditions evaluate to true</a:t>
            </a:r>
          </a:p>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Syntax :</a:t>
            </a:r>
          </a:p>
          <a:p>
            <a:pPr marL="0" indent="0" algn="just">
              <a:buNone/>
            </a:pPr>
            <a:endParaRPr lang="en-US" sz="1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0873" y="2744797"/>
            <a:ext cx="4159997" cy="3324699"/>
          </a:xfrm>
          <a:prstGeom prst="rect">
            <a:avLst/>
          </a:prstGeom>
        </p:spPr>
      </p:pic>
    </p:spTree>
    <p:extLst>
      <p:ext uri="{BB962C8B-B14F-4D97-AF65-F5344CB8AC3E}">
        <p14:creationId xmlns:p14="http://schemas.microsoft.com/office/powerpoint/2010/main" val="1142743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305900"/>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while Loop</a:t>
            </a:r>
          </a:p>
        </p:txBody>
      </p:sp>
      <p:sp>
        <p:nvSpPr>
          <p:cNvPr id="3" name="Content Placeholder 2"/>
          <p:cNvSpPr>
            <a:spLocks noGrp="1"/>
          </p:cNvSpPr>
          <p:nvPr>
            <p:ph idx="1"/>
          </p:nvPr>
        </p:nvSpPr>
        <p:spPr>
          <a:xfrm>
            <a:off x="505820" y="1004458"/>
            <a:ext cx="7886700" cy="3357350"/>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while statement allows you to repeatedly execute a block of statements as long as a condition is true.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Indentation and colon should be respected</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400" b="1" dirty="0">
                <a:solidFill>
                  <a:srgbClr val="00B0F0"/>
                </a:solidFill>
                <a:latin typeface="Times New Roman" panose="02020603050405020304" pitchFamily="18" charset="0"/>
                <a:cs typeface="Times New Roman" panose="02020603050405020304" pitchFamily="18" charset="0"/>
              </a:rPr>
              <a:t>Syntax:</a:t>
            </a:r>
          </a:p>
        </p:txBody>
      </p:sp>
      <p:pic>
        <p:nvPicPr>
          <p:cNvPr id="6" name="Picture 5"/>
          <p:cNvPicPr>
            <a:picLocks noChangeAspect="1"/>
          </p:cNvPicPr>
          <p:nvPr/>
        </p:nvPicPr>
        <p:blipFill>
          <a:blip r:embed="rId2"/>
          <a:stretch>
            <a:fillRect/>
          </a:stretch>
        </p:blipFill>
        <p:spPr>
          <a:xfrm>
            <a:off x="1761200" y="2930027"/>
            <a:ext cx="2905812" cy="1431781"/>
          </a:xfrm>
          <a:prstGeom prst="rect">
            <a:avLst/>
          </a:prstGeom>
        </p:spPr>
      </p:pic>
    </p:spTree>
    <p:extLst>
      <p:ext uri="{BB962C8B-B14F-4D97-AF65-F5344CB8AC3E}">
        <p14:creationId xmlns:p14="http://schemas.microsoft.com/office/powerpoint/2010/main" val="1064462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32498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for Loop</a:t>
            </a:r>
          </a:p>
        </p:txBody>
      </p:sp>
      <p:sp>
        <p:nvSpPr>
          <p:cNvPr id="3" name="Content Placeholder 2"/>
          <p:cNvSpPr>
            <a:spLocks noGrp="1"/>
          </p:cNvSpPr>
          <p:nvPr>
            <p:ph idx="1"/>
          </p:nvPr>
        </p:nvSpPr>
        <p:spPr>
          <a:xfrm>
            <a:off x="505820" y="1082141"/>
            <a:ext cx="7886700" cy="335735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1800" dirty="0">
                <a:solidFill>
                  <a:srgbClr val="00B0F0"/>
                </a:solidFill>
                <a:latin typeface="Times New Roman" panose="02020603050405020304" pitchFamily="18" charset="0"/>
                <a:cs typeface="Times New Roman" panose="02020603050405020304" pitchFamily="18" charset="0"/>
              </a:rPr>
              <a:t>for…in</a:t>
            </a:r>
            <a:r>
              <a:rPr lang="en-US" sz="1800" dirty="0">
                <a:latin typeface="Times New Roman" panose="02020603050405020304" pitchFamily="18" charset="0"/>
                <a:cs typeface="Times New Roman" panose="02020603050405020304" pitchFamily="18" charset="0"/>
              </a:rPr>
              <a:t> statement is another looping statement which </a:t>
            </a:r>
            <a:r>
              <a:rPr lang="en-US" sz="1800" dirty="0">
                <a:solidFill>
                  <a:srgbClr val="00B0F0"/>
                </a:solidFill>
                <a:latin typeface="Times New Roman" panose="02020603050405020304" pitchFamily="18" charset="0"/>
                <a:cs typeface="Times New Roman" panose="02020603050405020304" pitchFamily="18" charset="0"/>
              </a:rPr>
              <a:t>iterates</a:t>
            </a:r>
            <a:r>
              <a:rPr lang="en-US" sz="1800" dirty="0">
                <a:latin typeface="Times New Roman" panose="02020603050405020304" pitchFamily="18" charset="0"/>
                <a:cs typeface="Times New Roman" panose="02020603050405020304" pitchFamily="18" charset="0"/>
              </a:rPr>
              <a:t> over a sequence of objects i.e. go through each item in a sequence.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solidFill>
                  <a:srgbClr val="00B0F0"/>
                </a:solidFill>
                <a:latin typeface="Times New Roman" panose="02020603050405020304" pitchFamily="18" charset="0"/>
                <a:cs typeface="Times New Roman" panose="02020603050405020304" pitchFamily="18" charset="0"/>
              </a:rPr>
              <a:t>Syntax:</a:t>
            </a:r>
          </a:p>
        </p:txBody>
      </p:sp>
      <p:pic>
        <p:nvPicPr>
          <p:cNvPr id="7" name="Picture 6"/>
          <p:cNvPicPr>
            <a:picLocks noChangeAspect="1"/>
          </p:cNvPicPr>
          <p:nvPr/>
        </p:nvPicPr>
        <p:blipFill>
          <a:blip r:embed="rId2"/>
          <a:stretch>
            <a:fillRect/>
          </a:stretch>
        </p:blipFill>
        <p:spPr>
          <a:xfrm>
            <a:off x="1256010" y="2602285"/>
            <a:ext cx="2772651" cy="1183202"/>
          </a:xfrm>
          <a:prstGeom prst="rect">
            <a:avLst/>
          </a:prstGeom>
        </p:spPr>
      </p:pic>
    </p:spTree>
    <p:extLst>
      <p:ext uri="{BB962C8B-B14F-4D97-AF65-F5344CB8AC3E}">
        <p14:creationId xmlns:p14="http://schemas.microsoft.com/office/powerpoint/2010/main" val="117910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19565"/>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Loops With else Clause</a:t>
            </a:r>
          </a:p>
        </p:txBody>
      </p:sp>
      <p:sp>
        <p:nvSpPr>
          <p:cNvPr id="3" name="Content Placeholder 2"/>
          <p:cNvSpPr>
            <a:spLocks noGrp="1"/>
          </p:cNvSpPr>
          <p:nvPr>
            <p:ph idx="1"/>
          </p:nvPr>
        </p:nvSpPr>
        <p:spPr>
          <a:xfrm>
            <a:off x="514350" y="1078703"/>
            <a:ext cx="7886700" cy="3263504"/>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Python supports to have an else statement associated with a loop statement.</a:t>
            </a:r>
          </a:p>
          <a:p>
            <a:pPr marL="0" indent="0">
              <a:buNone/>
            </a:pPr>
            <a:r>
              <a:rPr lang="en-US" sz="1800" dirty="0">
                <a:latin typeface="Times New Roman" panose="02020603050405020304" pitchFamily="18" charset="0"/>
                <a:cs typeface="Times New Roman" panose="02020603050405020304" pitchFamily="18" charset="0"/>
              </a:rPr>
              <a:t>If the else statement is used with a for loop, the else statement is executed when the loop has exhausted iterating the list.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the else statement is used with a while loop, the else statement is executed when the condition became false.</a:t>
            </a:r>
          </a:p>
        </p:txBody>
      </p:sp>
      <p:pic>
        <p:nvPicPr>
          <p:cNvPr id="4" name="Picture 3"/>
          <p:cNvPicPr>
            <a:picLocks noChangeAspect="1"/>
          </p:cNvPicPr>
          <p:nvPr/>
        </p:nvPicPr>
        <p:blipFill>
          <a:blip r:embed="rId2"/>
          <a:stretch>
            <a:fillRect/>
          </a:stretch>
        </p:blipFill>
        <p:spPr>
          <a:xfrm>
            <a:off x="1561537" y="2106451"/>
            <a:ext cx="4004375" cy="1776436"/>
          </a:xfrm>
          <a:prstGeom prst="rect">
            <a:avLst/>
          </a:prstGeom>
        </p:spPr>
      </p:pic>
      <p:pic>
        <p:nvPicPr>
          <p:cNvPr id="5" name="Picture 4"/>
          <p:cNvPicPr>
            <a:picLocks noChangeAspect="1"/>
          </p:cNvPicPr>
          <p:nvPr/>
        </p:nvPicPr>
        <p:blipFill>
          <a:blip r:embed="rId3"/>
          <a:stretch>
            <a:fillRect/>
          </a:stretch>
        </p:blipFill>
        <p:spPr>
          <a:xfrm>
            <a:off x="1737955" y="4572190"/>
            <a:ext cx="3827957" cy="2140035"/>
          </a:xfrm>
          <a:prstGeom prst="rect">
            <a:avLst/>
          </a:prstGeom>
        </p:spPr>
      </p:pic>
    </p:spTree>
    <p:extLst>
      <p:ext uri="{BB962C8B-B14F-4D97-AF65-F5344CB8AC3E}">
        <p14:creationId xmlns:p14="http://schemas.microsoft.com/office/powerpoint/2010/main" val="3032236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768" y="351299"/>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Range Function</a:t>
            </a:r>
          </a:p>
        </p:txBody>
      </p:sp>
      <p:sp>
        <p:nvSpPr>
          <p:cNvPr id="3" name="Content Placeholder 2"/>
          <p:cNvSpPr>
            <a:spLocks noGrp="1"/>
          </p:cNvSpPr>
          <p:nvPr>
            <p:ph idx="1"/>
          </p:nvPr>
        </p:nvSpPr>
        <p:spPr>
          <a:xfrm>
            <a:off x="545768" y="1087622"/>
            <a:ext cx="7886700" cy="3263504"/>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range() generates lists containing arithmetic progression</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3 variation of range() function :</a:t>
            </a:r>
          </a:p>
          <a:p>
            <a:pPr marL="0" indent="0">
              <a:buNone/>
            </a:pPr>
            <a:endParaRPr lang="en-US" sz="1800" dirty="0">
              <a:latin typeface="Times New Roman" panose="02020603050405020304" pitchFamily="18" charset="0"/>
              <a:cs typeface="Times New Roman" panose="02020603050405020304" pitchFamily="18" charset="0"/>
            </a:endParaRPr>
          </a:p>
          <a:p>
            <a:pPr lvl="1">
              <a:lnSpc>
                <a:spcPct val="200000"/>
              </a:lnSpc>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range(stop) </a:t>
            </a:r>
            <a:r>
              <a:rPr lang="en-US" sz="1800" dirty="0">
                <a:latin typeface="Times New Roman" panose="02020603050405020304" pitchFamily="18" charset="0"/>
                <a:cs typeface="Times New Roman" panose="02020603050405020304" pitchFamily="18" charset="0"/>
              </a:rPr>
              <a:t>– Starts from 0 till (stop -1)</a:t>
            </a:r>
          </a:p>
          <a:p>
            <a:pPr lvl="1">
              <a:lnSpc>
                <a:spcPct val="200000"/>
              </a:lnSpc>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range(</a:t>
            </a:r>
            <a:r>
              <a:rPr lang="en-US" sz="1800" dirty="0" err="1">
                <a:solidFill>
                  <a:srgbClr val="00B0F0"/>
                </a:solidFill>
                <a:latin typeface="Times New Roman" panose="02020603050405020304" pitchFamily="18" charset="0"/>
                <a:cs typeface="Times New Roman" panose="02020603050405020304" pitchFamily="18" charset="0"/>
              </a:rPr>
              <a:t>start,stop</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Ends at (stop -1)</a:t>
            </a:r>
          </a:p>
          <a:p>
            <a:pPr lvl="1">
              <a:lnSpc>
                <a:spcPct val="200000"/>
              </a:lnSpc>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range(</a:t>
            </a:r>
            <a:r>
              <a:rPr lang="en-US" sz="1800" dirty="0" err="1">
                <a:solidFill>
                  <a:srgbClr val="00B0F0"/>
                </a:solidFill>
                <a:latin typeface="Times New Roman" panose="02020603050405020304" pitchFamily="18" charset="0"/>
                <a:cs typeface="Times New Roman" panose="02020603050405020304" pitchFamily="18" charset="0"/>
              </a:rPr>
              <a:t>start,stop,step</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Step can not be 0, default is 1</a:t>
            </a:r>
          </a:p>
        </p:txBody>
      </p:sp>
    </p:spTree>
    <p:extLst>
      <p:ext uri="{BB962C8B-B14F-4D97-AF65-F5344CB8AC3E}">
        <p14:creationId xmlns:p14="http://schemas.microsoft.com/office/powerpoint/2010/main" val="28147054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98" y="315633"/>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Break and Continue Statement</a:t>
            </a:r>
          </a:p>
        </p:txBody>
      </p:sp>
      <p:sp>
        <p:nvSpPr>
          <p:cNvPr id="3" name="Content Placeholder 2"/>
          <p:cNvSpPr>
            <a:spLocks noGrp="1"/>
          </p:cNvSpPr>
          <p:nvPr>
            <p:ph idx="1"/>
          </p:nvPr>
        </p:nvSpPr>
        <p:spPr>
          <a:xfrm>
            <a:off x="486858" y="1062948"/>
            <a:ext cx="7886700" cy="3263504"/>
          </a:xfrm>
        </p:spPr>
        <p:txBody>
          <a:bodyPr>
            <a:normAutofit/>
          </a:bodyPr>
          <a:lstStyle/>
          <a:p>
            <a:pPr algn="just">
              <a:buFont typeface="Wingdings" panose="05000000000000000000" pitchFamily="2" charset="2"/>
              <a:buChar char="Ø"/>
            </a:pPr>
            <a:r>
              <a:rPr lang="en-US" sz="1800" dirty="0">
                <a:solidFill>
                  <a:srgbClr val="00B0F0"/>
                </a:solidFill>
                <a:latin typeface="Times New Roman" panose="02020603050405020304" pitchFamily="18" charset="0"/>
                <a:cs typeface="Times New Roman" panose="02020603050405020304" pitchFamily="18" charset="0"/>
              </a:rPr>
              <a:t>Break</a:t>
            </a:r>
            <a:r>
              <a:rPr lang="en-US" sz="1800" dirty="0">
                <a:latin typeface="Times New Roman" panose="02020603050405020304" pitchFamily="18" charset="0"/>
                <a:cs typeface="Times New Roman" panose="02020603050405020304" pitchFamily="18" charset="0"/>
              </a:rPr>
              <a:t> and </a:t>
            </a:r>
            <a:r>
              <a:rPr lang="en-US" sz="1800" dirty="0">
                <a:solidFill>
                  <a:srgbClr val="00B0F0"/>
                </a:solidFill>
                <a:latin typeface="Times New Roman" panose="02020603050405020304" pitchFamily="18" charset="0"/>
                <a:cs typeface="Times New Roman" panose="02020603050405020304" pitchFamily="18" charset="0"/>
              </a:rPr>
              <a:t>continue</a:t>
            </a:r>
            <a:r>
              <a:rPr lang="en-US" sz="1800" dirty="0">
                <a:latin typeface="Times New Roman" panose="02020603050405020304" pitchFamily="18" charset="0"/>
                <a:cs typeface="Times New Roman" panose="02020603050405020304" pitchFamily="18" charset="0"/>
              </a:rPr>
              <a:t> statements are used to exit from the loop.</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dirty="0">
                <a:solidFill>
                  <a:srgbClr val="00B0F0"/>
                </a:solidFill>
                <a:latin typeface="Times New Roman" panose="02020603050405020304" pitchFamily="18" charset="0"/>
                <a:cs typeface="Times New Roman" panose="02020603050405020304" pitchFamily="18" charset="0"/>
              </a:rPr>
              <a:t>break</a:t>
            </a:r>
            <a:r>
              <a:rPr lang="en-US" sz="1800" dirty="0">
                <a:latin typeface="Times New Roman" panose="02020603050405020304" pitchFamily="18" charset="0"/>
                <a:cs typeface="Times New Roman" panose="02020603050405020304" pitchFamily="18" charset="0"/>
              </a:rPr>
              <a:t> statement is used to break out of a loop statement i.e. stop the execution of a looping statement, even if the loop condition has not become false or the sequence of items has not been completely iterated over.</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dirty="0" smtClean="0">
                <a:solidFill>
                  <a:srgbClr val="00B0F0"/>
                </a:solidFill>
                <a:latin typeface="Times New Roman" panose="02020603050405020304" pitchFamily="18" charset="0"/>
                <a:cs typeface="Times New Roman" panose="02020603050405020304" pitchFamily="18" charset="0"/>
              </a:rPr>
              <a:t>continue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statement is used to tell Python to skip the rest of the statements in the current loop block and to continue to the next iteration of the loop.</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15429" y="3500344"/>
            <a:ext cx="3508153" cy="2317359"/>
          </a:xfrm>
          <a:prstGeom prst="rect">
            <a:avLst/>
          </a:prstGeom>
        </p:spPr>
      </p:pic>
      <p:pic>
        <p:nvPicPr>
          <p:cNvPr id="5" name="Picture 4"/>
          <p:cNvPicPr>
            <a:picLocks noChangeAspect="1"/>
          </p:cNvPicPr>
          <p:nvPr/>
        </p:nvPicPr>
        <p:blipFill>
          <a:blip r:embed="rId3"/>
          <a:stretch>
            <a:fillRect/>
          </a:stretch>
        </p:blipFill>
        <p:spPr>
          <a:xfrm>
            <a:off x="1027110" y="3496464"/>
            <a:ext cx="3502664" cy="2321823"/>
          </a:xfrm>
          <a:prstGeom prst="rect">
            <a:avLst/>
          </a:prstGeom>
        </p:spPr>
      </p:pic>
    </p:spTree>
    <p:extLst>
      <p:ext uri="{BB962C8B-B14F-4D97-AF65-F5344CB8AC3E}">
        <p14:creationId xmlns:p14="http://schemas.microsoft.com/office/powerpoint/2010/main" val="1784428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8997"/>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Pass Statement</a:t>
            </a:r>
          </a:p>
        </p:txBody>
      </p:sp>
      <p:sp>
        <p:nvSpPr>
          <p:cNvPr id="3" name="Content Placeholder 2"/>
          <p:cNvSpPr>
            <a:spLocks noGrp="1"/>
          </p:cNvSpPr>
          <p:nvPr>
            <p:ph idx="1"/>
          </p:nvPr>
        </p:nvSpPr>
        <p:spPr>
          <a:xfrm>
            <a:off x="504824" y="1055086"/>
            <a:ext cx="8493401" cy="3263504"/>
          </a:xfrm>
        </p:spPr>
        <p:txBody>
          <a:bodyPr>
            <a:no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pass statement does noting. It can be used when a </a:t>
            </a:r>
            <a:r>
              <a:rPr lang="en-US" sz="1800" dirty="0" smtClean="0">
                <a:latin typeface="Times New Roman" panose="02020603050405020304" pitchFamily="18" charset="0"/>
                <a:cs typeface="Times New Roman" panose="02020603050405020304" pitchFamily="18" charset="0"/>
              </a:rPr>
              <a:t>statement </a:t>
            </a:r>
            <a:r>
              <a:rPr lang="en-US" sz="1800" dirty="0">
                <a:latin typeface="Times New Roman" panose="02020603050405020304" pitchFamily="18" charset="0"/>
                <a:cs typeface="Times New Roman" panose="02020603050405020304" pitchFamily="18" charset="0"/>
              </a:rPr>
              <a:t>is required syntactically but the program required no action</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simpler words, you cannot leave a statement empty in python. In this situation you can place pass statement there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Used commonly while creating minimal classes.</a:t>
            </a:r>
          </a:p>
          <a:p>
            <a:pPr marL="0" indent="0" algn="just">
              <a:buNone/>
            </a:pPr>
            <a:endParaRPr lang="en-US" sz="24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Syntax</a:t>
            </a:r>
            <a:r>
              <a:rPr lang="en-US" sz="2400" dirty="0">
                <a:solidFill>
                  <a:srgbClr val="00B0F0"/>
                </a:solidFill>
                <a:latin typeface="Times New Roman" panose="02020603050405020304" pitchFamily="18" charset="0"/>
                <a:cs typeface="Times New Roman" panose="02020603050405020304" pitchFamily="18" charset="0"/>
              </a:rPr>
              <a:t>:</a:t>
            </a:r>
          </a:p>
          <a:p>
            <a:pPr marL="0" indent="0" algn="just">
              <a:buNone/>
            </a:pPr>
            <a:r>
              <a:rPr lang="en-US" sz="1800" dirty="0" smtClean="0">
                <a:solidFill>
                  <a:srgbClr val="7030A0"/>
                </a:solidFill>
                <a:latin typeface="Times New Roman" panose="02020603050405020304" pitchFamily="18" charset="0"/>
                <a:cs typeface="Times New Roman" panose="02020603050405020304" pitchFamily="18" charset="0"/>
              </a:rPr>
              <a:t>	While </a:t>
            </a:r>
            <a:r>
              <a:rPr lang="en-US" sz="1800" dirty="0">
                <a:solidFill>
                  <a:srgbClr val="7030A0"/>
                </a:solidFill>
                <a:latin typeface="Times New Roman" panose="02020603050405020304" pitchFamily="18" charset="0"/>
                <a:cs typeface="Times New Roman" panose="02020603050405020304" pitchFamily="18" charset="0"/>
              </a:rPr>
              <a:t>True:</a:t>
            </a:r>
          </a:p>
          <a:p>
            <a:pPr marL="0" indent="0" algn="just">
              <a:buNone/>
            </a:pPr>
            <a:r>
              <a:rPr lang="en-US" sz="1800" dirty="0">
                <a:solidFill>
                  <a:srgbClr val="7030A0"/>
                </a:solidFill>
                <a:latin typeface="Times New Roman" panose="02020603050405020304" pitchFamily="18" charset="0"/>
                <a:cs typeface="Times New Roman" panose="02020603050405020304" pitchFamily="18" charset="0"/>
              </a:rPr>
              <a:t>      </a:t>
            </a:r>
            <a:r>
              <a:rPr lang="en-US" sz="1800" dirty="0" smtClean="0">
                <a:solidFill>
                  <a:srgbClr val="7030A0"/>
                </a:solidFill>
                <a:latin typeface="Times New Roman" panose="02020603050405020304" pitchFamily="18" charset="0"/>
                <a:cs typeface="Times New Roman" panose="02020603050405020304" pitchFamily="18" charset="0"/>
              </a:rPr>
              <a:t>		pass</a:t>
            </a:r>
            <a:endParaRPr lang="en-US" sz="1800" dirty="0">
              <a:solidFill>
                <a:srgbClr val="7030A0"/>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7030A0"/>
              </a:solidFill>
              <a:latin typeface="Times New Roman" panose="02020603050405020304" pitchFamily="18" charset="0"/>
              <a:cs typeface="Times New Roman" panose="02020603050405020304" pitchFamily="18" charset="0"/>
            </a:endParaRPr>
          </a:p>
          <a:p>
            <a:pPr marL="0" indent="0" algn="just">
              <a:buNone/>
            </a:pPr>
            <a:r>
              <a:rPr lang="en-US" sz="1800" dirty="0" smtClean="0">
                <a:solidFill>
                  <a:srgbClr val="7030A0"/>
                </a:solidFill>
                <a:latin typeface="Times New Roman" panose="02020603050405020304" pitchFamily="18" charset="0"/>
                <a:cs typeface="Times New Roman" panose="02020603050405020304" pitchFamily="18" charset="0"/>
              </a:rPr>
              <a:t>	Class </a:t>
            </a:r>
            <a:r>
              <a:rPr lang="en-US" sz="1800" dirty="0" err="1">
                <a:solidFill>
                  <a:srgbClr val="7030A0"/>
                </a:solidFill>
                <a:latin typeface="Times New Roman" panose="02020603050405020304" pitchFamily="18" charset="0"/>
                <a:cs typeface="Times New Roman" panose="02020603050405020304" pitchFamily="18" charset="0"/>
              </a:rPr>
              <a:t>MyEmptyClass</a:t>
            </a:r>
            <a:r>
              <a:rPr lang="en-US" sz="1800" dirty="0">
                <a:solidFill>
                  <a:srgbClr val="7030A0"/>
                </a:solidFill>
                <a:latin typeface="Times New Roman" panose="02020603050405020304" pitchFamily="18" charset="0"/>
                <a:cs typeface="Times New Roman" panose="02020603050405020304" pitchFamily="18" charset="0"/>
              </a:rPr>
              <a:t>:</a:t>
            </a:r>
          </a:p>
          <a:p>
            <a:pPr marL="0" indent="0" algn="just">
              <a:buNone/>
            </a:pPr>
            <a:r>
              <a:rPr lang="en-US" sz="1800" dirty="0">
                <a:solidFill>
                  <a:srgbClr val="7030A0"/>
                </a:solidFill>
                <a:latin typeface="Times New Roman" panose="02020603050405020304" pitchFamily="18" charset="0"/>
                <a:cs typeface="Times New Roman" panose="02020603050405020304" pitchFamily="18" charset="0"/>
              </a:rPr>
              <a:t>      </a:t>
            </a:r>
            <a:r>
              <a:rPr lang="en-US" sz="1800" dirty="0" smtClean="0">
                <a:solidFill>
                  <a:srgbClr val="7030A0"/>
                </a:solidFill>
                <a:latin typeface="Times New Roman" panose="02020603050405020304" pitchFamily="18" charset="0"/>
                <a:cs typeface="Times New Roman" panose="02020603050405020304" pitchFamily="18" charset="0"/>
              </a:rPr>
              <a:t>		pass</a:t>
            </a:r>
            <a:endParaRPr lang="en-US" sz="1800"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95762" y="2876372"/>
            <a:ext cx="4461525" cy="2848567"/>
          </a:xfrm>
          <a:prstGeom prst="rect">
            <a:avLst/>
          </a:prstGeom>
        </p:spPr>
      </p:pic>
    </p:spTree>
    <p:extLst>
      <p:ext uri="{BB962C8B-B14F-4D97-AF65-F5344CB8AC3E}">
        <p14:creationId xmlns:p14="http://schemas.microsoft.com/office/powerpoint/2010/main" val="2526672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905870" y="1560963"/>
            <a:ext cx="6172200" cy="329184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chemeClr val="accent1">
                  <a:lumMod val="75000"/>
                </a:schemeClr>
              </a:solidFill>
            </a:endParaRPr>
          </a:p>
          <a:p>
            <a:endParaRPr lang="en-US" sz="1800" dirty="0">
              <a:solidFill>
                <a:schemeClr val="accent1">
                  <a:lumMod val="75000"/>
                </a:schemeClr>
              </a:solidFill>
            </a:endParaRPr>
          </a:p>
          <a:p>
            <a:endParaRPr lang="en-US" sz="3600" b="1" dirty="0">
              <a:solidFill>
                <a:schemeClr val="accent1">
                  <a:lumMod val="75000"/>
                </a:schemeClr>
              </a:solidFill>
            </a:endParaRPr>
          </a:p>
          <a:p>
            <a:r>
              <a:rPr lang="en-US" sz="3600" b="1" dirty="0">
                <a:solidFill>
                  <a:schemeClr val="accent1">
                    <a:lumMod val="75000"/>
                  </a:schemeClr>
                </a:solidFill>
              </a:rPr>
              <a:t>THANK YOU!!</a:t>
            </a:r>
          </a:p>
        </p:txBody>
      </p:sp>
      <p:sp>
        <p:nvSpPr>
          <p:cNvPr id="2" name="Rectangle 1"/>
          <p:cNvSpPr/>
          <p:nvPr/>
        </p:nvSpPr>
        <p:spPr>
          <a:xfrm>
            <a:off x="7405418" y="5593560"/>
            <a:ext cx="1705019" cy="300082"/>
          </a:xfrm>
          <a:prstGeom prst="rect">
            <a:avLst/>
          </a:prstGeom>
        </p:spPr>
        <p:txBody>
          <a:bodyPr wrap="none">
            <a:spAutoFit/>
          </a:bodyPr>
          <a:lstStyle/>
          <a:p>
            <a:r>
              <a:rPr lang="en-US" sz="1350" b="1" dirty="0">
                <a:solidFill>
                  <a:schemeClr val="bg1"/>
                </a:solidFill>
              </a:rPr>
              <a:t>santosh@rcplindia.in</a:t>
            </a:r>
          </a:p>
        </p:txBody>
      </p:sp>
      <p:sp>
        <p:nvSpPr>
          <p:cNvPr id="3" name="Rectangle 2"/>
          <p:cNvSpPr/>
          <p:nvPr/>
        </p:nvSpPr>
        <p:spPr>
          <a:xfrm>
            <a:off x="13511" y="5593560"/>
            <a:ext cx="1836528" cy="300082"/>
          </a:xfrm>
          <a:prstGeom prst="rect">
            <a:avLst/>
          </a:prstGeom>
        </p:spPr>
        <p:txBody>
          <a:bodyPr wrap="none">
            <a:spAutoFit/>
          </a:bodyPr>
          <a:lstStyle/>
          <a:p>
            <a:r>
              <a:rPr lang="en-US" sz="1350" b="1" dirty="0">
                <a:solidFill>
                  <a:schemeClr val="bg1"/>
                </a:solidFill>
              </a:rPr>
              <a:t>visit : www.rcplindia.in</a:t>
            </a:r>
          </a:p>
        </p:txBody>
      </p:sp>
    </p:spTree>
    <p:extLst>
      <p:ext uri="{BB962C8B-B14F-4D97-AF65-F5344CB8AC3E}">
        <p14:creationId xmlns:p14="http://schemas.microsoft.com/office/powerpoint/2010/main" val="380070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77804"/>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About Python</a:t>
            </a:r>
          </a:p>
        </p:txBody>
      </p:sp>
      <p:sp>
        <p:nvSpPr>
          <p:cNvPr id="4" name="Content Placeholder 2"/>
          <p:cNvSpPr>
            <a:spLocks noGrp="1"/>
          </p:cNvSpPr>
          <p:nvPr>
            <p:ph idx="4294967295"/>
          </p:nvPr>
        </p:nvSpPr>
        <p:spPr bwMode="auto">
          <a:xfrm>
            <a:off x="504825" y="1127078"/>
            <a:ext cx="7919255" cy="3394472"/>
          </a:xfrm>
          <a:prstGeom prst="rect">
            <a:avLst/>
          </a:prstGeom>
          <a:noFill/>
          <a:ln>
            <a:miter lim="800000"/>
            <a:headEnd/>
            <a:tailEnd/>
          </a:ln>
        </p:spPr>
        <p:txBody>
          <a:bodyPr>
            <a:noAutofit/>
          </a:bodyPr>
          <a:lstStyle/>
          <a:p>
            <a:pPr>
              <a:lnSpc>
                <a:spcPct val="170000"/>
              </a:lnSpc>
            </a:pPr>
            <a:r>
              <a:rPr lang="en-US" sz="1800" dirty="0">
                <a:latin typeface="Times New Roman" panose="02020603050405020304" pitchFamily="18" charset="0"/>
                <a:cs typeface="Times New Roman" panose="02020603050405020304" pitchFamily="18" charset="0"/>
              </a:rPr>
              <a:t>Python was developed by Guido Van </a:t>
            </a:r>
            <a:r>
              <a:rPr lang="en-US" sz="1800" dirty="0" err="1">
                <a:latin typeface="Times New Roman" panose="02020603050405020304" pitchFamily="18" charset="0"/>
                <a:cs typeface="Times New Roman" panose="02020603050405020304" pitchFamily="18" charset="0"/>
              </a:rPr>
              <a:t>Rossum</a:t>
            </a:r>
            <a:r>
              <a:rPr lang="en-US" sz="1800" dirty="0">
                <a:latin typeface="Times New Roman" panose="02020603050405020304" pitchFamily="18" charset="0"/>
                <a:cs typeface="Times New Roman" panose="02020603050405020304" pitchFamily="18" charset="0"/>
              </a:rPr>
              <a:t> in 1991.</a:t>
            </a:r>
          </a:p>
          <a:p>
            <a:pPr>
              <a:lnSpc>
                <a:spcPct val="170000"/>
              </a:lnSpc>
            </a:pPr>
            <a:r>
              <a:rPr lang="en-US" sz="1800" dirty="0">
                <a:latin typeface="Times New Roman" panose="02020603050405020304" pitchFamily="18" charset="0"/>
                <a:cs typeface="Times New Roman" panose="02020603050405020304" pitchFamily="18" charset="0"/>
              </a:rPr>
              <a:t>Language was named after “Monty Python”</a:t>
            </a:r>
          </a:p>
          <a:p>
            <a:pPr>
              <a:lnSpc>
                <a:spcPct val="170000"/>
              </a:lnSpc>
            </a:pPr>
            <a:r>
              <a:rPr lang="en-US" sz="1800" dirty="0">
                <a:latin typeface="Times New Roman" panose="02020603050405020304" pitchFamily="18" charset="0"/>
                <a:cs typeface="Times New Roman" panose="02020603050405020304" pitchFamily="18" charset="0"/>
              </a:rPr>
              <a:t>Open Source and Interpreted Language.</a:t>
            </a:r>
          </a:p>
          <a:p>
            <a:pPr>
              <a:lnSpc>
                <a:spcPct val="170000"/>
              </a:lnSpc>
            </a:pPr>
            <a:r>
              <a:rPr lang="en-US" sz="1800" dirty="0">
                <a:latin typeface="Times New Roman" panose="02020603050405020304" pitchFamily="18" charset="0"/>
                <a:cs typeface="Times New Roman" panose="02020603050405020304" pitchFamily="18" charset="0"/>
              </a:rPr>
              <a:t>Also considered as scripting language.</a:t>
            </a:r>
          </a:p>
          <a:p>
            <a:pPr>
              <a:lnSpc>
                <a:spcPct val="170000"/>
              </a:lnSpc>
            </a:pPr>
            <a:r>
              <a:rPr lang="en-US" sz="1800" dirty="0">
                <a:latin typeface="Times New Roman" panose="02020603050405020304" pitchFamily="18" charset="0"/>
                <a:cs typeface="Times New Roman" panose="02020603050405020304" pitchFamily="18" charset="0"/>
              </a:rPr>
              <a:t>Functional and Object Oriented.</a:t>
            </a:r>
          </a:p>
          <a:p>
            <a:pPr>
              <a:lnSpc>
                <a:spcPct val="170000"/>
              </a:lnSpc>
            </a:pPr>
            <a:r>
              <a:rPr lang="en-US" sz="1800" dirty="0">
                <a:latin typeface="Times New Roman" panose="02020603050405020304" pitchFamily="18" charset="0"/>
                <a:cs typeface="Times New Roman" panose="02020603050405020304" pitchFamily="18" charset="0"/>
              </a:rPr>
              <a:t>Used by Google and Increasingly popular.</a:t>
            </a:r>
          </a:p>
          <a:p>
            <a:pPr>
              <a:lnSpc>
                <a:spcPct val="170000"/>
              </a:lnSpc>
            </a:pPr>
            <a:r>
              <a:rPr lang="en-US" sz="1800" dirty="0">
                <a:latin typeface="Times New Roman" panose="02020603050405020304" pitchFamily="18" charset="0"/>
                <a:cs typeface="Times New Roman" panose="02020603050405020304" pitchFamily="18" charset="0"/>
              </a:rPr>
              <a:t>Job trend of Python is remarkable as per indeed.com</a:t>
            </a: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8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linds(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70" t="4211" r="1316" b="7836"/>
          <a:stretch/>
        </p:blipFill>
        <p:spPr>
          <a:xfrm>
            <a:off x="0" y="0"/>
            <a:ext cx="9144000" cy="6858000"/>
          </a:xfrm>
          <a:prstGeom prst="rect">
            <a:avLst/>
          </a:prstGeom>
        </p:spPr>
      </p:pic>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568" y="0"/>
            <a:ext cx="1071563" cy="657225"/>
          </a:xfrm>
          <a:prstGeom prst="rect">
            <a:avLst/>
          </a:prstGeom>
        </p:spPr>
      </p:pic>
    </p:spTree>
    <p:extLst>
      <p:ext uri="{BB962C8B-B14F-4D97-AF65-F5344CB8AC3E}">
        <p14:creationId xmlns:p14="http://schemas.microsoft.com/office/powerpoint/2010/main" val="2634824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7" t="4211" r="1317" b="7836"/>
          <a:stretch/>
        </p:blipFill>
        <p:spPr>
          <a:xfrm>
            <a:off x="0" y="0"/>
            <a:ext cx="9144000" cy="6858000"/>
          </a:xfrm>
          <a:prstGeom prst="rect">
            <a:avLst/>
          </a:prstGeom>
        </p:spPr>
      </p:pic>
    </p:spTree>
    <p:extLst>
      <p:ext uri="{BB962C8B-B14F-4D97-AF65-F5344CB8AC3E}">
        <p14:creationId xmlns:p14="http://schemas.microsoft.com/office/powerpoint/2010/main" val="2656960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3999" cy="6858000"/>
          </a:xfrm>
        </p:spPr>
      </p:pic>
    </p:spTree>
    <p:extLst>
      <p:ext uri="{BB962C8B-B14F-4D97-AF65-F5344CB8AC3E}">
        <p14:creationId xmlns:p14="http://schemas.microsoft.com/office/powerpoint/2010/main" val="3295784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7" t="4211" r="1024" b="8070"/>
          <a:stretch/>
        </p:blipFill>
        <p:spPr>
          <a:xfrm>
            <a:off x="0" y="0"/>
            <a:ext cx="9144000" cy="6858000"/>
          </a:xfrm>
          <a:prstGeom prst="rect">
            <a:avLst/>
          </a:prstGeom>
        </p:spPr>
      </p:pic>
    </p:spTree>
    <p:extLst>
      <p:ext uri="{BB962C8B-B14F-4D97-AF65-F5344CB8AC3E}">
        <p14:creationId xmlns:p14="http://schemas.microsoft.com/office/powerpoint/2010/main" val="154868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6692</TotalTime>
  <Words>2233</Words>
  <Application>Microsoft Office PowerPoint</Application>
  <PresentationFormat>On-screen Show (4:3)</PresentationFormat>
  <Paragraphs>387</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Office Theme</vt:lpstr>
      <vt:lpstr>PowerPoint Presentation</vt:lpstr>
      <vt:lpstr>Objective</vt:lpstr>
      <vt:lpstr>Why Python</vt:lpstr>
      <vt:lpstr>Why Python  </vt:lpstr>
      <vt:lpstr>About Python</vt:lpstr>
      <vt:lpstr>PowerPoint Presentation</vt:lpstr>
      <vt:lpstr>PowerPoint Presentation</vt:lpstr>
      <vt:lpstr>PowerPoint Presentation</vt:lpstr>
      <vt:lpstr>PowerPoint Presentation</vt:lpstr>
      <vt:lpstr>Installing Python</vt:lpstr>
      <vt:lpstr>Getting Help in Python</vt:lpstr>
      <vt:lpstr>Getting Help in Python(Contd…)</vt:lpstr>
      <vt:lpstr>Python IDE</vt:lpstr>
      <vt:lpstr>Python IDE</vt:lpstr>
      <vt:lpstr>Starting Python</vt:lpstr>
      <vt:lpstr>Basic of Python</vt:lpstr>
      <vt:lpstr>Keywords</vt:lpstr>
      <vt:lpstr>Identifier</vt:lpstr>
      <vt:lpstr>Variables</vt:lpstr>
      <vt:lpstr>Data Types</vt:lpstr>
      <vt:lpstr>Types of Numbers</vt:lpstr>
      <vt:lpstr>Type of Number (Cont…)</vt:lpstr>
      <vt:lpstr>Type Conversion</vt:lpstr>
      <vt:lpstr>Comment and Literals</vt:lpstr>
      <vt:lpstr>Operators</vt:lpstr>
      <vt:lpstr>Operators</vt:lpstr>
      <vt:lpstr>Arithmetic Operator</vt:lpstr>
      <vt:lpstr>Assignment Operator</vt:lpstr>
      <vt:lpstr>Comparison Operator</vt:lpstr>
      <vt:lpstr>Logical Operator</vt:lpstr>
      <vt:lpstr>Identity Operator</vt:lpstr>
      <vt:lpstr>Bitwise Operator</vt:lpstr>
      <vt:lpstr>Membership Operators</vt:lpstr>
      <vt:lpstr>Indentation</vt:lpstr>
      <vt:lpstr>Python Input / Output</vt:lpstr>
      <vt:lpstr>Flow Control</vt:lpstr>
      <vt:lpstr>Flow Control</vt:lpstr>
      <vt:lpstr>if statement</vt:lpstr>
      <vt:lpstr>if-else statement</vt:lpstr>
      <vt:lpstr>if….elif…else statement</vt:lpstr>
      <vt:lpstr>while Loop</vt:lpstr>
      <vt:lpstr>for Loop</vt:lpstr>
      <vt:lpstr>Loops With else Clause</vt:lpstr>
      <vt:lpstr>Range Function</vt:lpstr>
      <vt:lpstr>Break and Continue Statement</vt:lpstr>
      <vt:lpstr>Pass Statement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Ashish-PC</dc:creator>
  <cp:lastModifiedBy>Santosh Kumar</cp:lastModifiedBy>
  <cp:revision>224</cp:revision>
  <dcterms:created xsi:type="dcterms:W3CDTF">2016-12-18T13:55:19Z</dcterms:created>
  <dcterms:modified xsi:type="dcterms:W3CDTF">2018-07-25T12:16:57Z</dcterms:modified>
  <cp:contentStatus/>
</cp:coreProperties>
</file>