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94" r:id="rId2"/>
    <p:sldId id="397" r:id="rId3"/>
    <p:sldId id="395" r:id="rId4"/>
    <p:sldId id="396" r:id="rId5"/>
    <p:sldId id="362" r:id="rId6"/>
    <p:sldId id="363" r:id="rId7"/>
    <p:sldId id="385" r:id="rId8"/>
    <p:sldId id="364" r:id="rId9"/>
    <p:sldId id="378" r:id="rId10"/>
    <p:sldId id="365" r:id="rId11"/>
    <p:sldId id="379" r:id="rId12"/>
    <p:sldId id="384" r:id="rId13"/>
    <p:sldId id="380" r:id="rId14"/>
    <p:sldId id="383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4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  <a:srgbClr val="757575"/>
    <a:srgbClr val="6F6F6F"/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10931-5F8B-436A-852B-BCD9A04763B6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BD591-E382-424C-9FCB-BD134BDB5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36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9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10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85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61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23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26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91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57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8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8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69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53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95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92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40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53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67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2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35580"/>
            <a:ext cx="9144000" cy="10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9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6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42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14387"/>
            <a:ext cx="9144000" cy="1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7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30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14387"/>
            <a:ext cx="9144000" cy="1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6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22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86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63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99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23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B65D-0392-4F35-9D9B-0FDD8550FF40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569" y="-44609"/>
            <a:ext cx="1071563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4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0088" y="3800113"/>
            <a:ext cx="5185043" cy="6924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5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</a:t>
            </a:r>
            <a:endParaRPr lang="en-US" sz="405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85" y="1159203"/>
            <a:ext cx="29146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8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2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-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1016161"/>
            <a:ext cx="8480149" cy="56099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One-dimensional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like object containing data and labels (or index)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16237" y="2213111"/>
            <a:ext cx="4028661" cy="29287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import pandas as </a:t>
            </a:r>
            <a:r>
              <a:rPr lang="en-US" dirty="0" err="1" smtClean="0">
                <a:solidFill>
                  <a:schemeClr val="tx1"/>
                </a:solidFill>
              </a:rPr>
              <a:t>pd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series = </a:t>
            </a:r>
            <a:r>
              <a:rPr lang="en-US" dirty="0" err="1">
                <a:solidFill>
                  <a:schemeClr val="tx1"/>
                </a:solidFill>
              </a:rPr>
              <a:t>pd.Series</a:t>
            </a:r>
            <a:r>
              <a:rPr lang="en-US" dirty="0">
                <a:solidFill>
                  <a:schemeClr val="tx1"/>
                </a:solidFill>
              </a:rPr>
              <a:t>(list('98765'))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series</a:t>
            </a:r>
          </a:p>
          <a:p>
            <a:r>
              <a:rPr lang="en-US" dirty="0">
                <a:solidFill>
                  <a:schemeClr val="tx1"/>
                </a:solidFill>
              </a:rPr>
              <a:t>0    9</a:t>
            </a:r>
          </a:p>
          <a:p>
            <a:r>
              <a:rPr lang="en-US" dirty="0">
                <a:solidFill>
                  <a:schemeClr val="tx1"/>
                </a:solidFill>
              </a:rPr>
              <a:t>1    8</a:t>
            </a:r>
          </a:p>
          <a:p>
            <a:r>
              <a:rPr lang="en-US" dirty="0">
                <a:solidFill>
                  <a:schemeClr val="tx1"/>
                </a:solidFill>
              </a:rPr>
              <a:t>2    7</a:t>
            </a:r>
          </a:p>
          <a:p>
            <a:r>
              <a:rPr lang="en-US" dirty="0">
                <a:solidFill>
                  <a:schemeClr val="tx1"/>
                </a:solidFill>
              </a:rPr>
              <a:t>3    6</a:t>
            </a:r>
          </a:p>
          <a:p>
            <a:r>
              <a:rPr lang="en-US" dirty="0">
                <a:solidFill>
                  <a:schemeClr val="tx1"/>
                </a:solidFill>
              </a:rPr>
              <a:t>4    5</a:t>
            </a:r>
          </a:p>
          <a:p>
            <a:r>
              <a:rPr lang="en-US" dirty="0" err="1">
                <a:solidFill>
                  <a:schemeClr val="tx1"/>
                </a:solidFill>
              </a:rPr>
              <a:t>dtype</a:t>
            </a:r>
            <a:r>
              <a:rPr lang="en-US" dirty="0">
                <a:solidFill>
                  <a:schemeClr val="tx1"/>
                </a:solidFill>
              </a:rPr>
              <a:t>: object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50605" y="2213111"/>
            <a:ext cx="4028661" cy="29287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import pandas as </a:t>
            </a:r>
            <a:r>
              <a:rPr lang="en-US" dirty="0" err="1">
                <a:solidFill>
                  <a:schemeClr val="tx1"/>
                </a:solidFill>
              </a:rPr>
              <a:t>pd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&gt;&gt;&gt; </a:t>
            </a:r>
            <a:r>
              <a:rPr lang="en-US" dirty="0">
                <a:solidFill>
                  <a:schemeClr val="tx1"/>
                </a:solidFill>
              </a:rPr>
              <a:t>series = </a:t>
            </a:r>
            <a:r>
              <a:rPr lang="en-US" dirty="0" err="1">
                <a:solidFill>
                  <a:schemeClr val="tx1"/>
                </a:solidFill>
              </a:rPr>
              <a:t>pd.Series</a:t>
            </a:r>
            <a:r>
              <a:rPr lang="en-US" dirty="0">
                <a:solidFill>
                  <a:schemeClr val="tx1"/>
                </a:solidFill>
              </a:rPr>
              <a:t>(tuple('</a:t>
            </a:r>
            <a:r>
              <a:rPr lang="en-US" dirty="0" err="1">
                <a:solidFill>
                  <a:schemeClr val="tx1"/>
                </a:solidFill>
              </a:rPr>
              <a:t>abcdef</a:t>
            </a:r>
            <a:r>
              <a:rPr lang="en-US" dirty="0">
                <a:solidFill>
                  <a:schemeClr val="tx1"/>
                </a:solidFill>
              </a:rPr>
              <a:t>'))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series</a:t>
            </a:r>
          </a:p>
          <a:p>
            <a:r>
              <a:rPr lang="en-US" dirty="0">
                <a:solidFill>
                  <a:schemeClr val="tx1"/>
                </a:solidFill>
              </a:rPr>
              <a:t>0    a</a:t>
            </a:r>
          </a:p>
          <a:p>
            <a:r>
              <a:rPr lang="en-US" dirty="0">
                <a:solidFill>
                  <a:schemeClr val="tx1"/>
                </a:solidFill>
              </a:rPr>
              <a:t>1    b</a:t>
            </a:r>
          </a:p>
          <a:p>
            <a:r>
              <a:rPr lang="en-US" dirty="0">
                <a:solidFill>
                  <a:schemeClr val="tx1"/>
                </a:solidFill>
              </a:rPr>
              <a:t>2    c</a:t>
            </a:r>
          </a:p>
          <a:p>
            <a:r>
              <a:rPr lang="en-US" dirty="0">
                <a:solidFill>
                  <a:schemeClr val="tx1"/>
                </a:solidFill>
              </a:rPr>
              <a:t>3    d</a:t>
            </a:r>
          </a:p>
          <a:p>
            <a:r>
              <a:rPr lang="en-US" dirty="0">
                <a:solidFill>
                  <a:schemeClr val="tx1"/>
                </a:solidFill>
              </a:rPr>
              <a:t>4    e</a:t>
            </a:r>
          </a:p>
          <a:p>
            <a:r>
              <a:rPr lang="en-US" dirty="0">
                <a:solidFill>
                  <a:schemeClr val="tx1"/>
                </a:solidFill>
              </a:rPr>
              <a:t>5    f</a:t>
            </a:r>
          </a:p>
          <a:p>
            <a:r>
              <a:rPr lang="en-US" dirty="0" err="1">
                <a:solidFill>
                  <a:schemeClr val="tx1"/>
                </a:solidFill>
              </a:rPr>
              <a:t>dtype</a:t>
            </a:r>
            <a:r>
              <a:rPr lang="en-US" dirty="0">
                <a:solidFill>
                  <a:schemeClr val="tx1"/>
                </a:solidFill>
              </a:rPr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39865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2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- Traversing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1016161"/>
            <a:ext cx="8480149" cy="560992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Index 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in a series can be specified and using the index we can fetch its corresponding value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values can be fetched with multiple indexes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4824" y="2126974"/>
            <a:ext cx="7871172" cy="2577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import pandas as </a:t>
            </a:r>
            <a:r>
              <a:rPr lang="en-US" dirty="0" err="1">
                <a:solidFill>
                  <a:schemeClr val="tx1"/>
                </a:solidFill>
              </a:rPr>
              <a:t>pd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series = </a:t>
            </a:r>
            <a:r>
              <a:rPr lang="en-US" dirty="0" err="1">
                <a:solidFill>
                  <a:schemeClr val="tx1"/>
                </a:solidFill>
              </a:rPr>
              <a:t>pd.Series</a:t>
            </a:r>
            <a:r>
              <a:rPr lang="en-US" dirty="0">
                <a:solidFill>
                  <a:schemeClr val="tx1"/>
                </a:solidFill>
              </a:rPr>
              <a:t>([9,8,7,6],index = ['*','**','***','****'])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series</a:t>
            </a:r>
          </a:p>
          <a:p>
            <a:r>
              <a:rPr lang="en-US" dirty="0">
                <a:solidFill>
                  <a:schemeClr val="tx1"/>
                </a:solidFill>
              </a:rPr>
              <a:t>*       9</a:t>
            </a:r>
          </a:p>
          <a:p>
            <a:r>
              <a:rPr lang="en-US" dirty="0">
                <a:solidFill>
                  <a:schemeClr val="tx1"/>
                </a:solidFill>
              </a:rPr>
              <a:t>**      8</a:t>
            </a:r>
          </a:p>
          <a:p>
            <a:r>
              <a:rPr lang="en-US" dirty="0">
                <a:solidFill>
                  <a:schemeClr val="tx1"/>
                </a:solidFill>
              </a:rPr>
              <a:t>***     7</a:t>
            </a:r>
          </a:p>
          <a:p>
            <a:r>
              <a:rPr lang="en-US" dirty="0">
                <a:solidFill>
                  <a:schemeClr val="tx1"/>
                </a:solidFill>
              </a:rPr>
              <a:t>****    6</a:t>
            </a:r>
          </a:p>
          <a:p>
            <a:r>
              <a:rPr lang="en-US" dirty="0" err="1">
                <a:solidFill>
                  <a:schemeClr val="tx1"/>
                </a:solidFill>
              </a:rPr>
              <a:t>dtype</a:t>
            </a:r>
            <a:r>
              <a:rPr lang="en-US" dirty="0">
                <a:solidFill>
                  <a:schemeClr val="tx1"/>
                </a:solidFill>
              </a:rPr>
              <a:t>: int64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4824" y="5369498"/>
            <a:ext cx="7871172" cy="12565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 </a:t>
            </a:r>
            <a:r>
              <a:rPr lang="en-US" dirty="0">
                <a:solidFill>
                  <a:schemeClr val="tx1"/>
                </a:solidFill>
              </a:rPr>
              <a:t>series[ ['*','***'] ]</a:t>
            </a:r>
          </a:p>
          <a:p>
            <a:r>
              <a:rPr lang="en-US" dirty="0">
                <a:solidFill>
                  <a:schemeClr val="tx1"/>
                </a:solidFill>
              </a:rPr>
              <a:t>*      9</a:t>
            </a:r>
          </a:p>
          <a:p>
            <a:r>
              <a:rPr lang="en-US" dirty="0">
                <a:solidFill>
                  <a:schemeClr val="tx1"/>
                </a:solidFill>
              </a:rPr>
              <a:t>***    7</a:t>
            </a:r>
          </a:p>
          <a:p>
            <a:r>
              <a:rPr lang="en-US" dirty="0" err="1">
                <a:solidFill>
                  <a:schemeClr val="tx1"/>
                </a:solidFill>
              </a:rPr>
              <a:t>dtype</a:t>
            </a:r>
            <a:r>
              <a:rPr lang="en-US" dirty="0">
                <a:solidFill>
                  <a:schemeClr val="tx1"/>
                </a:solidFill>
              </a:rPr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7825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2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- Traversing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Series 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1016161"/>
            <a:ext cx="8480149" cy="56099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like a fixed-length, order dictionary.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Unlike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dictionary, index items don't have to be unique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97590" y="1530626"/>
            <a:ext cx="7871172" cy="2577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import pandas as </a:t>
            </a:r>
            <a:r>
              <a:rPr lang="en-US" dirty="0" err="1">
                <a:solidFill>
                  <a:schemeClr val="tx1"/>
                </a:solidFill>
              </a:rPr>
              <a:t>pd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series = </a:t>
            </a:r>
            <a:r>
              <a:rPr lang="en-US" dirty="0" err="1">
                <a:solidFill>
                  <a:schemeClr val="tx1"/>
                </a:solidFill>
              </a:rPr>
              <a:t>pd.Series</a:t>
            </a:r>
            <a:r>
              <a:rPr lang="en-US" dirty="0">
                <a:solidFill>
                  <a:schemeClr val="tx1"/>
                </a:solidFill>
              </a:rPr>
              <a:t>(range(5),index =list('</a:t>
            </a:r>
            <a:r>
              <a:rPr lang="en-US" dirty="0" err="1">
                <a:solidFill>
                  <a:schemeClr val="tx1"/>
                </a:solidFill>
              </a:rPr>
              <a:t>xyzxy</a:t>
            </a:r>
            <a:r>
              <a:rPr lang="en-US" dirty="0">
                <a:solidFill>
                  <a:schemeClr val="tx1"/>
                </a:solidFill>
              </a:rPr>
              <a:t>'))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series</a:t>
            </a:r>
          </a:p>
          <a:p>
            <a:r>
              <a:rPr lang="en-US" dirty="0">
                <a:solidFill>
                  <a:schemeClr val="tx1"/>
                </a:solidFill>
              </a:rPr>
              <a:t>x    0</a:t>
            </a:r>
          </a:p>
          <a:p>
            <a:r>
              <a:rPr lang="en-US" dirty="0">
                <a:solidFill>
                  <a:schemeClr val="tx1"/>
                </a:solidFill>
              </a:rPr>
              <a:t>y    1</a:t>
            </a:r>
          </a:p>
          <a:p>
            <a:r>
              <a:rPr lang="en-US" dirty="0">
                <a:solidFill>
                  <a:schemeClr val="tx1"/>
                </a:solidFill>
              </a:rPr>
              <a:t>z    2</a:t>
            </a:r>
          </a:p>
          <a:p>
            <a:r>
              <a:rPr lang="en-US" dirty="0">
                <a:solidFill>
                  <a:schemeClr val="tx1"/>
                </a:solidFill>
              </a:rPr>
              <a:t>x    3</a:t>
            </a:r>
          </a:p>
          <a:p>
            <a:r>
              <a:rPr lang="en-US" dirty="0">
                <a:solidFill>
                  <a:schemeClr val="tx1"/>
                </a:solidFill>
              </a:rPr>
              <a:t>y    4</a:t>
            </a:r>
          </a:p>
          <a:p>
            <a:r>
              <a:rPr lang="en-US" dirty="0" err="1">
                <a:solidFill>
                  <a:schemeClr val="tx1"/>
                </a:solidFill>
              </a:rPr>
              <a:t>dtype</a:t>
            </a:r>
            <a:r>
              <a:rPr lang="en-US" dirty="0">
                <a:solidFill>
                  <a:schemeClr val="tx1"/>
                </a:solidFill>
              </a:rPr>
              <a:t>: int64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97590" y="4713515"/>
            <a:ext cx="7871172" cy="19125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# Fetching the values with index x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series['x']</a:t>
            </a:r>
          </a:p>
          <a:p>
            <a:r>
              <a:rPr lang="en-US" dirty="0">
                <a:solidFill>
                  <a:schemeClr val="tx1"/>
                </a:solidFill>
              </a:rPr>
              <a:t>x    0</a:t>
            </a:r>
          </a:p>
          <a:p>
            <a:r>
              <a:rPr lang="en-US" dirty="0">
                <a:solidFill>
                  <a:schemeClr val="tx1"/>
                </a:solidFill>
              </a:rPr>
              <a:t>x    3</a:t>
            </a:r>
          </a:p>
          <a:p>
            <a:r>
              <a:rPr lang="en-US" dirty="0" err="1">
                <a:solidFill>
                  <a:schemeClr val="tx1"/>
                </a:solidFill>
              </a:rPr>
              <a:t>dtype</a:t>
            </a:r>
            <a:r>
              <a:rPr lang="en-US" dirty="0">
                <a:solidFill>
                  <a:schemeClr val="tx1"/>
                </a:solidFill>
              </a:rPr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29654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2"/>
            <a:ext cx="7381875" cy="383381"/>
          </a:xfrm>
        </p:spPr>
        <p:txBody>
          <a:bodyPr>
            <a:no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- Incomplete Data in Series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949900"/>
            <a:ext cx="8480149" cy="560992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filtered using conditions.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can accommodate incomplete data. Incomplete data is replaced with 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and 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 is not an issue in arithmetic operations. Unlike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is automatically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aligned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-operations on data for filtering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7590" y="2266121"/>
            <a:ext cx="7871172" cy="22341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import pandas as </a:t>
            </a:r>
            <a:r>
              <a:rPr lang="en-US" dirty="0" err="1">
                <a:solidFill>
                  <a:schemeClr val="tx1"/>
                </a:solidFill>
              </a:rPr>
              <a:t>pd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series = </a:t>
            </a:r>
            <a:r>
              <a:rPr lang="en-US" dirty="0" err="1">
                <a:solidFill>
                  <a:schemeClr val="tx1"/>
                </a:solidFill>
              </a:rPr>
              <a:t>pd.Series</a:t>
            </a:r>
            <a:r>
              <a:rPr lang="en-US" dirty="0">
                <a:solidFill>
                  <a:schemeClr val="tx1"/>
                </a:solidFill>
              </a:rPr>
              <a:t>({1:10,2:20,3:30},index = [1,2,3,4])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series</a:t>
            </a:r>
          </a:p>
          <a:p>
            <a:r>
              <a:rPr lang="en-US" dirty="0">
                <a:solidFill>
                  <a:schemeClr val="tx1"/>
                </a:solidFill>
              </a:rPr>
              <a:t>1    10.0</a:t>
            </a:r>
          </a:p>
          <a:p>
            <a:r>
              <a:rPr lang="en-US" dirty="0">
                <a:solidFill>
                  <a:schemeClr val="tx1"/>
                </a:solidFill>
              </a:rPr>
              <a:t>2    20.0</a:t>
            </a:r>
          </a:p>
          <a:p>
            <a:r>
              <a:rPr lang="en-US" dirty="0">
                <a:solidFill>
                  <a:schemeClr val="tx1"/>
                </a:solidFill>
              </a:rPr>
              <a:t>3    30.0</a:t>
            </a:r>
          </a:p>
          <a:p>
            <a:r>
              <a:rPr lang="en-US" dirty="0">
                <a:solidFill>
                  <a:schemeClr val="tx1"/>
                </a:solidFill>
              </a:rPr>
              <a:t>4     </a:t>
            </a:r>
            <a:r>
              <a:rPr lang="en-US" dirty="0" err="1">
                <a:solidFill>
                  <a:schemeClr val="tx1"/>
                </a:solidFill>
              </a:rPr>
              <a:t>NaN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dtype</a:t>
            </a:r>
            <a:r>
              <a:rPr lang="en-US" dirty="0">
                <a:solidFill>
                  <a:schemeClr val="tx1"/>
                </a:solidFill>
              </a:rPr>
              <a:t>: float64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97590" y="5074419"/>
            <a:ext cx="7871172" cy="17029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dirty="0">
                <a:solidFill>
                  <a:schemeClr val="tx1"/>
                </a:solidFill>
              </a:rPr>
              <a:t>&gt;&gt;&gt; series * 4</a:t>
            </a:r>
          </a:p>
          <a:p>
            <a:r>
              <a:rPr lang="en-US" dirty="0">
                <a:solidFill>
                  <a:schemeClr val="tx1"/>
                </a:solidFill>
              </a:rPr>
              <a:t>1     40.0</a:t>
            </a:r>
          </a:p>
          <a:p>
            <a:r>
              <a:rPr lang="en-US" dirty="0">
                <a:solidFill>
                  <a:schemeClr val="tx1"/>
                </a:solidFill>
              </a:rPr>
              <a:t>2     80.0</a:t>
            </a:r>
          </a:p>
          <a:p>
            <a:r>
              <a:rPr lang="en-US" dirty="0">
                <a:solidFill>
                  <a:schemeClr val="tx1"/>
                </a:solidFill>
              </a:rPr>
              <a:t>3    120.0</a:t>
            </a:r>
          </a:p>
          <a:p>
            <a:r>
              <a:rPr lang="en-US" dirty="0">
                <a:solidFill>
                  <a:schemeClr val="tx1"/>
                </a:solidFill>
              </a:rPr>
              <a:t>4      </a:t>
            </a:r>
            <a:r>
              <a:rPr lang="en-US" dirty="0" err="1">
                <a:solidFill>
                  <a:schemeClr val="tx1"/>
                </a:solidFill>
              </a:rPr>
              <a:t>NaN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dtype</a:t>
            </a:r>
            <a:r>
              <a:rPr lang="en-US" dirty="0">
                <a:solidFill>
                  <a:schemeClr val="tx1"/>
                </a:solidFill>
              </a:rPr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24813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2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andas - DataFrame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1016161"/>
            <a:ext cx="8480149" cy="56099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Spreadsheet-like data structure containing an ordered collection of columns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both row and column index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with dictionary of equal-length list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99930" y="3220277"/>
            <a:ext cx="6440557" cy="30877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data</a:t>
            </a:r>
            <a:r>
              <a:rPr lang="en-US" dirty="0">
                <a:solidFill>
                  <a:schemeClr val="tx1"/>
                </a:solidFill>
              </a:rPr>
              <a:t>={'country':['INDIA','USA','INDIA','USA</a:t>
            </a:r>
            <a:r>
              <a:rPr lang="en-US" dirty="0" smtClean="0">
                <a:solidFill>
                  <a:schemeClr val="tx1"/>
                </a:solidFill>
              </a:rPr>
              <a:t>'],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'Year</a:t>
            </a:r>
            <a:r>
              <a:rPr lang="en-US" dirty="0">
                <a:solidFill>
                  <a:schemeClr val="tx1"/>
                </a:solidFill>
              </a:rPr>
              <a:t>':[2010,2011,2012,2013</a:t>
            </a:r>
            <a:r>
              <a:rPr lang="en-US" dirty="0" smtClean="0">
                <a:solidFill>
                  <a:schemeClr val="tx1"/>
                </a:solidFill>
              </a:rPr>
              <a:t>],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'Population</a:t>
            </a:r>
            <a:r>
              <a:rPr lang="en-US" dirty="0">
                <a:solidFill>
                  <a:schemeClr val="tx1"/>
                </a:solidFill>
              </a:rPr>
              <a:t>':[20,28,32,38]}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pd.DataFrame</a:t>
            </a:r>
            <a:r>
              <a:rPr lang="en-US" dirty="0">
                <a:solidFill>
                  <a:schemeClr val="tx1"/>
                </a:solidFill>
              </a:rPr>
              <a:t>(data)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Population  </a:t>
            </a:r>
            <a:r>
              <a:rPr lang="en-US" dirty="0" smtClean="0">
                <a:solidFill>
                  <a:schemeClr val="tx1"/>
                </a:solidFill>
              </a:rPr>
              <a:t>	Year 	country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0          </a:t>
            </a:r>
            <a:r>
              <a:rPr lang="en-US" dirty="0" smtClean="0">
                <a:solidFill>
                  <a:schemeClr val="tx1"/>
                </a:solidFill>
              </a:rPr>
              <a:t>	20  	2010   	INDIA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1          </a:t>
            </a:r>
            <a:r>
              <a:rPr lang="en-US" dirty="0" smtClean="0">
                <a:solidFill>
                  <a:schemeClr val="tx1"/>
                </a:solidFill>
              </a:rPr>
              <a:t>	28  	2011     	USA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          </a:t>
            </a:r>
            <a:r>
              <a:rPr lang="en-US" dirty="0" smtClean="0">
                <a:solidFill>
                  <a:schemeClr val="tx1"/>
                </a:solidFill>
              </a:rPr>
              <a:t>	32  	2012   	INDIA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          </a:t>
            </a:r>
            <a:r>
              <a:rPr lang="en-US" dirty="0" smtClean="0">
                <a:solidFill>
                  <a:schemeClr val="tx1"/>
                </a:solidFill>
              </a:rPr>
              <a:t>	38  	2013     	USA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2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andas - DataFrame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1016161"/>
            <a:ext cx="8480149" cy="56099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Columns can be added by computation or direction assignment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17674" y="1630016"/>
            <a:ext cx="7156175" cy="47045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Population  Year country</a:t>
            </a:r>
          </a:p>
          <a:p>
            <a:r>
              <a:rPr lang="en-US" dirty="0">
                <a:solidFill>
                  <a:schemeClr val="tx1"/>
                </a:solidFill>
              </a:rPr>
              <a:t>0          20  2010   INDIA</a:t>
            </a:r>
          </a:p>
          <a:p>
            <a:r>
              <a:rPr lang="en-US" dirty="0">
                <a:solidFill>
                  <a:schemeClr val="tx1"/>
                </a:solidFill>
              </a:rPr>
              <a:t>1          28  2011     USA</a:t>
            </a:r>
          </a:p>
          <a:p>
            <a:r>
              <a:rPr lang="en-US" dirty="0">
                <a:solidFill>
                  <a:schemeClr val="tx1"/>
                </a:solidFill>
              </a:rPr>
              <a:t>2          32  2012   INDIA</a:t>
            </a:r>
          </a:p>
          <a:p>
            <a:r>
              <a:rPr lang="en-US" dirty="0">
                <a:solidFill>
                  <a:schemeClr val="tx1"/>
                </a:solidFill>
              </a:rPr>
              <a:t>3          38  2013     USA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 # Adding new column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r>
              <a:rPr lang="en-US" dirty="0" smtClean="0">
                <a:solidFill>
                  <a:schemeClr val="tx1"/>
                </a:solidFill>
              </a:rPr>
              <a:t>[ 'GDP‘ ]  =  { 6.3, 5.7, 7.8, 5.5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Population  Year country  GDP</a:t>
            </a:r>
          </a:p>
          <a:p>
            <a:r>
              <a:rPr lang="en-US" dirty="0">
                <a:solidFill>
                  <a:schemeClr val="tx1"/>
                </a:solidFill>
              </a:rPr>
              <a:t>0          20  2010   INDIA  6.3</a:t>
            </a:r>
          </a:p>
          <a:p>
            <a:r>
              <a:rPr lang="en-US" dirty="0">
                <a:solidFill>
                  <a:schemeClr val="tx1"/>
                </a:solidFill>
              </a:rPr>
              <a:t>1          28  2011     USA  5.5</a:t>
            </a:r>
          </a:p>
          <a:p>
            <a:r>
              <a:rPr lang="en-US" dirty="0">
                <a:solidFill>
                  <a:schemeClr val="tx1"/>
                </a:solidFill>
              </a:rPr>
              <a:t>2          32  2012   INDIA  7.8</a:t>
            </a:r>
          </a:p>
          <a:p>
            <a:r>
              <a:rPr lang="en-US" dirty="0">
                <a:solidFill>
                  <a:schemeClr val="tx1"/>
                </a:solidFill>
              </a:rPr>
              <a:t>3          38  2013     USA  5.7</a:t>
            </a:r>
          </a:p>
        </p:txBody>
      </p:sp>
    </p:spTree>
    <p:extLst>
      <p:ext uri="{BB962C8B-B14F-4D97-AF65-F5344CB8AC3E}">
        <p14:creationId xmlns:p14="http://schemas.microsoft.com/office/powerpoint/2010/main" val="2311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2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andas - DataFrame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1016161"/>
            <a:ext cx="8480149" cy="56099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on DataFrame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apply functions like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sum(), means(), max(), head(), count(), tail()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1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66810" y="2411896"/>
            <a:ext cx="7156175" cy="3246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Population  Year country</a:t>
            </a:r>
          </a:p>
          <a:p>
            <a:r>
              <a:rPr lang="en-US" dirty="0">
                <a:solidFill>
                  <a:schemeClr val="tx1"/>
                </a:solidFill>
              </a:rPr>
              <a:t>0          20  2010   INDIA</a:t>
            </a:r>
          </a:p>
          <a:p>
            <a:r>
              <a:rPr lang="en-US" dirty="0">
                <a:solidFill>
                  <a:schemeClr val="tx1"/>
                </a:solidFill>
              </a:rPr>
              <a:t>1          28  2011     USA</a:t>
            </a:r>
          </a:p>
          <a:p>
            <a:r>
              <a:rPr lang="en-US" dirty="0">
                <a:solidFill>
                  <a:schemeClr val="tx1"/>
                </a:solidFill>
              </a:rPr>
              <a:t>2          32  2012   INDIA</a:t>
            </a:r>
          </a:p>
          <a:p>
            <a:r>
              <a:rPr lang="en-US" dirty="0">
                <a:solidFill>
                  <a:schemeClr val="tx1"/>
                </a:solidFill>
              </a:rPr>
              <a:t>3          38  2013     USA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 </a:t>
            </a:r>
            <a:r>
              <a:rPr lang="en-US" dirty="0" err="1" smtClean="0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['GDP'].sum()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25.3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['Population'].mean()</a:t>
            </a:r>
          </a:p>
          <a:p>
            <a:r>
              <a:rPr lang="en-US" dirty="0">
                <a:solidFill>
                  <a:schemeClr val="tx1"/>
                </a:solidFill>
              </a:rPr>
              <a:t>29.5</a:t>
            </a:r>
          </a:p>
        </p:txBody>
      </p:sp>
    </p:spTree>
    <p:extLst>
      <p:ext uri="{BB962C8B-B14F-4D97-AF65-F5344CB8AC3E}">
        <p14:creationId xmlns:p14="http://schemas.microsoft.com/office/powerpoint/2010/main" val="37631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2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andas - DataFrame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1016161"/>
            <a:ext cx="8480149" cy="56099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describe()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will give the summary of DataFrame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0525" y="1722783"/>
            <a:ext cx="7156175" cy="3246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tx1"/>
                </a:solidFill>
              </a:rPr>
              <a:t>dataFrame.describe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lang="en-US" dirty="0" smtClean="0">
                <a:solidFill>
                  <a:schemeClr val="tx1"/>
                </a:solidFill>
              </a:rPr>
              <a:t>	Population         	Year       		GDP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count    </a:t>
            </a:r>
            <a:r>
              <a:rPr lang="en-US" dirty="0" smtClean="0">
                <a:solidFill>
                  <a:schemeClr val="tx1"/>
                </a:solidFill>
              </a:rPr>
              <a:t>	4.000000     	4.000000  	4.000000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mean    </a:t>
            </a:r>
            <a:r>
              <a:rPr lang="en-US" dirty="0" smtClean="0">
                <a:solidFill>
                  <a:schemeClr val="tx1"/>
                </a:solidFill>
              </a:rPr>
              <a:t>	29.500000  	2011.500000  	6.325000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std</a:t>
            </a: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smtClean="0">
                <a:solidFill>
                  <a:schemeClr val="tx1"/>
                </a:solidFill>
              </a:rPr>
              <a:t>	7.549834     	1.290994  	1.040433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min     </a:t>
            </a:r>
            <a:r>
              <a:rPr lang="en-US" dirty="0" smtClean="0">
                <a:solidFill>
                  <a:schemeClr val="tx1"/>
                </a:solidFill>
              </a:rPr>
              <a:t>	20.000000  	2010.000000  	5.500000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25%     </a:t>
            </a:r>
            <a:r>
              <a:rPr lang="en-US" dirty="0" smtClean="0">
                <a:solidFill>
                  <a:schemeClr val="tx1"/>
                </a:solidFill>
              </a:rPr>
              <a:t>	26.000000  	2010.750000  	5.650000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50%     </a:t>
            </a:r>
            <a:r>
              <a:rPr lang="en-US" dirty="0" smtClean="0">
                <a:solidFill>
                  <a:schemeClr val="tx1"/>
                </a:solidFill>
              </a:rPr>
              <a:t>	30.000000  	2011.500000  	6.000000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75%     </a:t>
            </a:r>
            <a:r>
              <a:rPr lang="en-US" dirty="0" smtClean="0">
                <a:solidFill>
                  <a:schemeClr val="tx1"/>
                </a:solidFill>
              </a:rPr>
              <a:t>	33.500000  	2012.250000  	6.675000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max     </a:t>
            </a:r>
            <a:r>
              <a:rPr lang="en-US" dirty="0" smtClean="0">
                <a:solidFill>
                  <a:schemeClr val="tx1"/>
                </a:solidFill>
              </a:rPr>
              <a:t>	38.000000  	2013.000000  	7.800000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2"/>
            <a:ext cx="7381875" cy="3833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- Data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1016161"/>
            <a:ext cx="8480149" cy="56099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several ways to handle data loading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data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read_table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(JSON, </a:t>
            </a: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XMLm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fine with existing libraries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(depends upon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xlrd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1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pandas.io.sql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read_frame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271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2"/>
            <a:ext cx="7381875" cy="3833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Loading CSV data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1016161"/>
            <a:ext cx="8480149" cy="56099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pandas.read_csv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load the csv data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0525" y="1722783"/>
            <a:ext cx="8254448" cy="3246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chemeClr val="tx1"/>
                </a:solidFill>
              </a:rPr>
              <a:t>pd.read_csv</a:t>
            </a:r>
            <a:r>
              <a:rPr lang="en-US" dirty="0">
                <a:solidFill>
                  <a:schemeClr val="tx1"/>
                </a:solidFill>
              </a:rPr>
              <a:t>('employee.csv')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 </a:t>
            </a:r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Emp_ID</a:t>
            </a:r>
            <a:r>
              <a:rPr lang="en-US" dirty="0" smtClean="0">
                <a:solidFill>
                  <a:schemeClr val="tx1"/>
                </a:solidFill>
              </a:rPr>
              <a:t>             	</a:t>
            </a:r>
            <a:r>
              <a:rPr lang="en-US" dirty="0" err="1" smtClean="0">
                <a:solidFill>
                  <a:schemeClr val="tx1"/>
                </a:solidFill>
              </a:rPr>
              <a:t>EMP_Name</a:t>
            </a:r>
            <a:r>
              <a:rPr lang="en-US" dirty="0" smtClean="0">
                <a:solidFill>
                  <a:schemeClr val="tx1"/>
                </a:solidFill>
              </a:rPr>
              <a:t>  		Gender  	Age  	</a:t>
            </a:r>
            <a:r>
              <a:rPr lang="en-US" dirty="0" err="1" smtClean="0">
                <a:solidFill>
                  <a:schemeClr val="tx1"/>
                </a:solidFill>
              </a:rPr>
              <a:t>Join_year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0     5001       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Purnima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Pandey  </a:t>
            </a:r>
            <a:r>
              <a:rPr lang="en-US" dirty="0" smtClean="0">
                <a:solidFill>
                  <a:schemeClr val="tx1"/>
                </a:solidFill>
              </a:rPr>
              <a:t>		Female   	56       	1971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1     5002  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Chandramohan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Doss S    </a:t>
            </a:r>
            <a:r>
              <a:rPr lang="en-US" dirty="0" smtClean="0">
                <a:solidFill>
                  <a:schemeClr val="tx1"/>
                </a:solidFill>
              </a:rPr>
              <a:t>	Male   	45       	1972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2     5003       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Zaheer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Begum M    </a:t>
            </a:r>
            <a:r>
              <a:rPr lang="en-US" dirty="0" smtClean="0">
                <a:solidFill>
                  <a:schemeClr val="tx1"/>
                </a:solidFill>
              </a:rPr>
              <a:t>		Male   	36       	1979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3     5004         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Sreenath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N    </a:t>
            </a:r>
            <a:r>
              <a:rPr lang="en-US" dirty="0" smtClean="0">
                <a:solidFill>
                  <a:schemeClr val="tx1"/>
                </a:solidFill>
              </a:rPr>
              <a:t>		Male   	38       	1987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4     5005   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Sivaramakrishnan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    </a:t>
            </a:r>
            <a:r>
              <a:rPr lang="en-US" dirty="0" smtClean="0">
                <a:solidFill>
                  <a:schemeClr val="tx1"/>
                </a:solidFill>
              </a:rPr>
              <a:t>	Male   	57       	1994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5     5006        </a:t>
            </a:r>
            <a:r>
              <a:rPr lang="en-US" dirty="0" smtClean="0">
                <a:solidFill>
                  <a:schemeClr val="tx1"/>
                </a:solidFill>
              </a:rPr>
              <a:t>	Gita </a:t>
            </a:r>
            <a:r>
              <a:rPr lang="en-US" dirty="0">
                <a:solidFill>
                  <a:schemeClr val="tx1"/>
                </a:solidFill>
              </a:rPr>
              <a:t>N Murthy  </a:t>
            </a:r>
            <a:r>
              <a:rPr lang="en-US" dirty="0" smtClean="0">
                <a:solidFill>
                  <a:schemeClr val="tx1"/>
                </a:solidFill>
              </a:rPr>
              <a:t>		Female   	48       	1988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8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2"/>
            <a:ext cx="7381875" cy="3833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1016161"/>
            <a:ext cx="8480149" cy="560992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plotting library in Python, which produces 2D graphics in different interactive environments.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draw different types of graphs, like line, scattered, bar, etc. It is mostly used in Python and R for drawing graphs and enabling exploration of data.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features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 large community.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comprises of tons of plot types.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well integrated into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ipython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de-facto standard for ‘command line’ plotting 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ipython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day-to-day data exploration.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52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2"/>
            <a:ext cx="7381875" cy="3833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Loading CSV data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1016161"/>
            <a:ext cx="8480149" cy="56099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DataFrame will give you the number of rows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get the column name using columns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0524" y="1743846"/>
            <a:ext cx="7724363" cy="11848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(data)</a:t>
            </a:r>
          </a:p>
          <a:p>
            <a:r>
              <a:rPr lang="en-US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0524" y="3821124"/>
            <a:ext cx="7724363" cy="12484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tx1"/>
                </a:solidFill>
              </a:rPr>
              <a:t>data.columns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Index(['</a:t>
            </a:r>
            <a:r>
              <a:rPr lang="en-US" dirty="0" err="1">
                <a:solidFill>
                  <a:schemeClr val="tx1"/>
                </a:solidFill>
              </a:rPr>
              <a:t>Emp_ID</a:t>
            </a:r>
            <a:r>
              <a:rPr lang="en-US" dirty="0">
                <a:solidFill>
                  <a:schemeClr val="tx1"/>
                </a:solidFill>
              </a:rPr>
              <a:t>', '</a:t>
            </a:r>
            <a:r>
              <a:rPr lang="en-US" dirty="0" err="1">
                <a:solidFill>
                  <a:schemeClr val="tx1"/>
                </a:solidFill>
              </a:rPr>
              <a:t>EMP_Name</a:t>
            </a:r>
            <a:r>
              <a:rPr lang="en-US" dirty="0">
                <a:solidFill>
                  <a:schemeClr val="tx1"/>
                </a:solidFill>
              </a:rPr>
              <a:t>', 'Gender', 'Age', '</a:t>
            </a:r>
            <a:r>
              <a:rPr lang="en-US" dirty="0" err="1">
                <a:solidFill>
                  <a:schemeClr val="tx1"/>
                </a:solidFill>
              </a:rPr>
              <a:t>Join_year</a:t>
            </a:r>
            <a:r>
              <a:rPr lang="en-US" dirty="0">
                <a:solidFill>
                  <a:schemeClr val="tx1"/>
                </a:solidFill>
              </a:rPr>
              <a:t>'], </a:t>
            </a:r>
            <a:r>
              <a:rPr lang="en-US" dirty="0" err="1">
                <a:solidFill>
                  <a:schemeClr val="tx1"/>
                </a:solidFill>
              </a:rPr>
              <a:t>dtype</a:t>
            </a:r>
            <a:r>
              <a:rPr lang="en-US" dirty="0">
                <a:solidFill>
                  <a:schemeClr val="tx1"/>
                </a:solidFill>
              </a:rPr>
              <a:t>='object')</a:t>
            </a:r>
          </a:p>
        </p:txBody>
      </p:sp>
    </p:spTree>
    <p:extLst>
      <p:ext uri="{BB962C8B-B14F-4D97-AF65-F5344CB8AC3E}">
        <p14:creationId xmlns:p14="http://schemas.microsoft.com/office/powerpoint/2010/main" val="6800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2"/>
            <a:ext cx="7381875" cy="3833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Loading CSV data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1016161"/>
            <a:ext cx="8480149" cy="56099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accessed in two ways </a:t>
            </a:r>
            <a:endParaRPr lang="en-US" sz="18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is using the DataFrame like a dictionary with string keys. Multiple columns can be accessed by passing multiple column names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&gt;&gt;&gt;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data[‘Open’]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way to access columns is using the dot syntax. This only works if your column name could also be a Python variable name (i.e., no spaces), and if it doesn't collide with another DataFrame property or function name (e.g., count, sum)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&gt;&gt;&gt;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data.Open</a:t>
            </a:r>
            <a:endParaRPr lang="en-US" sz="18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7896" y="4041913"/>
            <a:ext cx="7606747" cy="2650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data['</a:t>
            </a:r>
            <a:r>
              <a:rPr lang="en-US" dirty="0" err="1">
                <a:solidFill>
                  <a:schemeClr val="tx1"/>
                </a:solidFill>
              </a:rPr>
              <a:t>Emp_ID</a:t>
            </a:r>
            <a:r>
              <a:rPr lang="en-US" dirty="0">
                <a:solidFill>
                  <a:schemeClr val="tx1"/>
                </a:solidFill>
              </a:rPr>
              <a:t>']</a:t>
            </a:r>
          </a:p>
          <a:p>
            <a:r>
              <a:rPr lang="en-US" dirty="0">
                <a:solidFill>
                  <a:schemeClr val="tx1"/>
                </a:solidFill>
              </a:rPr>
              <a:t>0     5001</a:t>
            </a:r>
          </a:p>
          <a:p>
            <a:r>
              <a:rPr lang="en-US" dirty="0">
                <a:solidFill>
                  <a:schemeClr val="tx1"/>
                </a:solidFill>
              </a:rPr>
              <a:t>1     5002</a:t>
            </a:r>
          </a:p>
          <a:p>
            <a:r>
              <a:rPr lang="en-US" dirty="0">
                <a:solidFill>
                  <a:schemeClr val="tx1"/>
                </a:solidFill>
              </a:rPr>
              <a:t>2     5003</a:t>
            </a:r>
          </a:p>
          <a:p>
            <a:r>
              <a:rPr lang="en-US" dirty="0">
                <a:solidFill>
                  <a:schemeClr val="tx1"/>
                </a:solidFill>
              </a:rPr>
              <a:t>3     5004</a:t>
            </a:r>
          </a:p>
          <a:p>
            <a:r>
              <a:rPr lang="en-US" dirty="0">
                <a:solidFill>
                  <a:schemeClr val="tx1"/>
                </a:solidFill>
              </a:rPr>
              <a:t>4     5005</a:t>
            </a:r>
          </a:p>
          <a:p>
            <a:r>
              <a:rPr lang="en-US" dirty="0">
                <a:solidFill>
                  <a:schemeClr val="tx1"/>
                </a:solidFill>
              </a:rPr>
              <a:t>5     5006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Emp_ID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dtype</a:t>
            </a:r>
            <a:r>
              <a:rPr lang="en-US" dirty="0">
                <a:solidFill>
                  <a:schemeClr val="tx1"/>
                </a:solidFill>
              </a:rPr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2102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2"/>
            <a:ext cx="7381875" cy="3833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Loading CSV data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1016161"/>
            <a:ext cx="8480149" cy="56099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head()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lists the first 5 rows as default. If we want to display first n rows. Use head(n)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can be applied on columns also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other functions like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tail(), max(), min(), </a:t>
            </a: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means()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36128" y="1762541"/>
            <a:ext cx="7606747" cy="10866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tx1"/>
                </a:solidFill>
              </a:rPr>
              <a:t>data.head</a:t>
            </a:r>
            <a:r>
              <a:rPr lang="en-US" dirty="0">
                <a:solidFill>
                  <a:schemeClr val="tx1"/>
                </a:solidFill>
              </a:rPr>
              <a:t>(2)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Emp_ID</a:t>
            </a:r>
            <a:r>
              <a:rPr lang="en-US" dirty="0" smtClean="0">
                <a:solidFill>
                  <a:schemeClr val="tx1"/>
                </a:solidFill>
              </a:rPr>
              <a:t>             	</a:t>
            </a:r>
            <a:r>
              <a:rPr lang="en-US" dirty="0" err="1" smtClean="0">
                <a:solidFill>
                  <a:schemeClr val="tx1"/>
                </a:solidFill>
              </a:rPr>
              <a:t>EMP_Name</a:t>
            </a:r>
            <a:r>
              <a:rPr lang="en-US" dirty="0" smtClean="0">
                <a:solidFill>
                  <a:schemeClr val="tx1"/>
                </a:solidFill>
              </a:rPr>
              <a:t>  		Gender    Age     </a:t>
            </a:r>
            <a:r>
              <a:rPr lang="en-US" dirty="0" err="1" smtClean="0">
                <a:solidFill>
                  <a:schemeClr val="tx1"/>
                </a:solidFill>
              </a:rPr>
              <a:t>Join_year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0    5001       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Purnima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Pandey  </a:t>
            </a:r>
            <a:r>
              <a:rPr lang="en-US" dirty="0" smtClean="0">
                <a:solidFill>
                  <a:schemeClr val="tx1"/>
                </a:solidFill>
              </a:rPr>
              <a:t>		Female     56       </a:t>
            </a:r>
            <a:r>
              <a:rPr lang="en-US" dirty="0">
                <a:solidFill>
                  <a:schemeClr val="tx1"/>
                </a:solidFill>
              </a:rPr>
              <a:t>1971</a:t>
            </a:r>
          </a:p>
          <a:p>
            <a:r>
              <a:rPr lang="en-US" dirty="0">
                <a:solidFill>
                  <a:schemeClr val="tx1"/>
                </a:solidFill>
              </a:rPr>
              <a:t>1    5002  </a:t>
            </a: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dirty="0" err="1" smtClean="0">
                <a:solidFill>
                  <a:schemeClr val="tx1"/>
                </a:solidFill>
              </a:rPr>
              <a:t>Chandramohan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Doss S    </a:t>
            </a:r>
            <a:r>
              <a:rPr lang="en-US" dirty="0" smtClean="0">
                <a:solidFill>
                  <a:schemeClr val="tx1"/>
                </a:solidFill>
              </a:rPr>
              <a:t>	Male   	45       </a:t>
            </a:r>
            <a:r>
              <a:rPr lang="en-US" dirty="0">
                <a:solidFill>
                  <a:schemeClr val="tx1"/>
                </a:solidFill>
              </a:rPr>
              <a:t>1972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6126" y="3774743"/>
            <a:ext cx="7606747" cy="10866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tx1"/>
                </a:solidFill>
              </a:rPr>
              <a:t>data.Emp_ID.head</a:t>
            </a:r>
            <a:r>
              <a:rPr lang="en-US" dirty="0">
                <a:solidFill>
                  <a:schemeClr val="tx1"/>
                </a:solidFill>
              </a:rPr>
              <a:t>(2)</a:t>
            </a:r>
          </a:p>
          <a:p>
            <a:r>
              <a:rPr lang="en-US" dirty="0">
                <a:solidFill>
                  <a:schemeClr val="tx1"/>
                </a:solidFill>
              </a:rPr>
              <a:t>0    5001</a:t>
            </a:r>
          </a:p>
          <a:p>
            <a:r>
              <a:rPr lang="en-US" dirty="0">
                <a:solidFill>
                  <a:schemeClr val="tx1"/>
                </a:solidFill>
              </a:rPr>
              <a:t>1    5002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36126" y="5436587"/>
            <a:ext cx="7606747" cy="10866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tx1"/>
                </a:solidFill>
              </a:rPr>
              <a:t>data.Emp_ID.max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5006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05870" y="1560963"/>
            <a:ext cx="6172200" cy="32918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THANK YOU!!</a:t>
            </a:r>
          </a:p>
        </p:txBody>
      </p:sp>
      <p:sp>
        <p:nvSpPr>
          <p:cNvPr id="2" name="Rectangle 1"/>
          <p:cNvSpPr/>
          <p:nvPr/>
        </p:nvSpPr>
        <p:spPr>
          <a:xfrm>
            <a:off x="7405418" y="5593560"/>
            <a:ext cx="17050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</a:rPr>
              <a:t>santosh@rcplindia.in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11" y="5593560"/>
            <a:ext cx="183652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</a:rPr>
              <a:t>visit : www.rcplindia.in</a:t>
            </a:r>
          </a:p>
        </p:txBody>
      </p:sp>
    </p:spTree>
    <p:extLst>
      <p:ext uri="{BB962C8B-B14F-4D97-AF65-F5344CB8AC3E}">
        <p14:creationId xmlns:p14="http://schemas.microsoft.com/office/powerpoint/2010/main" val="380070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2"/>
            <a:ext cx="7381875" cy="38338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Plots: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" t="33816" r="14010" b="10725"/>
          <a:stretch/>
        </p:blipFill>
        <p:spPr>
          <a:xfrm>
            <a:off x="278294" y="1457739"/>
            <a:ext cx="8865706" cy="38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0088" y="3800113"/>
            <a:ext cx="5185043" cy="6924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5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Pandas</a:t>
            </a:r>
            <a:endParaRPr lang="en-US" sz="405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85" y="1159203"/>
            <a:ext cx="29146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8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54844"/>
            <a:ext cx="7381875" cy="445009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69170"/>
            <a:ext cx="8261488" cy="547740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open-source, BSD-licensed Python library providing high-performance, easy-to-use data structures and data analysis tools for the Python programming language.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built on top of NumPy,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some extent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 is well suited for many different kinds of data: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Tabular data with heterogeneously-typed columns, as in an SQL table or Excel spreadsheet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and unordered (not necessarily fixed-frequency) time series data.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matrix data (homogeneously typed or heterogeneous) with row and column labels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other form of observational / statistical data sets. The data actually need not be labeled at all to be placed into a pandas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16650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95504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of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1052160"/>
            <a:ext cx="8529993" cy="564889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primary data structures of pandas are 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(1-dimensional) and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 (2-dimensional)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used to handle the vast majority of typical use cases in finance, statistics, social science, and many areas of engineering.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 users, DataFrame provides everything that R’s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and much more.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is built on top of NumPy and is intended to integrate well within a scientific computing environment with many other 3rd party libraries.</a:t>
            </a:r>
          </a:p>
        </p:txBody>
      </p:sp>
    </p:spTree>
    <p:extLst>
      <p:ext uri="{BB962C8B-B14F-4D97-AF65-F5344CB8AC3E}">
        <p14:creationId xmlns:p14="http://schemas.microsoft.com/office/powerpoint/2010/main" val="38142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95504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pandas does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1052160"/>
            <a:ext cx="8529993" cy="56488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of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(represented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floating point as well as non-floating point data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mutability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columns can be inserted and deleted from DataFrame and higher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and explicit data alignment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objects can be explicitly aligned to a set of labels, or the user can simply ignore the labels and let Series, DataFrame, etc. automatically align the data for you in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Powerful, flexible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to perform split-apply-combine operations on data sets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label-based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fancy indexing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large data sets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sets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reshaping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data sets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labeling of axes (possible to have multiple labels per tick)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IO tools for loading data from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 files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(CSV and delimited),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files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saving / loading data from the ultrafast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HDF5 format</a:t>
            </a:r>
          </a:p>
        </p:txBody>
      </p:sp>
    </p:spTree>
    <p:extLst>
      <p:ext uri="{BB962C8B-B14F-4D97-AF65-F5344CB8AC3E}">
        <p14:creationId xmlns:p14="http://schemas.microsoft.com/office/powerpoint/2010/main" val="22664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296916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- Data Structure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3" y="963153"/>
            <a:ext cx="8546411" cy="5596673"/>
          </a:xfrm>
        </p:spPr>
        <p:txBody>
          <a:bodyPr>
            <a:noAutofit/>
          </a:bodyPr>
          <a:lstStyle/>
          <a:p>
            <a:pPr marL="257175" indent="-257175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is a one-dimensional labeled array capable of holding any data type (integers, strings, floating point numbers, Python objects, etc.). The axis labels are collectively referred to as the index.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method to create a Series is to call: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data can be many different things:</a:t>
            </a:r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Python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scalar value (like 5)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10840" y="3334107"/>
            <a:ext cx="6542019" cy="427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=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pd.Series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 = d, index=index)</a:t>
            </a:r>
          </a:p>
        </p:txBody>
      </p:sp>
    </p:spTree>
    <p:extLst>
      <p:ext uri="{BB962C8B-B14F-4D97-AF65-F5344CB8AC3E}">
        <p14:creationId xmlns:p14="http://schemas.microsoft.com/office/powerpoint/2010/main" val="41756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75527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- Data Structure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1004624"/>
            <a:ext cx="8453646" cy="5674472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Font typeface="+mj-lt"/>
              <a:buAutoNum type="arabicPeriod" startAt="2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2-dimensional labeled data structure with columns of potentially different types. You can think of it like a spreadsheet or SQL table, or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Series objects.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 accepts many different kinds of input: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1D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lists,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Series</a:t>
            </a:r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2-D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numpy.ndarray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Structured or record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Series</a:t>
            </a:r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Another DataFrame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0598" y="2666174"/>
            <a:ext cx="6542019" cy="427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 = d , index=index)</a:t>
            </a:r>
          </a:p>
        </p:txBody>
      </p:sp>
    </p:spTree>
    <p:extLst>
      <p:ext uri="{BB962C8B-B14F-4D97-AF65-F5344CB8AC3E}">
        <p14:creationId xmlns:p14="http://schemas.microsoft.com/office/powerpoint/2010/main" val="27411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9584</TotalTime>
  <Words>1396</Words>
  <Application>Microsoft Office PowerPoint</Application>
  <PresentationFormat>On-screen Show (4:3)</PresentationFormat>
  <Paragraphs>308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Matplotlib</vt:lpstr>
      <vt:lpstr>Different Types of Plots:</vt:lpstr>
      <vt:lpstr>PowerPoint Presentation</vt:lpstr>
      <vt:lpstr>Pandas</vt:lpstr>
      <vt:lpstr>Primary data structures of pandas</vt:lpstr>
      <vt:lpstr>Things that pandas does well</vt:lpstr>
      <vt:lpstr>pandas - Data Structure Types</vt:lpstr>
      <vt:lpstr>pandas - Data Structure Types</vt:lpstr>
      <vt:lpstr>pandas - Series</vt:lpstr>
      <vt:lpstr>pandas - Traversing Series</vt:lpstr>
      <vt:lpstr>pandas - Traversing Series (Contd….)</vt:lpstr>
      <vt:lpstr>pandas - Incomplete Data in Series</vt:lpstr>
      <vt:lpstr>pandas - DataFrame</vt:lpstr>
      <vt:lpstr>pandas - DataFrame</vt:lpstr>
      <vt:lpstr>pandas - DataFrame</vt:lpstr>
      <vt:lpstr>pandas - DataFrame</vt:lpstr>
      <vt:lpstr>pandas - Data Loading</vt:lpstr>
      <vt:lpstr>pandas – Loading CSV data</vt:lpstr>
      <vt:lpstr>pandas – Loading CSV data</vt:lpstr>
      <vt:lpstr>pandas – Loading CSV data</vt:lpstr>
      <vt:lpstr>pandas – Loading CSV data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Ashish-PC</dc:creator>
  <cp:lastModifiedBy>Santosh Kumar</cp:lastModifiedBy>
  <cp:revision>325</cp:revision>
  <dcterms:created xsi:type="dcterms:W3CDTF">2016-12-18T13:55:19Z</dcterms:created>
  <dcterms:modified xsi:type="dcterms:W3CDTF">2018-09-01T10:22:24Z</dcterms:modified>
  <cp:contentStatus/>
</cp:coreProperties>
</file>