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3" r:id="rId3"/>
    <p:sldId id="349" r:id="rId4"/>
    <p:sldId id="350" r:id="rId5"/>
    <p:sldId id="351" r:id="rId6"/>
    <p:sldId id="352" r:id="rId7"/>
    <p:sldId id="353" r:id="rId8"/>
    <p:sldId id="354" r:id="rId9"/>
    <p:sldId id="355" r:id="rId10"/>
    <p:sldId id="356" r:id="rId11"/>
    <p:sldId id="357" r:id="rId12"/>
    <p:sldId id="376" r:id="rId13"/>
    <p:sldId id="373" r:id="rId14"/>
    <p:sldId id="374" r:id="rId15"/>
    <p:sldId id="375" r:id="rId16"/>
    <p:sldId id="377" r:id="rId17"/>
    <p:sldId id="371" r:id="rId18"/>
    <p:sldId id="378" r:id="rId19"/>
    <p:sldId id="359" r:id="rId20"/>
    <p:sldId id="360" r:id="rId21"/>
    <p:sldId id="361" r:id="rId22"/>
    <p:sldId id="362" r:id="rId23"/>
    <p:sldId id="385" r:id="rId24"/>
    <p:sldId id="363" r:id="rId25"/>
    <p:sldId id="364" r:id="rId26"/>
    <p:sldId id="365" r:id="rId27"/>
    <p:sldId id="384" r:id="rId28"/>
    <p:sldId id="366" r:id="rId29"/>
    <p:sldId id="367" r:id="rId30"/>
    <p:sldId id="368" r:id="rId31"/>
    <p:sldId id="379" r:id="rId32"/>
    <p:sldId id="381" r:id="rId33"/>
    <p:sldId id="380" r:id="rId34"/>
    <p:sldId id="34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757575"/>
    <a:srgbClr val="6F6F6F"/>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33" autoAdjust="0"/>
  </p:normalViewPr>
  <p:slideViewPr>
    <p:cSldViewPr snapToGrid="0">
      <p:cViewPr varScale="1">
        <p:scale>
          <a:sx n="76" d="100"/>
          <a:sy n="76" d="100"/>
        </p:scale>
        <p:origin x="12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10931-5F8B-436A-852B-BCD9A04763B6}" type="datetimeFigureOut">
              <a:rPr lang="en-US" smtClean="0"/>
              <a:t>8/4/2018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BD591-E382-424C-9FCB-BD134BDB581A}" type="slidenum">
              <a:rPr lang="en-US" smtClean="0"/>
              <a:t>‹#›</a:t>
            </a:fld>
            <a:endParaRPr lang="en-US"/>
          </a:p>
        </p:txBody>
      </p:sp>
    </p:spTree>
    <p:extLst>
      <p:ext uri="{BB962C8B-B14F-4D97-AF65-F5344CB8AC3E}">
        <p14:creationId xmlns:p14="http://schemas.microsoft.com/office/powerpoint/2010/main" val="282171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a:t>
            </a:fld>
            <a:endParaRPr lang="en-US"/>
          </a:p>
        </p:txBody>
      </p:sp>
    </p:spTree>
    <p:extLst>
      <p:ext uri="{BB962C8B-B14F-4D97-AF65-F5344CB8AC3E}">
        <p14:creationId xmlns:p14="http://schemas.microsoft.com/office/powerpoint/2010/main" val="1222184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20</a:t>
            </a:fld>
            <a:endParaRPr lang="en-US"/>
          </a:p>
        </p:txBody>
      </p:sp>
    </p:spTree>
    <p:extLst>
      <p:ext uri="{BB962C8B-B14F-4D97-AF65-F5344CB8AC3E}">
        <p14:creationId xmlns:p14="http://schemas.microsoft.com/office/powerpoint/2010/main" val="2684138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21</a:t>
            </a:fld>
            <a:endParaRPr lang="en-US"/>
          </a:p>
        </p:txBody>
      </p:sp>
    </p:spTree>
    <p:extLst>
      <p:ext uri="{BB962C8B-B14F-4D97-AF65-F5344CB8AC3E}">
        <p14:creationId xmlns:p14="http://schemas.microsoft.com/office/powerpoint/2010/main" val="354616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22</a:t>
            </a:fld>
            <a:endParaRPr lang="en-US"/>
          </a:p>
        </p:txBody>
      </p:sp>
    </p:spTree>
    <p:extLst>
      <p:ext uri="{BB962C8B-B14F-4D97-AF65-F5344CB8AC3E}">
        <p14:creationId xmlns:p14="http://schemas.microsoft.com/office/powerpoint/2010/main" val="429080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23</a:t>
            </a:fld>
            <a:endParaRPr lang="en-US"/>
          </a:p>
        </p:txBody>
      </p:sp>
    </p:spTree>
    <p:extLst>
      <p:ext uri="{BB962C8B-B14F-4D97-AF65-F5344CB8AC3E}">
        <p14:creationId xmlns:p14="http://schemas.microsoft.com/office/powerpoint/2010/main" val="71396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24</a:t>
            </a:fld>
            <a:endParaRPr lang="en-US"/>
          </a:p>
        </p:txBody>
      </p:sp>
    </p:spTree>
    <p:extLst>
      <p:ext uri="{BB962C8B-B14F-4D97-AF65-F5344CB8AC3E}">
        <p14:creationId xmlns:p14="http://schemas.microsoft.com/office/powerpoint/2010/main" val="78227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25</a:t>
            </a:fld>
            <a:endParaRPr lang="en-US"/>
          </a:p>
        </p:txBody>
      </p:sp>
    </p:spTree>
    <p:extLst>
      <p:ext uri="{BB962C8B-B14F-4D97-AF65-F5344CB8AC3E}">
        <p14:creationId xmlns:p14="http://schemas.microsoft.com/office/powerpoint/2010/main" val="2421838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26</a:t>
            </a:fld>
            <a:endParaRPr lang="en-US"/>
          </a:p>
        </p:txBody>
      </p:sp>
    </p:spTree>
    <p:extLst>
      <p:ext uri="{BB962C8B-B14F-4D97-AF65-F5344CB8AC3E}">
        <p14:creationId xmlns:p14="http://schemas.microsoft.com/office/powerpoint/2010/main" val="168094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27</a:t>
            </a:fld>
            <a:endParaRPr lang="en-US"/>
          </a:p>
        </p:txBody>
      </p:sp>
    </p:spTree>
    <p:extLst>
      <p:ext uri="{BB962C8B-B14F-4D97-AF65-F5344CB8AC3E}">
        <p14:creationId xmlns:p14="http://schemas.microsoft.com/office/powerpoint/2010/main" val="3412008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28</a:t>
            </a:fld>
            <a:endParaRPr lang="en-US"/>
          </a:p>
        </p:txBody>
      </p:sp>
    </p:spTree>
    <p:extLst>
      <p:ext uri="{BB962C8B-B14F-4D97-AF65-F5344CB8AC3E}">
        <p14:creationId xmlns:p14="http://schemas.microsoft.com/office/powerpoint/2010/main" val="2902115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29</a:t>
            </a:fld>
            <a:endParaRPr lang="en-US"/>
          </a:p>
        </p:txBody>
      </p:sp>
    </p:spTree>
    <p:extLst>
      <p:ext uri="{BB962C8B-B14F-4D97-AF65-F5344CB8AC3E}">
        <p14:creationId xmlns:p14="http://schemas.microsoft.com/office/powerpoint/2010/main" val="338373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12</a:t>
            </a:fld>
            <a:endParaRPr lang="en-US"/>
          </a:p>
        </p:txBody>
      </p:sp>
    </p:spTree>
    <p:extLst>
      <p:ext uri="{BB962C8B-B14F-4D97-AF65-F5344CB8AC3E}">
        <p14:creationId xmlns:p14="http://schemas.microsoft.com/office/powerpoint/2010/main" val="11070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30</a:t>
            </a:fld>
            <a:endParaRPr lang="en-US"/>
          </a:p>
        </p:txBody>
      </p:sp>
    </p:spTree>
    <p:extLst>
      <p:ext uri="{BB962C8B-B14F-4D97-AF65-F5344CB8AC3E}">
        <p14:creationId xmlns:p14="http://schemas.microsoft.com/office/powerpoint/2010/main" val="18695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31</a:t>
            </a:fld>
            <a:endParaRPr lang="en-US"/>
          </a:p>
        </p:txBody>
      </p:sp>
    </p:spTree>
    <p:extLst>
      <p:ext uri="{BB962C8B-B14F-4D97-AF65-F5344CB8AC3E}">
        <p14:creationId xmlns:p14="http://schemas.microsoft.com/office/powerpoint/2010/main" val="3939151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32</a:t>
            </a:fld>
            <a:endParaRPr lang="en-US"/>
          </a:p>
        </p:txBody>
      </p:sp>
    </p:spTree>
    <p:extLst>
      <p:ext uri="{BB962C8B-B14F-4D97-AF65-F5344CB8AC3E}">
        <p14:creationId xmlns:p14="http://schemas.microsoft.com/office/powerpoint/2010/main" val="1375128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33</a:t>
            </a:fld>
            <a:endParaRPr lang="en-US"/>
          </a:p>
        </p:txBody>
      </p:sp>
    </p:spTree>
    <p:extLst>
      <p:ext uri="{BB962C8B-B14F-4D97-AF65-F5344CB8AC3E}">
        <p14:creationId xmlns:p14="http://schemas.microsoft.com/office/powerpoint/2010/main" val="329719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13</a:t>
            </a:fld>
            <a:endParaRPr lang="en-US"/>
          </a:p>
        </p:txBody>
      </p:sp>
    </p:spTree>
    <p:extLst>
      <p:ext uri="{BB962C8B-B14F-4D97-AF65-F5344CB8AC3E}">
        <p14:creationId xmlns:p14="http://schemas.microsoft.com/office/powerpoint/2010/main" val="1133183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14</a:t>
            </a:fld>
            <a:endParaRPr lang="en-US"/>
          </a:p>
        </p:txBody>
      </p:sp>
    </p:spTree>
    <p:extLst>
      <p:ext uri="{BB962C8B-B14F-4D97-AF65-F5344CB8AC3E}">
        <p14:creationId xmlns:p14="http://schemas.microsoft.com/office/powerpoint/2010/main" val="2024662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15</a:t>
            </a:fld>
            <a:endParaRPr lang="en-US"/>
          </a:p>
        </p:txBody>
      </p:sp>
    </p:spTree>
    <p:extLst>
      <p:ext uri="{BB962C8B-B14F-4D97-AF65-F5344CB8AC3E}">
        <p14:creationId xmlns:p14="http://schemas.microsoft.com/office/powerpoint/2010/main" val="2786461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16</a:t>
            </a:fld>
            <a:endParaRPr lang="en-US"/>
          </a:p>
        </p:txBody>
      </p:sp>
    </p:spTree>
    <p:extLst>
      <p:ext uri="{BB962C8B-B14F-4D97-AF65-F5344CB8AC3E}">
        <p14:creationId xmlns:p14="http://schemas.microsoft.com/office/powerpoint/2010/main" val="516626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17</a:t>
            </a:fld>
            <a:endParaRPr lang="en-US"/>
          </a:p>
        </p:txBody>
      </p:sp>
    </p:spTree>
    <p:extLst>
      <p:ext uri="{BB962C8B-B14F-4D97-AF65-F5344CB8AC3E}">
        <p14:creationId xmlns:p14="http://schemas.microsoft.com/office/powerpoint/2010/main" val="141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18</a:t>
            </a:fld>
            <a:endParaRPr lang="en-US"/>
          </a:p>
        </p:txBody>
      </p:sp>
    </p:spTree>
    <p:extLst>
      <p:ext uri="{BB962C8B-B14F-4D97-AF65-F5344CB8AC3E}">
        <p14:creationId xmlns:p14="http://schemas.microsoft.com/office/powerpoint/2010/main" val="376031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t>19</a:t>
            </a:fld>
            <a:endParaRPr lang="en-US"/>
          </a:p>
        </p:txBody>
      </p:sp>
    </p:spTree>
    <p:extLst>
      <p:ext uri="{BB962C8B-B14F-4D97-AF65-F5344CB8AC3E}">
        <p14:creationId xmlns:p14="http://schemas.microsoft.com/office/powerpoint/2010/main" val="167493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pic>
        <p:nvPicPr>
          <p:cNvPr id="7" name="Picture 6"/>
          <p:cNvPicPr>
            <a:picLocks noChangeAspect="1"/>
          </p:cNvPicPr>
          <p:nvPr userDrawn="1"/>
        </p:nvPicPr>
        <p:blipFill>
          <a:blip r:embed="rId2"/>
          <a:stretch>
            <a:fillRect/>
          </a:stretch>
        </p:blipFill>
        <p:spPr>
          <a:xfrm>
            <a:off x="0" y="5935580"/>
            <a:ext cx="9144000" cy="1008095"/>
          </a:xfrm>
          <a:prstGeom prst="rect">
            <a:avLst/>
          </a:prstGeom>
        </p:spPr>
      </p:pic>
    </p:spTree>
    <p:extLst>
      <p:ext uri="{BB962C8B-B14F-4D97-AF65-F5344CB8AC3E}">
        <p14:creationId xmlns:p14="http://schemas.microsoft.com/office/powerpoint/2010/main" val="45289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311610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218627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pic>
        <p:nvPicPr>
          <p:cNvPr id="7" name="Picture 6"/>
          <p:cNvPicPr>
            <a:picLocks noChangeAspect="1"/>
          </p:cNvPicPr>
          <p:nvPr userDrawn="1"/>
        </p:nvPicPr>
        <p:blipFill>
          <a:blip r:embed="rId2"/>
          <a:stretch>
            <a:fillRect/>
          </a:stretch>
        </p:blipFill>
        <p:spPr>
          <a:xfrm>
            <a:off x="0" y="814387"/>
            <a:ext cx="9144000" cy="152242"/>
          </a:xfrm>
          <a:prstGeom prst="rect">
            <a:avLst/>
          </a:prstGeom>
        </p:spPr>
      </p:pic>
    </p:spTree>
    <p:extLst>
      <p:ext uri="{BB962C8B-B14F-4D97-AF65-F5344CB8AC3E}">
        <p14:creationId xmlns:p14="http://schemas.microsoft.com/office/powerpoint/2010/main" val="33088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EB65D-0392-4F35-9D9B-0FDD8550FF40}" type="datetimeFigureOut">
              <a:rPr lang="en-IN" smtClean="0"/>
              <a:t>04-08-2018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34512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3EB65D-0392-4F35-9D9B-0FDD8550FF40}" type="datetimeFigureOut">
              <a:rPr lang="en-IN" smtClean="0"/>
              <a:t>04-08-2018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pic>
        <p:nvPicPr>
          <p:cNvPr id="8" name="Picture 7"/>
          <p:cNvPicPr>
            <a:picLocks noChangeAspect="1"/>
          </p:cNvPicPr>
          <p:nvPr userDrawn="1"/>
        </p:nvPicPr>
        <p:blipFill>
          <a:blip r:embed="rId2"/>
          <a:stretch>
            <a:fillRect/>
          </a:stretch>
        </p:blipFill>
        <p:spPr>
          <a:xfrm>
            <a:off x="0" y="814387"/>
            <a:ext cx="9144000" cy="152242"/>
          </a:xfrm>
          <a:prstGeom prst="rect">
            <a:avLst/>
          </a:prstGeom>
        </p:spPr>
      </p:pic>
    </p:spTree>
    <p:extLst>
      <p:ext uri="{BB962C8B-B14F-4D97-AF65-F5344CB8AC3E}">
        <p14:creationId xmlns:p14="http://schemas.microsoft.com/office/powerpoint/2010/main" val="18259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EB65D-0392-4F35-9D9B-0FDD8550FF40}" type="datetimeFigureOut">
              <a:rPr lang="en-IN" smtClean="0"/>
              <a:t>04-08-2018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97550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3EB65D-0392-4F35-9D9B-0FDD8550FF40}" type="datetimeFigureOut">
              <a:rPr lang="en-IN" smtClean="0"/>
              <a:t>04-08-2018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11018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EB65D-0392-4F35-9D9B-0FDD8550FF40}" type="datetimeFigureOut">
              <a:rPr lang="en-IN" smtClean="0"/>
              <a:t>04-08-2018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361540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t>04-08-2018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286144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t>04-08-2018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t>‹#›</a:t>
            </a:fld>
            <a:endParaRPr lang="en-IN"/>
          </a:p>
        </p:txBody>
      </p:sp>
    </p:spTree>
    <p:extLst>
      <p:ext uri="{BB962C8B-B14F-4D97-AF65-F5344CB8AC3E}">
        <p14:creationId xmlns:p14="http://schemas.microsoft.com/office/powerpoint/2010/main" val="262906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B65D-0392-4F35-9D9B-0FDD8550FF40}" type="datetimeFigureOut">
              <a:rPr lang="en-IN" smtClean="0"/>
              <a:t>04-08-2018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6594B-F0F6-4308-8ACA-55168D86F493}" type="slidenum">
              <a:rPr lang="en-IN" smtClean="0"/>
              <a:t>‹#›</a:t>
            </a:fld>
            <a:endParaRPr lang="en-IN"/>
          </a:p>
        </p:txBody>
      </p:sp>
    </p:spTree>
    <p:extLst>
      <p:ext uri="{BB962C8B-B14F-4D97-AF65-F5344CB8AC3E}">
        <p14:creationId xmlns:p14="http://schemas.microsoft.com/office/powerpoint/2010/main" val="1910600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8761" y="3588078"/>
            <a:ext cx="2185535" cy="692497"/>
          </a:xfrm>
          <a:prstGeom prst="rect">
            <a:avLst/>
          </a:prstGeom>
          <a:noFill/>
        </p:spPr>
        <p:txBody>
          <a:bodyPr wrap="none" lIns="68580" tIns="34290" rIns="68580" bIns="34290">
            <a:spAutoFit/>
          </a:bodyPr>
          <a:lstStyle/>
          <a:p>
            <a:pPr algn="ctr"/>
            <a:r>
              <a:rPr lang="en-US" sz="4050" dirty="0">
                <a:ln w="0"/>
                <a:solidFill>
                  <a:schemeClr val="accent1"/>
                </a:solidFill>
                <a:effectLst>
                  <a:outerShdw blurRad="38100" dist="38100" dir="2700000" algn="tl">
                    <a:srgbClr val="000000">
                      <a:alpha val="43137"/>
                    </a:srgbClr>
                  </a:outerShdw>
                </a:effectLst>
              </a:rPr>
              <a:t>Functions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285" y="1159203"/>
            <a:ext cx="2930933" cy="2442444"/>
          </a:xfrm>
          <a:prstGeom prst="rect">
            <a:avLst/>
          </a:prstGeom>
        </p:spPr>
      </p:pic>
    </p:spTree>
    <p:extLst>
      <p:ext uri="{BB962C8B-B14F-4D97-AF65-F5344CB8AC3E}">
        <p14:creationId xmlns:p14="http://schemas.microsoft.com/office/powerpoint/2010/main" val="2958748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24151" y="319275"/>
            <a:ext cx="7381875" cy="383381"/>
          </a:xfrm>
        </p:spPr>
        <p:txBody>
          <a:bodyPr>
            <a:noAutofit/>
          </a:bodyPr>
          <a:lstStyle/>
          <a:p>
            <a:r>
              <a:rPr lang="en-US" sz="2400" dirty="0">
                <a:latin typeface="Times New Roman" panose="02020603050405020304" pitchFamily="18" charset="0"/>
                <a:cs typeface="Times New Roman" panose="02020603050405020304" pitchFamily="18" charset="0"/>
              </a:rPr>
              <a:t>Various Forms of  Function Arguments)</a:t>
            </a:r>
          </a:p>
        </p:txBody>
      </p:sp>
      <p:sp>
        <p:nvSpPr>
          <p:cNvPr id="4" name="Rounded Rectangle 3"/>
          <p:cNvSpPr/>
          <p:nvPr/>
        </p:nvSpPr>
        <p:spPr>
          <a:xfrm>
            <a:off x="685800" y="2285999"/>
            <a:ext cx="7220226" cy="1854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lumMod val="75000"/>
                  </a:schemeClr>
                </a:solidFill>
              </a:rPr>
              <a:t>&gt;&gt;&gt; # Keyword Arguments</a:t>
            </a:r>
          </a:p>
          <a:p>
            <a:r>
              <a:rPr lang="en-US" dirty="0" smtClean="0">
                <a:solidFill>
                  <a:schemeClr val="accent2">
                    <a:lumMod val="75000"/>
                  </a:schemeClr>
                </a:solidFill>
              </a:rPr>
              <a:t>&gt;&gt;&gt;</a:t>
            </a:r>
            <a:r>
              <a:rPr lang="en-US" dirty="0" smtClean="0">
                <a:solidFill>
                  <a:schemeClr val="tx1"/>
                </a:solidFill>
              </a:rPr>
              <a:t> </a:t>
            </a:r>
            <a:r>
              <a:rPr lang="en-US" dirty="0" err="1" smtClean="0">
                <a:solidFill>
                  <a:schemeClr val="tx1"/>
                </a:solidFill>
              </a:rPr>
              <a:t>def</a:t>
            </a:r>
            <a:r>
              <a:rPr lang="en-US" dirty="0" smtClean="0">
                <a:solidFill>
                  <a:schemeClr val="tx1"/>
                </a:solidFill>
              </a:rPr>
              <a:t> fun(</a:t>
            </a:r>
            <a:r>
              <a:rPr lang="en-US" dirty="0" err="1" smtClean="0">
                <a:solidFill>
                  <a:schemeClr val="tx1"/>
                </a:solidFill>
              </a:rPr>
              <a:t>a,b,c</a:t>
            </a:r>
            <a:r>
              <a:rPr lang="en-US" dirty="0" smtClean="0">
                <a:solidFill>
                  <a:schemeClr val="tx1"/>
                </a:solidFill>
              </a:rPr>
              <a:t>):</a:t>
            </a:r>
          </a:p>
          <a:p>
            <a:r>
              <a:rPr lang="en-US" dirty="0" smtClean="0">
                <a:solidFill>
                  <a:schemeClr val="tx1"/>
                </a:solidFill>
              </a:rPr>
              <a:t>	print(</a:t>
            </a:r>
            <a:r>
              <a:rPr lang="en-US" dirty="0" err="1" smtClean="0">
                <a:solidFill>
                  <a:schemeClr val="tx1"/>
                </a:solidFill>
              </a:rPr>
              <a:t>a,b,c</a:t>
            </a:r>
            <a:r>
              <a:rPr lang="en-US" dirty="0" smtClean="0">
                <a:solidFill>
                  <a:schemeClr val="tx1"/>
                </a:solidFill>
              </a:rPr>
              <a:t>)</a:t>
            </a:r>
          </a:p>
          <a:p>
            <a:r>
              <a:rPr lang="en-US" dirty="0" smtClean="0">
                <a:solidFill>
                  <a:schemeClr val="accent2">
                    <a:lumMod val="75000"/>
                  </a:schemeClr>
                </a:solidFill>
              </a:rPr>
              <a:t>&gt;&gt;&gt;</a:t>
            </a:r>
            <a:r>
              <a:rPr lang="en-US" dirty="0" smtClean="0">
                <a:solidFill>
                  <a:schemeClr val="tx1"/>
                </a:solidFill>
              </a:rPr>
              <a:t> fun( b=2, c=3, a=1)</a:t>
            </a:r>
          </a:p>
          <a:p>
            <a:r>
              <a:rPr lang="en-US" dirty="0" smtClean="0">
                <a:solidFill>
                  <a:schemeClr val="tx1"/>
                </a:solidFill>
              </a:rPr>
              <a:t>1 2 3</a:t>
            </a:r>
            <a:endParaRPr lang="en-US" dirty="0">
              <a:solidFill>
                <a:schemeClr val="tx1"/>
              </a:solidFill>
            </a:endParaRPr>
          </a:p>
        </p:txBody>
      </p:sp>
      <p:sp>
        <p:nvSpPr>
          <p:cNvPr id="2" name="Rectangle 1"/>
          <p:cNvSpPr/>
          <p:nvPr/>
        </p:nvSpPr>
        <p:spPr>
          <a:xfrm>
            <a:off x="524151" y="1158462"/>
            <a:ext cx="8340449" cy="646331"/>
          </a:xfrm>
          <a:prstGeom prst="rect">
            <a:avLst/>
          </a:prstGeom>
        </p:spPr>
        <p:txBody>
          <a:bodyPr wrap="square">
            <a:spAutoFit/>
          </a:bodyPr>
          <a:lstStyle/>
          <a:p>
            <a:r>
              <a:rPr lang="en-US" dirty="0">
                <a:solidFill>
                  <a:srgbClr val="00B0F0"/>
                </a:solidFill>
              </a:rPr>
              <a:t>Keyword Arguments : </a:t>
            </a:r>
            <a:r>
              <a:rPr lang="en-US" dirty="0"/>
              <a:t>We can call a function by specifying the keyword argument in the form argument name = value</a:t>
            </a:r>
          </a:p>
        </p:txBody>
      </p:sp>
    </p:spTree>
    <p:extLst>
      <p:ext uri="{BB962C8B-B14F-4D97-AF65-F5344CB8AC3E}">
        <p14:creationId xmlns:p14="http://schemas.microsoft.com/office/powerpoint/2010/main" val="4275698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24151" y="31927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Various Forms of  Function Arguments)</a:t>
            </a:r>
          </a:p>
        </p:txBody>
      </p:sp>
      <p:sp>
        <p:nvSpPr>
          <p:cNvPr id="2" name="Rectangle 1"/>
          <p:cNvSpPr/>
          <p:nvPr/>
        </p:nvSpPr>
        <p:spPr>
          <a:xfrm>
            <a:off x="524151" y="999341"/>
            <a:ext cx="8302349" cy="3139321"/>
          </a:xfrm>
          <a:prstGeom prst="rect">
            <a:avLst/>
          </a:prstGeom>
        </p:spPr>
        <p:txBody>
          <a:bodyPr wrap="square">
            <a:spAutoFit/>
          </a:bodyPr>
          <a:lstStyle/>
          <a:p>
            <a:pPr algn="just"/>
            <a:r>
              <a:rPr lang="en-US" dirty="0">
                <a:solidFill>
                  <a:srgbClr val="00B0F0"/>
                </a:solidFill>
              </a:rPr>
              <a:t>Arbitrary Argument Lists </a:t>
            </a:r>
            <a:r>
              <a:rPr lang="en-US" dirty="0"/>
              <a:t>: You may need to process a function for more arguments than you specified while defining the function</a:t>
            </a:r>
          </a:p>
          <a:p>
            <a:pPr algn="just"/>
            <a:endParaRPr lang="en-US" dirty="0" smtClean="0"/>
          </a:p>
          <a:p>
            <a:pPr algn="just"/>
            <a:r>
              <a:rPr lang="en-US" dirty="0" smtClean="0"/>
              <a:t>These </a:t>
            </a:r>
            <a:r>
              <a:rPr lang="en-US" dirty="0"/>
              <a:t>arguments are not named in the function definition. They are used when you need to pass more arguments that you have specified while defining the function. To add an arbitrary argument in the function definition, start the variable name with </a:t>
            </a:r>
            <a:r>
              <a:rPr lang="en-US" dirty="0">
                <a:solidFill>
                  <a:srgbClr val="00B0F0"/>
                </a:solidFill>
              </a:rPr>
              <a:t>*</a:t>
            </a:r>
            <a:r>
              <a:rPr lang="en-US" dirty="0"/>
              <a:t> an </a:t>
            </a:r>
            <a:r>
              <a:rPr lang="en-US" dirty="0">
                <a:solidFill>
                  <a:srgbClr val="00B0F0"/>
                </a:solidFill>
              </a:rPr>
              <a:t>**</a:t>
            </a:r>
          </a:p>
          <a:p>
            <a:pPr algn="just"/>
            <a:endParaRPr lang="en-US" dirty="0"/>
          </a:p>
          <a:p>
            <a:pPr algn="just"/>
            <a:r>
              <a:rPr lang="en-US" dirty="0">
                <a:solidFill>
                  <a:schemeClr val="accent2">
                    <a:lumMod val="75000"/>
                  </a:schemeClr>
                </a:solidFill>
              </a:rPr>
              <a:t>&gt;&gt;&gt;</a:t>
            </a:r>
            <a:r>
              <a:rPr lang="en-US" dirty="0"/>
              <a:t> </a:t>
            </a:r>
            <a:r>
              <a:rPr lang="en-US" dirty="0" err="1">
                <a:solidFill>
                  <a:srgbClr val="7030A0"/>
                </a:solidFill>
              </a:rPr>
              <a:t>def</a:t>
            </a:r>
            <a:r>
              <a:rPr lang="en-US" dirty="0"/>
              <a:t> fun( *</a:t>
            </a:r>
            <a:r>
              <a:rPr lang="en-US" dirty="0" err="1"/>
              <a:t>arr</a:t>
            </a:r>
            <a:r>
              <a:rPr lang="en-US" dirty="0"/>
              <a:t> ):</a:t>
            </a:r>
          </a:p>
          <a:p>
            <a:pPr algn="just"/>
            <a:endParaRPr lang="en-US" dirty="0"/>
          </a:p>
          <a:p>
            <a:pPr algn="just"/>
            <a:r>
              <a:rPr lang="en-US" dirty="0">
                <a:solidFill>
                  <a:schemeClr val="accent2">
                    <a:lumMod val="75000"/>
                  </a:schemeClr>
                </a:solidFill>
              </a:rPr>
              <a:t>&gt;&gt;&gt;</a:t>
            </a:r>
            <a:r>
              <a:rPr lang="en-US" dirty="0"/>
              <a:t> </a:t>
            </a:r>
            <a:r>
              <a:rPr lang="en-US" dirty="0" err="1">
                <a:solidFill>
                  <a:srgbClr val="7030A0"/>
                </a:solidFill>
              </a:rPr>
              <a:t>def</a:t>
            </a:r>
            <a:r>
              <a:rPr lang="en-US" dirty="0"/>
              <a:t> fun( **</a:t>
            </a:r>
            <a:r>
              <a:rPr lang="en-US" dirty="0" err="1"/>
              <a:t>arr</a:t>
            </a:r>
            <a:r>
              <a:rPr lang="en-US" dirty="0"/>
              <a:t> ):</a:t>
            </a:r>
          </a:p>
        </p:txBody>
      </p:sp>
      <p:sp>
        <p:nvSpPr>
          <p:cNvPr id="3" name="Rounded Rectangle 2"/>
          <p:cNvSpPr/>
          <p:nvPr/>
        </p:nvSpPr>
        <p:spPr>
          <a:xfrm>
            <a:off x="3784600" y="2679700"/>
            <a:ext cx="4508500" cy="20447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75000"/>
                  </a:schemeClr>
                </a:solidFill>
              </a:rPr>
              <a:t>&gt;&gt;&gt; # Arbitrary Arguments</a:t>
            </a:r>
          </a:p>
          <a:p>
            <a:r>
              <a:rPr lang="en-US" sz="1600" dirty="0">
                <a:solidFill>
                  <a:schemeClr val="accent2">
                    <a:lumMod val="75000"/>
                  </a:schemeClr>
                </a:solidFill>
              </a:rPr>
              <a:t>&gt;&gt;&gt;</a:t>
            </a:r>
            <a:r>
              <a:rPr lang="en-US" sz="1600" dirty="0">
                <a:solidFill>
                  <a:schemeClr val="tx1"/>
                </a:solidFill>
              </a:rPr>
              <a:t> </a:t>
            </a:r>
            <a:r>
              <a:rPr lang="en-US" sz="1600" dirty="0" err="1">
                <a:solidFill>
                  <a:srgbClr val="7030A0"/>
                </a:solidFill>
              </a:rPr>
              <a:t>def</a:t>
            </a:r>
            <a:r>
              <a:rPr lang="en-US" sz="1600" dirty="0">
                <a:solidFill>
                  <a:schemeClr val="tx1"/>
                </a:solidFill>
              </a:rPr>
              <a:t> </a:t>
            </a:r>
            <a:r>
              <a:rPr lang="en-US" sz="1600" dirty="0" err="1">
                <a:solidFill>
                  <a:schemeClr val="tx1"/>
                </a:solidFill>
              </a:rPr>
              <a:t>funNew</a:t>
            </a:r>
            <a:r>
              <a:rPr lang="en-US" sz="1600" dirty="0">
                <a:solidFill>
                  <a:schemeClr val="tx1"/>
                </a:solidFill>
              </a:rPr>
              <a:t>(**</a:t>
            </a:r>
            <a:r>
              <a:rPr lang="en-US" sz="1600" dirty="0" err="1">
                <a:solidFill>
                  <a:schemeClr val="tx1"/>
                </a:solidFill>
              </a:rPr>
              <a:t>arr</a:t>
            </a:r>
            <a:r>
              <a:rPr lang="en-US" sz="1600" dirty="0">
                <a:solidFill>
                  <a:schemeClr val="tx1"/>
                </a:solidFill>
              </a:rPr>
              <a:t>):</a:t>
            </a:r>
          </a:p>
          <a:p>
            <a:r>
              <a:rPr lang="en-US" sz="1600" dirty="0">
                <a:solidFill>
                  <a:schemeClr val="tx1"/>
                </a:solidFill>
              </a:rPr>
              <a:t>	for k in </a:t>
            </a:r>
            <a:r>
              <a:rPr lang="en-US" sz="1600" dirty="0" err="1">
                <a:solidFill>
                  <a:schemeClr val="tx1"/>
                </a:solidFill>
              </a:rPr>
              <a:t>arr.keys</a:t>
            </a:r>
            <a:r>
              <a:rPr lang="en-US" sz="1600" dirty="0">
                <a:solidFill>
                  <a:schemeClr val="tx1"/>
                </a:solidFill>
              </a:rPr>
              <a:t>():</a:t>
            </a:r>
          </a:p>
          <a:p>
            <a:r>
              <a:rPr lang="en-US" sz="1600" dirty="0">
                <a:solidFill>
                  <a:schemeClr val="tx1"/>
                </a:solidFill>
              </a:rPr>
              <a:t>		print(k,",",</a:t>
            </a:r>
            <a:r>
              <a:rPr lang="en-US" sz="1600" dirty="0" err="1">
                <a:solidFill>
                  <a:schemeClr val="tx1"/>
                </a:solidFill>
              </a:rPr>
              <a:t>arr</a:t>
            </a:r>
            <a:r>
              <a:rPr lang="en-US" sz="1600" dirty="0">
                <a:solidFill>
                  <a:schemeClr val="tx1"/>
                </a:solidFill>
              </a:rPr>
              <a:t>[k])</a:t>
            </a:r>
          </a:p>
          <a:p>
            <a:r>
              <a:rPr lang="en-US" sz="1600" dirty="0" smtClean="0">
                <a:solidFill>
                  <a:schemeClr val="accent2">
                    <a:lumMod val="75000"/>
                  </a:schemeClr>
                </a:solidFill>
              </a:rPr>
              <a:t>&gt;&gt;&gt; </a:t>
            </a:r>
            <a:r>
              <a:rPr lang="en-US" sz="1600" dirty="0">
                <a:solidFill>
                  <a:schemeClr val="accent2">
                    <a:lumMod val="75000"/>
                  </a:schemeClr>
                </a:solidFill>
              </a:rPr>
              <a:t># Calling the function</a:t>
            </a:r>
          </a:p>
          <a:p>
            <a:r>
              <a:rPr lang="en-US" sz="1600" dirty="0">
                <a:solidFill>
                  <a:schemeClr val="accent2">
                    <a:lumMod val="75000"/>
                  </a:schemeClr>
                </a:solidFill>
              </a:rPr>
              <a:t>&gt;&gt;&gt;</a:t>
            </a:r>
            <a:r>
              <a:rPr lang="en-US" sz="1600" dirty="0">
                <a:solidFill>
                  <a:schemeClr val="tx1"/>
                </a:solidFill>
              </a:rPr>
              <a:t> </a:t>
            </a:r>
            <a:r>
              <a:rPr lang="en-US" sz="1600" dirty="0" err="1">
                <a:solidFill>
                  <a:schemeClr val="tx1"/>
                </a:solidFill>
              </a:rPr>
              <a:t>funNew</a:t>
            </a:r>
            <a:r>
              <a:rPr lang="en-US" sz="1600" dirty="0">
                <a:solidFill>
                  <a:schemeClr val="tx1"/>
                </a:solidFill>
              </a:rPr>
              <a:t>(a='</a:t>
            </a:r>
            <a:r>
              <a:rPr lang="en-US" sz="1600" dirty="0" err="1">
                <a:solidFill>
                  <a:schemeClr val="tx1"/>
                </a:solidFill>
              </a:rPr>
              <a:t>RCPL',b</a:t>
            </a:r>
            <a:r>
              <a:rPr lang="en-US" sz="1600" dirty="0">
                <a:solidFill>
                  <a:schemeClr val="tx1"/>
                </a:solidFill>
              </a:rPr>
              <a:t>='INDIA')</a:t>
            </a:r>
          </a:p>
          <a:p>
            <a:r>
              <a:rPr lang="en-US" sz="1600" dirty="0">
                <a:solidFill>
                  <a:schemeClr val="tx1"/>
                </a:solidFill>
              </a:rPr>
              <a:t>a , RCPL</a:t>
            </a:r>
          </a:p>
          <a:p>
            <a:r>
              <a:rPr lang="en-US" sz="1600" dirty="0">
                <a:solidFill>
                  <a:schemeClr val="tx1"/>
                </a:solidFill>
              </a:rPr>
              <a:t>b , INDIA</a:t>
            </a:r>
          </a:p>
        </p:txBody>
      </p:sp>
      <p:sp>
        <p:nvSpPr>
          <p:cNvPr id="7" name="Rounded Rectangle 6"/>
          <p:cNvSpPr/>
          <p:nvPr/>
        </p:nvSpPr>
        <p:spPr>
          <a:xfrm>
            <a:off x="3784600" y="4879221"/>
            <a:ext cx="4508500" cy="1879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rPr>
              <a:t>&gt;&gt;&gt; # Arbitrary Arguments</a:t>
            </a:r>
          </a:p>
          <a:p>
            <a:r>
              <a:rPr lang="en-US" dirty="0">
                <a:solidFill>
                  <a:schemeClr val="accent2">
                    <a:lumMod val="75000"/>
                  </a:schemeClr>
                </a:solidFill>
              </a:rPr>
              <a:t>&gt;&gt;&gt;</a:t>
            </a:r>
            <a:r>
              <a:rPr lang="en-US" dirty="0">
                <a:solidFill>
                  <a:schemeClr val="tx1"/>
                </a:solidFill>
              </a:rPr>
              <a:t> </a:t>
            </a:r>
            <a:r>
              <a:rPr lang="en-US" dirty="0" err="1">
                <a:solidFill>
                  <a:srgbClr val="7030A0"/>
                </a:solidFill>
              </a:rPr>
              <a:t>def</a:t>
            </a:r>
            <a:r>
              <a:rPr lang="en-US" dirty="0">
                <a:solidFill>
                  <a:schemeClr val="tx1"/>
                </a:solidFill>
              </a:rPr>
              <a:t> fun(*</a:t>
            </a:r>
            <a:r>
              <a:rPr lang="en-US" dirty="0" err="1">
                <a:solidFill>
                  <a:schemeClr val="tx1"/>
                </a:solidFill>
              </a:rPr>
              <a:t>arr</a:t>
            </a:r>
            <a:r>
              <a:rPr lang="en-US" dirty="0">
                <a:solidFill>
                  <a:schemeClr val="tx1"/>
                </a:solidFill>
              </a:rPr>
              <a:t>):</a:t>
            </a:r>
          </a:p>
          <a:p>
            <a:r>
              <a:rPr lang="en-US" dirty="0">
                <a:solidFill>
                  <a:schemeClr val="tx1"/>
                </a:solidFill>
              </a:rPr>
              <a:t>	for </a:t>
            </a:r>
            <a:r>
              <a:rPr lang="en-US" dirty="0" err="1">
                <a:solidFill>
                  <a:schemeClr val="tx1"/>
                </a:solidFill>
              </a:rPr>
              <a:t>val</a:t>
            </a:r>
            <a:r>
              <a:rPr lang="en-US" dirty="0">
                <a:solidFill>
                  <a:schemeClr val="tx1"/>
                </a:solidFill>
              </a:rPr>
              <a:t> in </a:t>
            </a:r>
            <a:r>
              <a:rPr lang="en-US" dirty="0" err="1">
                <a:solidFill>
                  <a:schemeClr val="tx1"/>
                </a:solidFill>
              </a:rPr>
              <a:t>arr</a:t>
            </a:r>
            <a:r>
              <a:rPr lang="en-US" dirty="0">
                <a:solidFill>
                  <a:schemeClr val="tx1"/>
                </a:solidFill>
              </a:rPr>
              <a:t>:</a:t>
            </a:r>
          </a:p>
          <a:p>
            <a:r>
              <a:rPr lang="en-US" dirty="0">
                <a:solidFill>
                  <a:schemeClr val="tx1"/>
                </a:solidFill>
              </a:rPr>
              <a:t>		print(</a:t>
            </a:r>
            <a:r>
              <a:rPr lang="en-US" dirty="0" err="1">
                <a:solidFill>
                  <a:schemeClr val="tx1"/>
                </a:solidFill>
              </a:rPr>
              <a:t>val</a:t>
            </a:r>
            <a:r>
              <a:rPr lang="en-US" dirty="0">
                <a:solidFill>
                  <a:schemeClr val="tx1"/>
                </a:solidFill>
              </a:rPr>
              <a:t>,)</a:t>
            </a:r>
          </a:p>
          <a:p>
            <a:r>
              <a:rPr lang="en-US" dirty="0" smtClean="0">
                <a:solidFill>
                  <a:schemeClr val="accent2">
                    <a:lumMod val="75000"/>
                  </a:schemeClr>
                </a:solidFill>
              </a:rPr>
              <a:t>&gt;&gt;&gt; </a:t>
            </a:r>
            <a:r>
              <a:rPr lang="en-US" dirty="0">
                <a:solidFill>
                  <a:schemeClr val="accent2">
                    <a:lumMod val="75000"/>
                  </a:schemeClr>
                </a:solidFill>
              </a:rPr>
              <a:t># Calling the function</a:t>
            </a:r>
          </a:p>
          <a:p>
            <a:r>
              <a:rPr lang="en-US" dirty="0">
                <a:solidFill>
                  <a:schemeClr val="accent2">
                    <a:lumMod val="75000"/>
                  </a:schemeClr>
                </a:solidFill>
              </a:rPr>
              <a:t>&gt;&gt;&gt;</a:t>
            </a:r>
            <a:r>
              <a:rPr lang="en-US" dirty="0">
                <a:solidFill>
                  <a:schemeClr val="tx1"/>
                </a:solidFill>
              </a:rPr>
              <a:t> fun(1,2,3,4)</a:t>
            </a:r>
          </a:p>
          <a:p>
            <a:r>
              <a:rPr lang="en-US" dirty="0" smtClean="0">
                <a:solidFill>
                  <a:schemeClr val="tx1"/>
                </a:solidFill>
              </a:rPr>
              <a:t>1 2 3 4</a:t>
            </a:r>
            <a:endParaRPr lang="en-US" dirty="0">
              <a:solidFill>
                <a:schemeClr val="tx1"/>
              </a:solidFill>
            </a:endParaRPr>
          </a:p>
        </p:txBody>
      </p:sp>
    </p:spTree>
    <p:extLst>
      <p:ext uri="{BB962C8B-B14F-4D97-AF65-F5344CB8AC3E}">
        <p14:creationId xmlns:p14="http://schemas.microsoft.com/office/powerpoint/2010/main" val="3134840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34550"/>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Lambda Functions</a:t>
            </a:r>
          </a:p>
        </p:txBody>
      </p:sp>
      <p:sp>
        <p:nvSpPr>
          <p:cNvPr id="3" name="Content Placeholder 2"/>
          <p:cNvSpPr>
            <a:spLocks noGrp="1"/>
          </p:cNvSpPr>
          <p:nvPr>
            <p:ph idx="1"/>
          </p:nvPr>
        </p:nvSpPr>
        <p:spPr>
          <a:xfrm>
            <a:off x="504825" y="1057533"/>
            <a:ext cx="8162097" cy="3263504"/>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case you wish to make your functions more concise, easy to write and read, you can create Lambda functions</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Anonymous Lambda function can be defined using the keyword lambda</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However there are few constraints, that you need to follow:</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are syntactically restricted to a single expression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they are one-line functions) </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Lambda functions cannot contain commands, and they cannot contain more than one expression </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Lambda function can take any number of arguments (including optional arguments) and returns the value of a single expression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82" t="50435" r="1691" b="15748"/>
          <a:stretch/>
        </p:blipFill>
        <p:spPr>
          <a:xfrm>
            <a:off x="679794" y="4660639"/>
            <a:ext cx="7987128" cy="2197361"/>
          </a:xfrm>
          <a:prstGeom prst="rect">
            <a:avLst/>
          </a:prstGeom>
        </p:spPr>
      </p:pic>
    </p:spTree>
    <p:extLst>
      <p:ext uri="{BB962C8B-B14F-4D97-AF65-F5344CB8AC3E}">
        <p14:creationId xmlns:p14="http://schemas.microsoft.com/office/powerpoint/2010/main" val="2499288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85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Standard Library</a:t>
            </a:r>
          </a:p>
        </p:txBody>
      </p:sp>
      <p:sp>
        <p:nvSpPr>
          <p:cNvPr id="3" name="Content Placeholder 2"/>
          <p:cNvSpPr>
            <a:spLocks noGrp="1"/>
          </p:cNvSpPr>
          <p:nvPr>
            <p:ph idx="1"/>
          </p:nvPr>
        </p:nvSpPr>
        <p:spPr>
          <a:xfrm>
            <a:off x="504825" y="1019475"/>
            <a:ext cx="7886700" cy="4207679"/>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Standard Library is a collection of tools that come with Python. The standard library includes the following:</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Built-in Functions</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Modules</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Packages</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There are many tools available in Python's Libraries which are developed and donated by hundreds of programmers</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Python's tools are packaged in modules. Hence to use them, you have to import the module it is stored in</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recommended way to import modules is by typing: </a:t>
            </a:r>
            <a:r>
              <a:rPr lang="en-US" sz="1800" dirty="0">
                <a:solidFill>
                  <a:srgbClr val="00B0F0"/>
                </a:solidFill>
                <a:latin typeface="Times New Roman" panose="02020603050405020304" pitchFamily="18" charset="0"/>
                <a:cs typeface="Times New Roman" panose="02020603050405020304" pitchFamily="18" charset="0"/>
              </a:rPr>
              <a:t>import &lt;</a:t>
            </a:r>
            <a:r>
              <a:rPr lang="en-US" sz="1800" dirty="0" err="1">
                <a:solidFill>
                  <a:srgbClr val="00B0F0"/>
                </a:solidFill>
                <a:latin typeface="Times New Roman" panose="02020603050405020304" pitchFamily="18" charset="0"/>
                <a:cs typeface="Times New Roman" panose="02020603050405020304" pitchFamily="18" charset="0"/>
              </a:rPr>
              <a:t>modulename</a:t>
            </a:r>
            <a:r>
              <a:rPr lang="en-US" sz="1800" dirty="0">
                <a:solidFill>
                  <a:srgbClr val="00B0F0"/>
                </a:solidFill>
                <a:latin typeface="Times New Roman" panose="02020603050405020304" pitchFamily="18" charset="0"/>
                <a:cs typeface="Times New Roman" panose="02020603050405020304" pitchFamily="18" charset="0"/>
              </a:rPr>
              <a:t>&gt;</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solidFill>
                  <a:srgbClr val="00B0F0"/>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import sys</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65" t="58937" r="3865" b="20386"/>
          <a:stretch/>
        </p:blipFill>
        <p:spPr>
          <a:xfrm>
            <a:off x="399014" y="5437532"/>
            <a:ext cx="7593495" cy="1063488"/>
          </a:xfrm>
          <a:prstGeom prst="rect">
            <a:avLst/>
          </a:prstGeom>
        </p:spPr>
      </p:pic>
    </p:spTree>
    <p:extLst>
      <p:ext uri="{BB962C8B-B14F-4D97-AF65-F5344CB8AC3E}">
        <p14:creationId xmlns:p14="http://schemas.microsoft.com/office/powerpoint/2010/main" val="1832478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Built-in Functions</a:t>
            </a:r>
          </a:p>
        </p:txBody>
      </p:sp>
      <p:sp>
        <p:nvSpPr>
          <p:cNvPr id="3" name="Content Placeholder 2"/>
          <p:cNvSpPr>
            <a:spLocks noGrp="1"/>
          </p:cNvSpPr>
          <p:nvPr>
            <p:ph idx="1"/>
          </p:nvPr>
        </p:nvSpPr>
        <p:spPr>
          <a:xfrm>
            <a:off x="504824" y="1044874"/>
            <a:ext cx="8397875" cy="5521025"/>
          </a:xfrm>
        </p:spPr>
        <p:txBody>
          <a:bodyPr>
            <a:no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Built-in functions are the functions which are built into(already available) Python and can be access by end-users.</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Some common built-in functions:</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sorted()</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all()</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any()</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bin()</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enumerate()</a:t>
            </a:r>
          </a:p>
          <a:p>
            <a:pPr lvl="2">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eval</a:t>
            </a:r>
            <a:r>
              <a:rPr lang="en-US" sz="1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input()</a:t>
            </a:r>
          </a:p>
          <a:p>
            <a:pPr lvl="2">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open()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Now, lets have a look at some popular built-in functions</a:t>
            </a:r>
          </a:p>
        </p:txBody>
      </p:sp>
    </p:spTree>
    <p:extLst>
      <p:ext uri="{BB962C8B-B14F-4D97-AF65-F5344CB8AC3E}">
        <p14:creationId xmlns:p14="http://schemas.microsoft.com/office/powerpoint/2010/main" val="928673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260006"/>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Sorting</a:t>
            </a:r>
          </a:p>
        </p:txBody>
      </p:sp>
      <p:sp>
        <p:nvSpPr>
          <p:cNvPr id="3" name="Content Placeholder 2"/>
          <p:cNvSpPr>
            <a:spLocks noGrp="1"/>
          </p:cNvSpPr>
          <p:nvPr>
            <p:ph idx="1"/>
          </p:nvPr>
        </p:nvSpPr>
        <p:spPr>
          <a:xfrm>
            <a:off x="504825" y="1122138"/>
            <a:ext cx="7886700" cy="3263504"/>
          </a:xfrm>
        </p:spPr>
        <p:txBody>
          <a:bodyPr>
            <a:norm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has a </a:t>
            </a:r>
            <a:r>
              <a:rPr lang="en-US" sz="1800" dirty="0">
                <a:solidFill>
                  <a:srgbClr val="00B0F0"/>
                </a:solidFill>
                <a:latin typeface="Times New Roman" panose="02020603050405020304" pitchFamily="18" charset="0"/>
                <a:cs typeface="Times New Roman" panose="02020603050405020304" pitchFamily="18" charset="0"/>
              </a:rPr>
              <a:t>sorted()</a:t>
            </a:r>
            <a:r>
              <a:rPr lang="en-US" sz="1800" dirty="0">
                <a:latin typeface="Times New Roman" panose="02020603050405020304" pitchFamily="18" charset="0"/>
                <a:cs typeface="Times New Roman" panose="02020603050405020304" pitchFamily="18" charset="0"/>
              </a:rPr>
              <a:t> built-in function that builds a new sorted list </a:t>
            </a:r>
            <a:r>
              <a:rPr lang="en-US" sz="1800" dirty="0" err="1">
                <a:latin typeface="Times New Roman" panose="02020603050405020304" pitchFamily="18" charset="0"/>
                <a:cs typeface="Times New Roman" panose="02020603050405020304" pitchFamily="18" charset="0"/>
              </a:rPr>
              <a:t>fom</a:t>
            </a:r>
            <a:r>
              <a:rPr lang="en-US" sz="1800" dirty="0">
                <a:latin typeface="Times New Roman" panose="02020603050405020304" pitchFamily="18" charset="0"/>
                <a:cs typeface="Times New Roman" panose="02020603050405020304" pitchFamily="18" charset="0"/>
              </a:rPr>
              <a:t> an </a:t>
            </a:r>
            <a:r>
              <a:rPr lang="en-US" sz="1800" dirty="0" err="1">
                <a:latin typeface="Times New Roman" panose="02020603050405020304" pitchFamily="18" charset="0"/>
                <a:cs typeface="Times New Roman" panose="02020603050405020304" pitchFamily="18" charset="0"/>
              </a:rPr>
              <a:t>iterable</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00B0F0"/>
              </a:solidFill>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list, tuple </a:t>
            </a:r>
            <a:r>
              <a:rPr lang="en-US" sz="1800" dirty="0" smtClean="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Ascending sort </a:t>
            </a:r>
            <a:r>
              <a:rPr lang="en-US" sz="1800" dirty="0">
                <a:latin typeface="Times New Roman" panose="02020603050405020304" pitchFamily="18" charset="0"/>
                <a:cs typeface="Times New Roman" panose="02020603050405020304" pitchFamily="18" charset="0"/>
              </a:rPr>
              <a:t>-&gt; Call the </a:t>
            </a:r>
            <a:r>
              <a:rPr lang="en-US" sz="1800" dirty="0">
                <a:solidFill>
                  <a:srgbClr val="00B0F0"/>
                </a:solidFill>
                <a:latin typeface="Times New Roman" panose="02020603050405020304" pitchFamily="18" charset="0"/>
                <a:cs typeface="Times New Roman" panose="02020603050405020304" pitchFamily="18" charset="0"/>
              </a:rPr>
              <a:t>sorted(</a:t>
            </a:r>
            <a:r>
              <a:rPr lang="en-US" sz="1800" dirty="0" err="1">
                <a:solidFill>
                  <a:srgbClr val="00B0F0"/>
                </a:solidFill>
                <a:latin typeface="Times New Roman" panose="02020603050405020304" pitchFamily="18" charset="0"/>
                <a:cs typeface="Times New Roman" panose="02020603050405020304" pitchFamily="18" charset="0"/>
              </a:rPr>
              <a:t>iterable</a:t>
            </a:r>
            <a:r>
              <a:rPr lang="en-US" sz="1800" dirty="0">
                <a:solidFill>
                  <a:srgbClr val="00B0F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function. It returns a new sorted list in ascending order.</a:t>
            </a:r>
          </a:p>
          <a:p>
            <a:pPr marL="0" indent="0">
              <a:buNone/>
            </a:pPr>
            <a:endParaRPr lang="en-US" sz="1800" dirty="0">
              <a:solidFill>
                <a:srgbClr val="00B0F0"/>
              </a:solidFill>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710" t="46183" r="13767" b="23286"/>
          <a:stretch/>
        </p:blipFill>
        <p:spPr>
          <a:xfrm>
            <a:off x="975139" y="4385642"/>
            <a:ext cx="6708913" cy="1570382"/>
          </a:xfrm>
          <a:prstGeom prst="rect">
            <a:avLst/>
          </a:prstGeom>
        </p:spPr>
      </p:pic>
    </p:spTree>
    <p:extLst>
      <p:ext uri="{BB962C8B-B14F-4D97-AF65-F5344CB8AC3E}">
        <p14:creationId xmlns:p14="http://schemas.microsoft.com/office/powerpoint/2010/main" val="873860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Sorting</a:t>
            </a:r>
          </a:p>
        </p:txBody>
      </p:sp>
      <p:sp>
        <p:nvSpPr>
          <p:cNvPr id="3" name="Content Placeholder 2"/>
          <p:cNvSpPr>
            <a:spLocks noGrp="1"/>
          </p:cNvSpPr>
          <p:nvPr>
            <p:ph idx="1"/>
          </p:nvPr>
        </p:nvSpPr>
        <p:spPr>
          <a:xfrm>
            <a:off x="504824" y="1121075"/>
            <a:ext cx="8296275" cy="3263504"/>
          </a:xfrm>
        </p:spPr>
        <p:txBody>
          <a:bodyPr>
            <a:noAutofit/>
          </a:bodyPr>
          <a:lstStyle/>
          <a:p>
            <a:pPr algn="just">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Descending sort </a:t>
            </a:r>
            <a:r>
              <a:rPr lang="en-US" sz="1800" dirty="0">
                <a:latin typeface="Times New Roman" panose="02020603050405020304" pitchFamily="18" charset="0"/>
                <a:cs typeface="Times New Roman" panose="02020603050405020304" pitchFamily="18" charset="0"/>
              </a:rPr>
              <a:t>:  Call the </a:t>
            </a:r>
            <a:r>
              <a:rPr lang="en-US" sz="1800" dirty="0">
                <a:solidFill>
                  <a:srgbClr val="00B0F0"/>
                </a:solidFill>
                <a:latin typeface="Times New Roman" panose="02020603050405020304" pitchFamily="18" charset="0"/>
                <a:cs typeface="Times New Roman" panose="02020603050405020304" pitchFamily="18" charset="0"/>
              </a:rPr>
              <a:t>sorted(</a:t>
            </a:r>
            <a:r>
              <a:rPr lang="en-US" sz="1800" dirty="0" err="1">
                <a:solidFill>
                  <a:srgbClr val="00B0F0"/>
                </a:solidFill>
                <a:latin typeface="Times New Roman" panose="02020603050405020304" pitchFamily="18" charset="0"/>
                <a:cs typeface="Times New Roman" panose="02020603050405020304" pitchFamily="18" charset="0"/>
              </a:rPr>
              <a:t>iterable,reverse</a:t>
            </a:r>
            <a:r>
              <a:rPr lang="en-US" sz="1800" dirty="0">
                <a:solidFill>
                  <a:srgbClr val="00B0F0"/>
                </a:solidFill>
                <a:latin typeface="Times New Roman" panose="02020603050405020304" pitchFamily="18" charset="0"/>
                <a:cs typeface="Times New Roman" panose="02020603050405020304" pitchFamily="18" charset="0"/>
              </a:rPr>
              <a:t>=True)</a:t>
            </a:r>
            <a:r>
              <a:rPr lang="en-US" sz="1800" dirty="0">
                <a:latin typeface="Times New Roman" panose="02020603050405020304" pitchFamily="18" charset="0"/>
                <a:cs typeface="Times New Roman" panose="02020603050405020304" pitchFamily="18" charset="0"/>
              </a:rPr>
              <a:t> function. It returns a new sorted list in descending order</a:t>
            </a: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Example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You can also use the </a:t>
            </a:r>
            <a:r>
              <a:rPr lang="en-US" sz="1800" dirty="0" err="1">
                <a:solidFill>
                  <a:srgbClr val="00B0F0"/>
                </a:solidFill>
                <a:latin typeface="Times New Roman" panose="02020603050405020304" pitchFamily="18" charset="0"/>
                <a:cs typeface="Times New Roman" panose="02020603050405020304" pitchFamily="18" charset="0"/>
              </a:rPr>
              <a:t>list.sort</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method of a list. It modifies the list in place (and return </a:t>
            </a:r>
            <a:r>
              <a:rPr lang="en-US" sz="1800" dirty="0">
                <a:solidFill>
                  <a:srgbClr val="00B0F0"/>
                </a:solidFill>
                <a:latin typeface="Times New Roman" panose="02020603050405020304" pitchFamily="18" charset="0"/>
                <a:cs typeface="Times New Roman" panose="02020603050405020304" pitchFamily="18" charset="0"/>
              </a:rPr>
              <a:t>None</a:t>
            </a:r>
            <a:r>
              <a:rPr lang="en-US" sz="1800" dirty="0">
                <a:latin typeface="Times New Roman" panose="02020603050405020304" pitchFamily="18" charset="0"/>
                <a:cs typeface="Times New Roman" panose="02020603050405020304" pitchFamily="18" charset="0"/>
              </a:rPr>
              <a:t> to avoid confusion)</a:t>
            </a: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Example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503" t="30531" r="21135" b="50531"/>
          <a:stretch/>
        </p:blipFill>
        <p:spPr>
          <a:xfrm>
            <a:off x="884583" y="2171919"/>
            <a:ext cx="6202018" cy="97403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90" t="64927" r="19444" b="16328"/>
          <a:stretch/>
        </p:blipFill>
        <p:spPr>
          <a:xfrm>
            <a:off x="974587" y="4610743"/>
            <a:ext cx="6251714" cy="964096"/>
          </a:xfrm>
          <a:prstGeom prst="rect">
            <a:avLst/>
          </a:prstGeom>
        </p:spPr>
      </p:pic>
    </p:spTree>
    <p:extLst>
      <p:ext uri="{BB962C8B-B14F-4D97-AF65-F5344CB8AC3E}">
        <p14:creationId xmlns:p14="http://schemas.microsoft.com/office/powerpoint/2010/main" val="4185827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262129"/>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Sorting - Operator.itemgetter()</a:t>
            </a:r>
          </a:p>
        </p:txBody>
      </p:sp>
      <p:sp>
        <p:nvSpPr>
          <p:cNvPr id="3" name="Content Placeholder 2"/>
          <p:cNvSpPr>
            <a:spLocks noGrp="1"/>
          </p:cNvSpPr>
          <p:nvPr>
            <p:ph idx="1"/>
          </p:nvPr>
        </p:nvSpPr>
        <p:spPr>
          <a:xfrm>
            <a:off x="504825" y="1108375"/>
            <a:ext cx="7886700" cy="3263504"/>
          </a:xfrm>
        </p:spPr>
        <p:txBody>
          <a:bodyPr>
            <a:normAutofit/>
          </a:bodyPr>
          <a:lstStyle/>
          <a:p>
            <a:pPr>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Using itemgetter() function, one can specify the index of the item on the basis of which the list has to be sorted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Multiple levels of sorting can be achieved using itemgetter() </a:t>
            </a:r>
          </a:p>
          <a:p>
            <a:pPr>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Operator.itemgetter() </a:t>
            </a:r>
            <a:r>
              <a:rPr lang="en-US" sz="1800" dirty="0">
                <a:latin typeface="Times New Roman" panose="02020603050405020304" pitchFamily="18" charset="0"/>
                <a:cs typeface="Times New Roman" panose="02020603050405020304" pitchFamily="18" charset="0"/>
              </a:rPr>
              <a:t>function works like Lambda function </a:t>
            </a: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On the performance side operator. itemgetter() is more efficient than lambda function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349" t="45797" r="10990" b="35652"/>
          <a:stretch/>
        </p:blipFill>
        <p:spPr>
          <a:xfrm>
            <a:off x="815008" y="3417720"/>
            <a:ext cx="8328992" cy="1903579"/>
          </a:xfrm>
          <a:prstGeom prst="rect">
            <a:avLst/>
          </a:prstGeom>
        </p:spPr>
      </p:pic>
    </p:spTree>
    <p:extLst>
      <p:ext uri="{BB962C8B-B14F-4D97-AF65-F5344CB8AC3E}">
        <p14:creationId xmlns:p14="http://schemas.microsoft.com/office/powerpoint/2010/main" val="72427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1292"/>
            <a:ext cx="7381875" cy="383381"/>
          </a:xfrm>
        </p:spPr>
        <p:txBody>
          <a:bodyPr>
            <a:noAutofit/>
          </a:bodyPr>
          <a:lstStyle/>
          <a:p>
            <a:r>
              <a:rPr lang="en-US" sz="3200" dirty="0" err="1">
                <a:latin typeface="Times New Roman" panose="02020603050405020304" pitchFamily="18" charset="0"/>
                <a:cs typeface="Times New Roman" panose="02020603050405020304" pitchFamily="18" charset="0"/>
              </a:rPr>
              <a:t>dir</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504824" y="1121075"/>
            <a:ext cx="8410575" cy="418780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dir</a:t>
            </a:r>
            <a:r>
              <a:rPr lang="en-US" sz="1800" dirty="0">
                <a:latin typeface="Times New Roman" panose="02020603050405020304" pitchFamily="18" charset="0"/>
                <a:cs typeface="Times New Roman" panose="02020603050405020304" pitchFamily="18" charset="0"/>
              </a:rPr>
              <a:t>() function returns an alphabetized list of an object's attributes, such as functions or methods, constants, and the name of the object </a:t>
            </a:r>
          </a:p>
          <a:p>
            <a:pPr marL="0" indent="0">
              <a:buNone/>
            </a:pPr>
            <a:r>
              <a:rPr lang="en-US" sz="1800" dirty="0">
                <a:latin typeface="Times New Roman" panose="02020603050405020304" pitchFamily="18" charset="0"/>
                <a:cs typeface="Times New Roman" panose="02020603050405020304" pitchFamily="18" charset="0"/>
              </a:rPr>
              <a:t>To see the names in the current namespace, type </a:t>
            </a:r>
            <a:r>
              <a:rPr lang="en-US" sz="1800" dirty="0" err="1">
                <a:latin typeface="Times New Roman" panose="02020603050405020304" pitchFamily="18" charset="0"/>
                <a:cs typeface="Times New Roman" panose="02020603050405020304" pitchFamily="18" charset="0"/>
              </a:rPr>
              <a:t>dir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 : </a:t>
            </a:r>
          </a:p>
          <a:p>
            <a:pPr marL="0" indent="0">
              <a:buNone/>
            </a:pPr>
            <a:r>
              <a:rPr lang="en-US" sz="1800" dirty="0" smtClean="0">
                <a:latin typeface="Times New Roman" panose="02020603050405020304" pitchFamily="18" charset="0"/>
                <a:cs typeface="Times New Roman" panose="02020603050405020304" pitchFamily="18" charset="0"/>
              </a:rPr>
              <a:t>&gt;&gt;&gt; </a:t>
            </a:r>
            <a:r>
              <a:rPr lang="en-US" sz="1800" dirty="0" err="1" smtClean="0">
                <a:latin typeface="Times New Roman" panose="02020603050405020304" pitchFamily="18" charset="0"/>
                <a:cs typeface="Times New Roman" panose="02020603050405020304" pitchFamily="18" charset="0"/>
              </a:rPr>
              <a:t>dir</a:t>
            </a:r>
            <a:r>
              <a:rPr lang="en-US" sz="1800" dirty="0" smtClean="0">
                <a:latin typeface="Times New Roman" panose="02020603050405020304" pitchFamily="18" charset="0"/>
                <a:cs typeface="Times New Roman" panose="02020603050405020304" pitchFamily="18" charset="0"/>
              </a:rPr>
              <a:t> (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To see all the attributes (named items) belonging to an object, type </a:t>
            </a:r>
            <a:r>
              <a:rPr lang="en-US" sz="1800" dirty="0" err="1">
                <a:latin typeface="Times New Roman" panose="02020603050405020304" pitchFamily="18" charset="0"/>
                <a:cs typeface="Times New Roman" panose="02020603050405020304" pitchFamily="18" charset="0"/>
              </a:rPr>
              <a:t>dir</a:t>
            </a:r>
            <a:r>
              <a:rPr lang="en-US" sz="1800" dirty="0">
                <a:latin typeface="Times New Roman" panose="02020603050405020304" pitchFamily="18" charset="0"/>
                <a:cs typeface="Times New Roman" panose="02020603050405020304" pitchFamily="18" charset="0"/>
              </a:rPr>
              <a:t>(name of object) </a:t>
            </a:r>
          </a:p>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 </a:t>
            </a:r>
            <a:r>
              <a:rPr lang="en-US" sz="1800" dirty="0" smtClean="0">
                <a:solidFill>
                  <a:srgbClr val="00B0F0"/>
                </a:solidFill>
                <a:latin typeface="Times New Roman" panose="02020603050405020304" pitchFamily="18" charset="0"/>
                <a:cs typeface="Times New Roman" panose="02020603050405020304" pitchFamily="18" charset="0"/>
              </a:rPr>
              <a:t>:</a:t>
            </a:r>
            <a:endParaRPr lang="en-US" sz="1800" dirty="0">
              <a:solidFill>
                <a:srgbClr val="00B0F0"/>
              </a:solidFill>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&gt;&gt;&gt; </a:t>
            </a:r>
            <a:r>
              <a:rPr lang="en-US" sz="1800" dirty="0" err="1" smtClean="0">
                <a:latin typeface="Times New Roman" panose="02020603050405020304" pitchFamily="18" charset="0"/>
                <a:cs typeface="Times New Roman" panose="02020603050405020304" pitchFamily="18" charset="0"/>
              </a:rPr>
              <a:t>dir</a:t>
            </a:r>
            <a:r>
              <a:rPr lang="en-US" sz="1800" dirty="0" smtClean="0">
                <a:latin typeface="Times New Roman" panose="02020603050405020304" pitchFamily="18" charset="0"/>
                <a:cs typeface="Times New Roman" panose="02020603050405020304" pitchFamily="18" charset="0"/>
              </a:rPr>
              <a:t>( sys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28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158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Why Modules?</a:t>
            </a:r>
          </a:p>
        </p:txBody>
      </p:sp>
      <p:sp>
        <p:nvSpPr>
          <p:cNvPr id="3" name="Content Placeholder 2"/>
          <p:cNvSpPr>
            <a:spLocks noGrp="1"/>
          </p:cNvSpPr>
          <p:nvPr>
            <p:ph idx="1"/>
          </p:nvPr>
        </p:nvSpPr>
        <p:spPr>
          <a:xfrm>
            <a:off x="504825" y="1121075"/>
            <a:ext cx="7886700" cy="326350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code written in interpreter gets lost as soon as the interpreter is closed.</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541" t="24155" r="24275" b="36618"/>
          <a:stretch/>
        </p:blipFill>
        <p:spPr>
          <a:xfrm>
            <a:off x="755374" y="2079764"/>
            <a:ext cx="7360524" cy="2726617"/>
          </a:xfrm>
          <a:prstGeom prst="rect">
            <a:avLst/>
          </a:prstGeom>
        </p:spPr>
      </p:pic>
    </p:spTree>
    <p:extLst>
      <p:ext uri="{BB962C8B-B14F-4D97-AF65-F5344CB8AC3E}">
        <p14:creationId xmlns:p14="http://schemas.microsoft.com/office/powerpoint/2010/main" val="364414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85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504825" y="1078361"/>
            <a:ext cx="7886700" cy="3263504"/>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At the end of this module, we will able to :</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Understand function and various forms of function Arguments</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Explain Standard Library</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Define Module</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Describe Zip Archives and Packages</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109" y="2710113"/>
            <a:ext cx="3508888" cy="3333443"/>
          </a:xfrm>
          <a:prstGeom prst="rect">
            <a:avLst/>
          </a:prstGeom>
        </p:spPr>
      </p:pic>
    </p:spTree>
    <p:extLst>
      <p:ext uri="{BB962C8B-B14F-4D97-AF65-F5344CB8AC3E}">
        <p14:creationId xmlns:p14="http://schemas.microsoft.com/office/powerpoint/2010/main" val="2671194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031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Why Modules?</a:t>
            </a:r>
          </a:p>
        </p:txBody>
      </p:sp>
      <p:sp>
        <p:nvSpPr>
          <p:cNvPr id="3" name="Content Placeholder 2"/>
          <p:cNvSpPr>
            <a:spLocks noGrp="1"/>
          </p:cNvSpPr>
          <p:nvPr>
            <p:ph idx="1"/>
          </p:nvPr>
        </p:nvSpPr>
        <p:spPr>
          <a:xfrm>
            <a:off x="504825" y="1070275"/>
            <a:ext cx="7886700" cy="326350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Hence, we have scripts which can retain the code.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227" t="23575" r="2778" b="18647"/>
          <a:stretch/>
        </p:blipFill>
        <p:spPr>
          <a:xfrm>
            <a:off x="621609" y="2107923"/>
            <a:ext cx="8103291" cy="3835677"/>
          </a:xfrm>
          <a:prstGeom prst="rect">
            <a:avLst/>
          </a:prstGeom>
        </p:spPr>
      </p:pic>
    </p:spTree>
    <p:extLst>
      <p:ext uri="{BB962C8B-B14F-4D97-AF65-F5344CB8AC3E}">
        <p14:creationId xmlns:p14="http://schemas.microsoft.com/office/powerpoint/2010/main" val="2875677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504824" y="1057574"/>
            <a:ext cx="8347075" cy="5673425"/>
          </a:xfrm>
        </p:spPr>
        <p:txBody>
          <a:bodyPr>
            <a:no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 module is a python file that (generally) has only definitions of variables, function, and classes.</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Some Python modules are written in languages other than Python, most commonly C or C++. Such a module is called an </a:t>
            </a:r>
            <a:r>
              <a:rPr lang="en-US" sz="1800" dirty="0">
                <a:solidFill>
                  <a:srgbClr val="00B0F0"/>
                </a:solidFill>
                <a:latin typeface="Times New Roman" panose="02020603050405020304" pitchFamily="18" charset="0"/>
                <a:cs typeface="Times New Roman" panose="02020603050405020304" pitchFamily="18" charset="0"/>
              </a:rPr>
              <a:t>Extension Module</a:t>
            </a: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Importing a module</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import a module in interactive mode, or in another Python program, type import followed by the name of the module without the </a:t>
            </a:r>
            <a:r>
              <a:rPr lang="en-US" sz="1800" dirty="0">
                <a:solidFill>
                  <a:srgbClr val="00B0F0"/>
                </a:solidFill>
                <a:latin typeface="Times New Roman" panose="02020603050405020304" pitchFamily="18" charset="0"/>
                <a:cs typeface="Times New Roman" panose="02020603050405020304" pitchFamily="18" charset="0"/>
              </a:rPr>
              <a:t>.</a:t>
            </a:r>
            <a:r>
              <a:rPr lang="en-US" sz="1800" dirty="0" err="1">
                <a:solidFill>
                  <a:srgbClr val="00B0F0"/>
                </a:solidFill>
                <a:latin typeface="Times New Roman" panose="02020603050405020304" pitchFamily="18" charset="0"/>
                <a:cs typeface="Times New Roman" panose="02020603050405020304" pitchFamily="18" charset="0"/>
              </a:rPr>
              <a:t>py</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suffix, like : </a:t>
            </a:r>
            <a:r>
              <a:rPr lang="en-US" sz="1800" dirty="0">
                <a:solidFill>
                  <a:srgbClr val="00B0F0"/>
                </a:solidFill>
                <a:latin typeface="Times New Roman" panose="02020603050405020304" pitchFamily="18" charset="0"/>
                <a:cs typeface="Times New Roman" panose="02020603050405020304" pitchFamily="18" charset="0"/>
              </a:rPr>
              <a:t>import </a:t>
            </a:r>
            <a:r>
              <a:rPr lang="en-US" sz="1800" dirty="0" err="1">
                <a:solidFill>
                  <a:srgbClr val="00B0F0"/>
                </a:solidFill>
                <a:latin typeface="Times New Roman" panose="02020603050405020304" pitchFamily="18" charset="0"/>
                <a:cs typeface="Times New Roman" panose="02020603050405020304" pitchFamily="18" charset="0"/>
              </a:rPr>
              <a:t>modulename</a:t>
            </a:r>
            <a:endParaRPr lang="en-US" sz="1800" dirty="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Initializing a module</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Importing a module for the first time in a particular program, or in interactive mode, causes Python to perform a series of action </a:t>
            </a:r>
            <a:r>
              <a:rPr lang="en-US" sz="1800" dirty="0">
                <a:solidFill>
                  <a:srgbClr val="00B0F0"/>
                </a:solidFill>
                <a:latin typeface="Times New Roman" panose="02020603050405020304" pitchFamily="18" charset="0"/>
                <a:cs typeface="Times New Roman" panose="02020603050405020304" pitchFamily="18" charset="0"/>
              </a:rPr>
              <a:t>initializing the module.</a:t>
            </a:r>
          </a:p>
          <a:p>
            <a:pPr lvl="1" algn="just">
              <a:buFont typeface="Wingdings" panose="05000000000000000000" pitchFamily="2" charset="2"/>
              <a:buChar char="Ø"/>
            </a:pPr>
            <a:endParaRPr lang="en-US" sz="1800" dirty="0">
              <a:solidFill>
                <a:srgbClr val="00B0F0"/>
              </a:solidFill>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creates a module namespace that stores the names defined in the module</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runs the code in the module</a:t>
            </a:r>
          </a:p>
          <a:p>
            <a:pPr lvl="1"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Python stores the name of the module in the local namespace</a:t>
            </a:r>
          </a:p>
        </p:txBody>
      </p:sp>
    </p:spTree>
    <p:extLst>
      <p:ext uri="{BB962C8B-B14F-4D97-AF65-F5344CB8AC3E}">
        <p14:creationId xmlns:p14="http://schemas.microsoft.com/office/powerpoint/2010/main" val="1106270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Modules (</a:t>
            </a:r>
            <a:r>
              <a:rPr lang="en-US" sz="3200" dirty="0" err="1">
                <a:latin typeface="Times New Roman" panose="02020603050405020304" pitchFamily="18" charset="0"/>
                <a:cs typeface="Times New Roman" panose="02020603050405020304" pitchFamily="18" charset="0"/>
              </a:rPr>
              <a:t>Cont</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504824" y="1095674"/>
            <a:ext cx="8397875" cy="5533725"/>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Accessing functions and other items inside a module</a:t>
            </a:r>
          </a:p>
          <a:p>
            <a:pPr lvl="1">
              <a:lnSpc>
                <a:spcPct val="100000"/>
              </a:lnSpc>
              <a:buFont typeface="Wingdings" panose="05000000000000000000" pitchFamily="2" charset="2"/>
              <a:buChar char="Ø"/>
            </a:pPr>
            <a:r>
              <a:rPr lang="en-US" sz="1800" dirty="0">
                <a:solidFill>
                  <a:srgbClr val="7030A0"/>
                </a:solidFill>
                <a:latin typeface="Times New Roman" panose="02020603050405020304" pitchFamily="18" charset="0"/>
                <a:cs typeface="Times New Roman" panose="02020603050405020304" pitchFamily="18" charset="0"/>
              </a:rPr>
              <a:t> </a:t>
            </a:r>
            <a:r>
              <a:rPr lang="en-US" sz="1800" dirty="0" err="1">
                <a:solidFill>
                  <a:srgbClr val="7030A0"/>
                </a:solidFill>
                <a:latin typeface="Times New Roman" panose="02020603050405020304" pitchFamily="18" charset="0"/>
                <a:cs typeface="Times New Roman" panose="02020603050405020304" pitchFamily="18" charset="0"/>
              </a:rPr>
              <a:t>mymodule.myfunction</a:t>
            </a:r>
            <a:r>
              <a:rPr lang="en-US" sz="1800" dirty="0">
                <a:solidFill>
                  <a:srgbClr val="7030A0"/>
                </a:solidFill>
                <a:latin typeface="Times New Roman" panose="02020603050405020304" pitchFamily="18" charset="0"/>
                <a:cs typeface="Times New Roman" panose="02020603050405020304" pitchFamily="18" charset="0"/>
              </a:rPr>
              <a:t>(x)</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Other ways of accessing module attributes are</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import a specific item, type </a:t>
            </a:r>
            <a:r>
              <a:rPr lang="en-US" sz="1800" dirty="0">
                <a:solidFill>
                  <a:srgbClr val="00B0F0"/>
                </a:solidFill>
                <a:latin typeface="Times New Roman" panose="02020603050405020304" pitchFamily="18" charset="0"/>
                <a:cs typeface="Times New Roman" panose="02020603050405020304" pitchFamily="18" charset="0"/>
              </a:rPr>
              <a:t>from, the module name, import, </a:t>
            </a:r>
            <a:r>
              <a:rPr lang="en-US" sz="1800" dirty="0">
                <a:latin typeface="Times New Roman" panose="02020603050405020304" pitchFamily="18" charset="0"/>
                <a:cs typeface="Times New Roman" panose="02020603050405020304" pitchFamily="18" charset="0"/>
              </a:rPr>
              <a:t>and </a:t>
            </a:r>
            <a:r>
              <a:rPr lang="en-US" sz="1800" dirty="0">
                <a:solidFill>
                  <a:srgbClr val="00B0F0"/>
                </a:solidFill>
                <a:latin typeface="Times New Roman" panose="02020603050405020304" pitchFamily="18" charset="0"/>
                <a:cs typeface="Times New Roman" panose="02020603050405020304" pitchFamily="18" charset="0"/>
              </a:rPr>
              <a:t>the item name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Example: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rPr>
              <a:t>from </a:t>
            </a:r>
            <a:r>
              <a:rPr lang="en-US" sz="1800" dirty="0" err="1">
                <a:solidFill>
                  <a:srgbClr val="7030A0"/>
                </a:solidFill>
                <a:latin typeface="Times New Roman" panose="02020603050405020304" pitchFamily="18" charset="0"/>
                <a:cs typeface="Times New Roman" panose="02020603050405020304" pitchFamily="18" charset="0"/>
              </a:rPr>
              <a:t>mymodule</a:t>
            </a:r>
            <a:r>
              <a:rPr lang="en-US" sz="1800" dirty="0">
                <a:solidFill>
                  <a:srgbClr val="7030A0"/>
                </a:solidFill>
                <a:latin typeface="Times New Roman" panose="02020603050405020304" pitchFamily="18" charset="0"/>
                <a:cs typeface="Times New Roman" panose="02020603050405020304" pitchFamily="18" charset="0"/>
              </a:rPr>
              <a:t> import </a:t>
            </a:r>
            <a:r>
              <a:rPr lang="en-US" sz="1800" dirty="0" err="1">
                <a:solidFill>
                  <a:srgbClr val="7030A0"/>
                </a:solidFill>
                <a:latin typeface="Times New Roman" panose="02020603050405020304" pitchFamily="18" charset="0"/>
                <a:cs typeface="Times New Roman" panose="02020603050405020304" pitchFamily="18" charset="0"/>
              </a:rPr>
              <a:t>myfunction</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import all of a module's functions, type </a:t>
            </a:r>
            <a:r>
              <a:rPr lang="en-US" sz="1800" dirty="0">
                <a:solidFill>
                  <a:srgbClr val="00B0F0"/>
                </a:solidFill>
                <a:latin typeface="Times New Roman" panose="02020603050405020304" pitchFamily="18" charset="0"/>
                <a:cs typeface="Times New Roman" panose="02020603050405020304" pitchFamily="18" charset="0"/>
              </a:rPr>
              <a:t>from, the module name, import, </a:t>
            </a:r>
            <a:r>
              <a:rPr lang="en-US" sz="1800" dirty="0">
                <a:latin typeface="Times New Roman" panose="02020603050405020304" pitchFamily="18" charset="0"/>
                <a:cs typeface="Times New Roman" panose="02020603050405020304" pitchFamily="18" charset="0"/>
              </a:rPr>
              <a:t>and </a:t>
            </a:r>
            <a:r>
              <a:rPr lang="en-US" sz="1800" dirty="0">
                <a:solidFill>
                  <a:srgbClr val="00B0F0"/>
                </a:solidFill>
                <a:latin typeface="Times New Roman" panose="02020603050405020304" pitchFamily="18" charset="0"/>
                <a:cs typeface="Times New Roman" panose="02020603050405020304" pitchFamily="18" charset="0"/>
              </a:rPr>
              <a:t>an asterisk(*), </a:t>
            </a:r>
            <a:r>
              <a:rPr lang="en-US" sz="1800" dirty="0">
                <a:latin typeface="Times New Roman" panose="02020603050405020304" pitchFamily="18" charset="0"/>
                <a:cs typeface="Times New Roman" panose="02020603050405020304" pitchFamily="18" charset="0"/>
              </a:rPr>
              <a:t>a wildcard character that stands for </a:t>
            </a:r>
            <a:r>
              <a:rPr lang="en-US" sz="1800" dirty="0">
                <a:solidFill>
                  <a:srgbClr val="00B0F0"/>
                </a:solidFill>
                <a:latin typeface="Times New Roman" panose="02020603050405020304" pitchFamily="18" charset="0"/>
                <a:cs typeface="Times New Roman" panose="02020603050405020304" pitchFamily="18" charset="0"/>
              </a:rPr>
              <a:t>all</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Example: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rPr>
              <a:t>from </a:t>
            </a:r>
            <a:r>
              <a:rPr lang="en-US" sz="1800" dirty="0" err="1">
                <a:solidFill>
                  <a:srgbClr val="7030A0"/>
                </a:solidFill>
                <a:latin typeface="Times New Roman" panose="02020603050405020304" pitchFamily="18" charset="0"/>
                <a:cs typeface="Times New Roman" panose="02020603050405020304" pitchFamily="18" charset="0"/>
              </a:rPr>
              <a:t>mymodule</a:t>
            </a:r>
            <a:r>
              <a:rPr lang="en-US" sz="1800" dirty="0">
                <a:solidFill>
                  <a:srgbClr val="7030A0"/>
                </a:solidFill>
                <a:latin typeface="Times New Roman" panose="02020603050405020304" pitchFamily="18" charset="0"/>
                <a:cs typeface="Times New Roman" panose="02020603050405020304" pitchFamily="18" charset="0"/>
              </a:rPr>
              <a:t> import *</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Importing a module using a different name</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import a module (but not a function) using a different name, type import, the module name, as, and the name you want to use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Example:</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rPr>
              <a:t>import </a:t>
            </a:r>
            <a:r>
              <a:rPr lang="en-US" sz="1800" dirty="0" err="1">
                <a:solidFill>
                  <a:srgbClr val="7030A0"/>
                </a:solidFill>
                <a:latin typeface="Times New Roman" panose="02020603050405020304" pitchFamily="18" charset="0"/>
                <a:cs typeface="Times New Roman" panose="02020603050405020304" pitchFamily="18" charset="0"/>
              </a:rPr>
              <a:t>tinymodule</a:t>
            </a:r>
            <a:r>
              <a:rPr lang="en-US" sz="1800" dirty="0">
                <a:solidFill>
                  <a:srgbClr val="7030A0"/>
                </a:solidFill>
                <a:latin typeface="Times New Roman" panose="02020603050405020304" pitchFamily="18" charset="0"/>
                <a:cs typeface="Times New Roman" panose="02020603050405020304" pitchFamily="18" charset="0"/>
              </a:rPr>
              <a:t> as </a:t>
            </a:r>
            <a:r>
              <a:rPr lang="en-US" sz="1800" dirty="0" err="1">
                <a:solidFill>
                  <a:srgbClr val="7030A0"/>
                </a:solidFill>
                <a:latin typeface="Times New Roman" panose="02020603050405020304" pitchFamily="18" charset="0"/>
                <a:cs typeface="Times New Roman" panose="02020603050405020304" pitchFamily="18" charset="0"/>
              </a:rPr>
              <a:t>mymod</a:t>
            </a:r>
            <a:endParaRPr lang="en-US" sz="1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762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smtClean="0">
                <a:latin typeface="Times New Roman" panose="02020603050405020304" pitchFamily="18" charset="0"/>
                <a:cs typeface="Times New Roman" panose="02020603050405020304" pitchFamily="18" charset="0"/>
              </a:rPr>
              <a:t>Packages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824" y="1095674"/>
            <a:ext cx="8397875" cy="5533725"/>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Packages are namespaces which contain multiple packages and modules themselves. They are simply directories, but with a twist.</a:t>
            </a:r>
          </a:p>
          <a:p>
            <a:pPr>
              <a:lnSpc>
                <a:spcPct val="100000"/>
              </a:lnSpc>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Each package in Python is a directory which MUST contain a special file called __init__.py. This file can be empty, and it indicates that the directory it contains is a Python package, so it can be imported the same way a module can be imported.</a:t>
            </a:r>
          </a:p>
        </p:txBody>
      </p:sp>
    </p:spTree>
    <p:extLst>
      <p:ext uri="{BB962C8B-B14F-4D97-AF65-F5344CB8AC3E}">
        <p14:creationId xmlns:p14="http://schemas.microsoft.com/office/powerpoint/2010/main" val="234476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0918"/>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sys Modules</a:t>
            </a:r>
          </a:p>
        </p:txBody>
      </p:sp>
      <p:sp>
        <p:nvSpPr>
          <p:cNvPr id="3" name="Content Placeholder 2"/>
          <p:cNvSpPr>
            <a:spLocks noGrp="1"/>
          </p:cNvSpPr>
          <p:nvPr>
            <p:ph idx="1"/>
          </p:nvPr>
        </p:nvSpPr>
        <p:spPr>
          <a:xfrm>
            <a:off x="504825" y="1044875"/>
            <a:ext cx="7886700" cy="3263504"/>
          </a:xfrm>
        </p:spPr>
        <p:txBody>
          <a:bodyPr>
            <a:norm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a:t>
            </a:r>
            <a:r>
              <a:rPr lang="en-US" sz="1800" dirty="0">
                <a:solidFill>
                  <a:srgbClr val="00B0F0"/>
                </a:solidFill>
                <a:latin typeface="Times New Roman" panose="02020603050405020304" pitchFamily="18" charset="0"/>
                <a:cs typeface="Times New Roman" panose="02020603050405020304" pitchFamily="18" charset="0"/>
              </a:rPr>
              <a:t> sys </a:t>
            </a:r>
            <a:r>
              <a:rPr lang="en-US" sz="1800" dirty="0">
                <a:latin typeface="Times New Roman" panose="02020603050405020304" pitchFamily="18" charset="0"/>
                <a:cs typeface="Times New Roman" panose="02020603050405020304" pitchFamily="18" charset="0"/>
              </a:rPr>
              <a:t>module is for controlling and interacting with the Python </a:t>
            </a:r>
            <a:r>
              <a:rPr lang="en-US" sz="1800" dirty="0" err="1">
                <a:latin typeface="Times New Roman" panose="02020603050405020304" pitchFamily="18" charset="0"/>
                <a:cs typeface="Times New Roman" panose="02020603050405020304" pitchFamily="18" charset="0"/>
              </a:rPr>
              <a:t>interpreater</a:t>
            </a:r>
            <a:r>
              <a:rPr lang="en-US" sz="1800" dirty="0">
                <a:latin typeface="Times New Roman" panose="02020603050405020304" pitchFamily="18" charset="0"/>
                <a:cs typeface="Times New Roman" panose="02020603050405020304" pitchFamily="18" charset="0"/>
              </a:rPr>
              <a:t>. It includes information about the operating system and the version of Python you're using</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use sys module type : </a:t>
            </a:r>
            <a:r>
              <a:rPr lang="en-US" sz="1800" dirty="0">
                <a:solidFill>
                  <a:srgbClr val="7030A0"/>
                </a:solidFill>
                <a:latin typeface="Times New Roman" panose="02020603050405020304" pitchFamily="18" charset="0"/>
                <a:cs typeface="Times New Roman" panose="02020603050405020304" pitchFamily="18" charset="0"/>
              </a:rPr>
              <a:t>import sys</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work with a feature in the sys module, type sys, a dot, and the name:</a:t>
            </a:r>
          </a:p>
          <a:p>
            <a:pPr lvl="1">
              <a:lnSpc>
                <a:spcPct val="150000"/>
              </a:lnSpc>
              <a:buFont typeface="Wingdings" panose="05000000000000000000" pitchFamily="2" charset="2"/>
              <a:buChar char="Ø"/>
            </a:pPr>
            <a:r>
              <a:rPr lang="en-US" sz="1800" dirty="0" err="1">
                <a:solidFill>
                  <a:srgbClr val="7030A0"/>
                </a:solidFill>
                <a:latin typeface="Times New Roman" panose="02020603050405020304" pitchFamily="18" charset="0"/>
                <a:cs typeface="Times New Roman" panose="02020603050405020304" pitchFamily="18" charset="0"/>
              </a:rPr>
              <a:t>sys.exit</a:t>
            </a:r>
            <a:r>
              <a:rPr lang="en-US" sz="1800" dirty="0">
                <a:solidFill>
                  <a:srgbClr val="7030A0"/>
                </a:solidFill>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68" t="40580" r="9662" b="23478"/>
          <a:stretch/>
        </p:blipFill>
        <p:spPr>
          <a:xfrm>
            <a:off x="819978" y="3704615"/>
            <a:ext cx="7841422" cy="2670785"/>
          </a:xfrm>
          <a:prstGeom prst="rect">
            <a:avLst/>
          </a:prstGeom>
        </p:spPr>
      </p:pic>
    </p:spTree>
    <p:extLst>
      <p:ext uri="{BB962C8B-B14F-4D97-AF65-F5344CB8AC3E}">
        <p14:creationId xmlns:p14="http://schemas.microsoft.com/office/powerpoint/2010/main" val="385674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66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sys Modules</a:t>
            </a:r>
          </a:p>
        </p:txBody>
      </p:sp>
      <p:sp>
        <p:nvSpPr>
          <p:cNvPr id="3" name="Content Placeholder 2"/>
          <p:cNvSpPr>
            <a:spLocks noGrp="1"/>
          </p:cNvSpPr>
          <p:nvPr>
            <p:ph idx="1"/>
          </p:nvPr>
        </p:nvSpPr>
        <p:spPr>
          <a:xfrm>
            <a:off x="504824" y="930574"/>
            <a:ext cx="8448675" cy="5609925"/>
          </a:xfrm>
        </p:spPr>
        <p:txBody>
          <a:bodyPr>
            <a:noAutofit/>
          </a:bodyPr>
          <a:lstStyle/>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Common Data, Functions present in </a:t>
            </a:r>
            <a:r>
              <a:rPr lang="en-US" sz="1800" dirty="0">
                <a:solidFill>
                  <a:srgbClr val="00B0F0"/>
                </a:solidFill>
                <a:latin typeface="Times New Roman" panose="02020603050405020304" pitchFamily="18" charset="0"/>
                <a:cs typeface="Times New Roman" panose="02020603050405020304" pitchFamily="18" charset="0"/>
              </a:rPr>
              <a:t>sys mod</a:t>
            </a:r>
          </a:p>
          <a:p>
            <a:pPr marL="0" indent="0" algn="just">
              <a:lnSpc>
                <a:spcPct val="100000"/>
              </a:lnSpc>
              <a:buNone/>
            </a:pPr>
            <a:endParaRPr lang="en-US" sz="1800" dirty="0">
              <a:solidFill>
                <a:srgbClr val="00B0F0"/>
              </a:solidFill>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1800" dirty="0" err="1">
                <a:solidFill>
                  <a:srgbClr val="00B0F0"/>
                </a:solidFill>
                <a:latin typeface="Times New Roman" panose="02020603050405020304" pitchFamily="18" charset="0"/>
                <a:cs typeface="Times New Roman" panose="02020603050405020304" pitchFamily="18" charset="0"/>
              </a:rPr>
              <a:t>sys.exit</a:t>
            </a:r>
            <a:r>
              <a:rPr lang="en-US" sz="1800" dirty="0">
                <a:solidFill>
                  <a:srgbClr val="00B0F0"/>
                </a:solidFill>
                <a:latin typeface="Times New Roman" panose="02020603050405020304" pitchFamily="18" charset="0"/>
                <a:cs typeface="Times New Roman" panose="02020603050405020304" pitchFamily="18" charset="0"/>
              </a:rPr>
              <a:t>() function </a:t>
            </a:r>
            <a:r>
              <a:rPr lang="en-US" sz="1800" dirty="0">
                <a:latin typeface="Times New Roman" panose="02020603050405020304" pitchFamily="18" charset="0"/>
                <a:cs typeface="Times New Roman" panose="02020603050405020304" pitchFamily="18" charset="0"/>
              </a:rPr>
              <a:t>: Tells the python interpreter to quit. It's the most direct </a:t>
            </a:r>
            <a:r>
              <a:rPr lang="en-US" sz="1800" dirty="0" smtClean="0">
                <a:latin typeface="Times New Roman" panose="02020603050405020304" pitchFamily="18" charset="0"/>
                <a:cs typeface="Times New Roman" panose="02020603050405020304" pitchFamily="18" charset="0"/>
              </a:rPr>
              <a:t>way </a:t>
            </a:r>
            <a:r>
              <a:rPr lang="en-US" sz="1800" dirty="0">
                <a:latin typeface="Times New Roman" panose="02020603050405020304" pitchFamily="18" charset="0"/>
                <a:cs typeface="Times New Roman" panose="02020603050405020304" pitchFamily="18" charset="0"/>
              </a:rPr>
              <a:t>to end a Python script while it's running</a:t>
            </a:r>
          </a:p>
          <a:p>
            <a:pPr lvl="1" algn="just">
              <a:lnSpc>
                <a:spcPct val="150000"/>
              </a:lnSpc>
              <a:buFont typeface="Wingdings" panose="05000000000000000000" pitchFamily="2" charset="2"/>
              <a:buChar char="Ø"/>
            </a:pPr>
            <a:r>
              <a:rPr lang="en-US" sz="1800" dirty="0" err="1">
                <a:solidFill>
                  <a:srgbClr val="00B0F0"/>
                </a:solidFill>
                <a:latin typeface="Times New Roman" panose="02020603050405020304" pitchFamily="18" charset="0"/>
                <a:cs typeface="Times New Roman" panose="02020603050405020304" pitchFamily="18" charset="0"/>
              </a:rPr>
              <a:t>sys.argv</a:t>
            </a:r>
            <a:r>
              <a:rPr lang="en-US" sz="1800" dirty="0">
                <a:solidFill>
                  <a:srgbClr val="00B0F0"/>
                </a:solidFill>
                <a:latin typeface="Times New Roman" panose="02020603050405020304" pitchFamily="18" charset="0"/>
                <a:cs typeface="Times New Roman" panose="02020603050405020304" pitchFamily="18" charset="0"/>
              </a:rPr>
              <a:t> list </a:t>
            </a:r>
            <a:r>
              <a:rPr lang="en-US" sz="1800" dirty="0">
                <a:latin typeface="Times New Roman" panose="02020603050405020304" pitchFamily="18" charset="0"/>
                <a:cs typeface="Times New Roman" panose="02020603050405020304" pitchFamily="18" charset="0"/>
              </a:rPr>
              <a:t>: Stores any command line arguments passed when you started Python. Also includes the name of the program you're running</a:t>
            </a:r>
          </a:p>
          <a:p>
            <a:pPr lvl="1" algn="just">
              <a:lnSpc>
                <a:spcPct val="150000"/>
              </a:lnSpc>
              <a:buFont typeface="Wingdings" panose="05000000000000000000" pitchFamily="2" charset="2"/>
              <a:buChar char="Ø"/>
            </a:pPr>
            <a:r>
              <a:rPr lang="en-US" sz="1800" dirty="0" err="1">
                <a:solidFill>
                  <a:srgbClr val="00B0F0"/>
                </a:solidFill>
                <a:latin typeface="Times New Roman" panose="02020603050405020304" pitchFamily="18" charset="0"/>
                <a:cs typeface="Times New Roman" panose="02020603050405020304" pitchFamily="18" charset="0"/>
              </a:rPr>
              <a:t>stdin</a:t>
            </a:r>
            <a:r>
              <a:rPr lang="en-US" sz="1800" dirty="0">
                <a:latin typeface="Times New Roman" panose="02020603050405020304" pitchFamily="18" charset="0"/>
                <a:cs typeface="Times New Roman" panose="02020603050405020304" pitchFamily="18" charset="0"/>
              </a:rPr>
              <a:t>: Used by the input() function; accept input from user</a:t>
            </a:r>
          </a:p>
          <a:p>
            <a:pPr lvl="1" algn="just">
              <a:lnSpc>
                <a:spcPct val="150000"/>
              </a:lnSpc>
              <a:buFont typeface="Wingdings" panose="05000000000000000000" pitchFamily="2" charset="2"/>
              <a:buChar char="Ø"/>
            </a:pPr>
            <a:r>
              <a:rPr lang="en-US" sz="1800" dirty="0" err="1">
                <a:solidFill>
                  <a:srgbClr val="00B0F0"/>
                </a:solidFill>
                <a:latin typeface="Times New Roman" panose="02020603050405020304" pitchFamily="18" charset="0"/>
                <a:cs typeface="Times New Roman" panose="02020603050405020304" pitchFamily="18" charset="0"/>
              </a:rPr>
              <a:t>stdio</a:t>
            </a:r>
            <a:r>
              <a:rPr lang="en-US" sz="1800" dirty="0">
                <a:latin typeface="Times New Roman" panose="02020603050405020304" pitchFamily="18" charset="0"/>
                <a:cs typeface="Times New Roman" panose="02020603050405020304" pitchFamily="18" charset="0"/>
              </a:rPr>
              <a:t>: Used by the print(); In interactive mode, prints to the screen</a:t>
            </a:r>
          </a:p>
          <a:p>
            <a:pPr lvl="1" algn="just">
              <a:lnSpc>
                <a:spcPct val="150000"/>
              </a:lnSpc>
              <a:buFont typeface="Wingdings" panose="05000000000000000000" pitchFamily="2" charset="2"/>
              <a:buChar char="Ø"/>
            </a:pPr>
            <a:r>
              <a:rPr lang="en-US" sz="1800" dirty="0" err="1">
                <a:solidFill>
                  <a:srgbClr val="00B0F0"/>
                </a:solidFill>
                <a:latin typeface="Times New Roman" panose="02020603050405020304" pitchFamily="18" charset="0"/>
                <a:cs typeface="Times New Roman" panose="02020603050405020304" pitchFamily="18" charset="0"/>
              </a:rPr>
              <a:t>stderr</a:t>
            </a:r>
            <a:r>
              <a:rPr lang="en-US" sz="1800" dirty="0">
                <a:latin typeface="Times New Roman" panose="02020603050405020304" pitchFamily="18" charset="0"/>
                <a:cs typeface="Times New Roman" panose="02020603050405020304" pitchFamily="18" charset="0"/>
              </a:rPr>
              <a:t>: Stores error messages</a:t>
            </a:r>
          </a:p>
        </p:txBody>
      </p:sp>
    </p:spTree>
    <p:extLst>
      <p:ext uri="{BB962C8B-B14F-4D97-AF65-F5344CB8AC3E}">
        <p14:creationId xmlns:p14="http://schemas.microsoft.com/office/powerpoint/2010/main" val="3679928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6692"/>
            <a:ext cx="7381875" cy="383381"/>
          </a:xfrm>
        </p:spPr>
        <p:txBody>
          <a:bodyPr>
            <a:noAutofit/>
          </a:bodyPr>
          <a:lstStyle/>
          <a:p>
            <a:r>
              <a:rPr lang="en-US" sz="3200" dirty="0" err="1">
                <a:latin typeface="Times New Roman" panose="02020603050405020304" pitchFamily="18" charset="0"/>
                <a:cs typeface="Times New Roman" panose="02020603050405020304" pitchFamily="18" charset="0"/>
              </a:rPr>
              <a:t>os</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subprocess</a:t>
            </a:r>
            <a:r>
              <a:rPr lang="en-US" sz="3200" dirty="0">
                <a:latin typeface="Times New Roman" panose="02020603050405020304" pitchFamily="18" charset="0"/>
                <a:cs typeface="Times New Roman" panose="02020603050405020304" pitchFamily="18" charset="0"/>
              </a:rPr>
              <a:t> Modules</a:t>
            </a:r>
          </a:p>
        </p:txBody>
      </p:sp>
      <p:sp>
        <p:nvSpPr>
          <p:cNvPr id="3" name="Content Placeholder 2"/>
          <p:cNvSpPr>
            <a:spLocks noGrp="1"/>
          </p:cNvSpPr>
          <p:nvPr>
            <p:ph idx="1"/>
          </p:nvPr>
        </p:nvSpPr>
        <p:spPr>
          <a:xfrm>
            <a:off x="504824" y="1044874"/>
            <a:ext cx="8474075" cy="5533725"/>
          </a:xfrm>
        </p:spPr>
        <p:txBody>
          <a:bodyPr>
            <a:noAutofit/>
          </a:bodyPr>
          <a:lstStyle/>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a:t>
            </a:r>
            <a:r>
              <a:rPr lang="en-US" sz="1800" dirty="0" err="1">
                <a:solidFill>
                  <a:srgbClr val="00B0F0"/>
                </a:solidFill>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and </a:t>
            </a:r>
            <a:r>
              <a:rPr lang="en-US" sz="1800" dirty="0" err="1">
                <a:solidFill>
                  <a:srgbClr val="00B0F0"/>
                </a:solidFill>
                <a:latin typeface="Times New Roman" panose="02020603050405020304" pitchFamily="18" charset="0"/>
                <a:cs typeface="Times New Roman" panose="02020603050405020304" pitchFamily="18" charset="0"/>
              </a:rPr>
              <a:t>subprocess</a:t>
            </a:r>
            <a:r>
              <a:rPr lang="en-US" sz="1800" dirty="0">
                <a:latin typeface="Times New Roman" panose="02020603050405020304" pitchFamily="18" charset="0"/>
                <a:cs typeface="Times New Roman" panose="02020603050405020304" pitchFamily="18" charset="0"/>
              </a:rPr>
              <a:t> modules include code that lets Python work with your operating system - they even run operating system command</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a:t>
            </a:r>
            <a:r>
              <a:rPr lang="en-US" sz="1800" dirty="0" err="1">
                <a:solidFill>
                  <a:srgbClr val="00B0F0"/>
                </a:solidFill>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module is best for the following tasks:</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Working with paths and permissions (test for access to a path, changing directories, changing access permissions and user/group IDs)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Working with files (open, close, write, truncate, create links)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subprocess</a:t>
            </a:r>
            <a:r>
              <a:rPr lang="en-US" sz="1800" dirty="0">
                <a:latin typeface="Times New Roman" panose="02020603050405020304" pitchFamily="18" charset="0"/>
                <a:cs typeface="Times New Roman" panose="02020603050405020304" pitchFamily="18" charset="0"/>
              </a:rPr>
              <a:t> module, lets you safely </a:t>
            </a:r>
            <a:r>
              <a:rPr lang="en-US" sz="1800" dirty="0" err="1">
                <a:latin typeface="Times New Roman" panose="02020603050405020304" pitchFamily="18" charset="0"/>
                <a:cs typeface="Times New Roman" panose="02020603050405020304" pitchFamily="18" charset="0"/>
              </a:rPr>
              <a:t>interac</a:t>
            </a:r>
            <a:r>
              <a:rPr lang="en-US" sz="1800" dirty="0">
                <a:latin typeface="Times New Roman" panose="02020603050405020304" pitchFamily="18" charset="0"/>
                <a:cs typeface="Times New Roman" panose="02020603050405020304" pitchFamily="18" charset="0"/>
              </a:rPr>
              <a:t> with the operating system to run commands and get information out of them.</a:t>
            </a:r>
          </a:p>
        </p:txBody>
      </p:sp>
    </p:spTree>
    <p:extLst>
      <p:ext uri="{BB962C8B-B14F-4D97-AF65-F5344CB8AC3E}">
        <p14:creationId xmlns:p14="http://schemas.microsoft.com/office/powerpoint/2010/main" val="3668841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539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Function of OS module</a:t>
            </a:r>
          </a:p>
        </p:txBody>
      </p:sp>
      <p:sp>
        <p:nvSpPr>
          <p:cNvPr id="3" name="Content Placeholder 2"/>
          <p:cNvSpPr>
            <a:spLocks noGrp="1"/>
          </p:cNvSpPr>
          <p:nvPr>
            <p:ph idx="1"/>
          </p:nvPr>
        </p:nvSpPr>
        <p:spPr>
          <a:xfrm>
            <a:off x="504824" y="1057575"/>
            <a:ext cx="8639175" cy="5597225"/>
          </a:xfrm>
        </p:spPr>
        <p:txBody>
          <a:bodyPr>
            <a:noAutofit/>
          </a:bodyPr>
          <a:lstStyle/>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os.system</a:t>
            </a:r>
            <a:r>
              <a:rPr lang="en-US" sz="1800" dirty="0">
                <a:latin typeface="Times New Roman" panose="02020603050405020304" pitchFamily="18" charset="0"/>
                <a:cs typeface="Times New Roman" panose="02020603050405020304" pitchFamily="18" charset="0"/>
              </a:rPr>
              <a:t>()    		: Executing a shell command</a:t>
            </a:r>
          </a:p>
          <a:p>
            <a:pPr>
              <a:buFont typeface="Wingdings" panose="05000000000000000000" pitchFamily="2" charset="2"/>
              <a:buChar char="ü"/>
            </a:pPr>
            <a:r>
              <a:rPr lang="en-US" sz="1800" dirty="0" err="1" smtClean="0">
                <a:latin typeface="Times New Roman" panose="02020603050405020304" pitchFamily="18" charset="0"/>
                <a:cs typeface="Times New Roman" panose="02020603050405020304" pitchFamily="18" charset="0"/>
              </a:rPr>
              <a:t>os.environ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 Get the users environment </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os.getcwd</a:t>
            </a:r>
            <a:r>
              <a:rPr lang="en-US" sz="1800" dirty="0">
                <a:latin typeface="Times New Roman" panose="02020603050405020304" pitchFamily="18" charset="0"/>
                <a:cs typeface="Times New Roman" panose="02020603050405020304" pitchFamily="18" charset="0"/>
              </a:rPr>
              <a:t>()   		: #Returns the current working directory.</a:t>
            </a:r>
          </a:p>
          <a:p>
            <a:pPr>
              <a:buFont typeface="Wingdings" panose="05000000000000000000" pitchFamily="2" charset="2"/>
              <a:buChar char="ü"/>
            </a:pPr>
            <a:r>
              <a:rPr lang="en-US" sz="1800" dirty="0" err="1" smtClean="0">
                <a:latin typeface="Times New Roman" panose="02020603050405020304" pitchFamily="18" charset="0"/>
                <a:cs typeface="Times New Roman" panose="02020603050405020304" pitchFamily="18" charset="0"/>
              </a:rPr>
              <a:t>os.getpid</a:t>
            </a:r>
            <a:r>
              <a:rPr lang="en-US" sz="1800" dirty="0">
                <a:latin typeface="Times New Roman" panose="02020603050405020304" pitchFamily="18" charset="0"/>
                <a:cs typeface="Times New Roman" panose="02020603050405020304" pitchFamily="18" charset="0"/>
              </a:rPr>
              <a:t>()    	 	: Returns the real process ID of the current process.</a:t>
            </a:r>
          </a:p>
          <a:p>
            <a:pPr>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os.name </a:t>
            </a:r>
            <a:r>
              <a:rPr lang="en-US" sz="1800" dirty="0">
                <a:latin typeface="Times New Roman" panose="02020603050405020304" pitchFamily="18" charset="0"/>
                <a:cs typeface="Times New Roman" panose="02020603050405020304" pitchFamily="18" charset="0"/>
              </a:rPr>
              <a:t>		: Return information identifying the current operating system. </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os.listdir</a:t>
            </a:r>
            <a:r>
              <a:rPr lang="en-US" sz="1800" dirty="0">
                <a:latin typeface="Times New Roman" panose="02020603050405020304" pitchFamily="18" charset="0"/>
                <a:cs typeface="Times New Roman" panose="02020603050405020304" pitchFamily="18" charset="0"/>
              </a:rPr>
              <a:t>(path) 		: Return a list of the entries in the directory given by path.</a:t>
            </a:r>
          </a:p>
          <a:p>
            <a:pPr>
              <a:buFont typeface="Wingdings" panose="05000000000000000000" pitchFamily="2" charset="2"/>
              <a:buChar char="ü"/>
            </a:pPr>
            <a:r>
              <a:rPr lang="en-US" sz="1800" dirty="0" err="1" smtClean="0">
                <a:latin typeface="Times New Roman" panose="02020603050405020304" pitchFamily="18" charset="0"/>
                <a:cs typeface="Times New Roman" panose="02020603050405020304" pitchFamily="18" charset="0"/>
              </a:rPr>
              <a:t>os.mkdir</a:t>
            </a:r>
            <a:r>
              <a:rPr lang="en-US" sz="1800" dirty="0" smtClean="0">
                <a:latin typeface="Times New Roman" panose="02020603050405020304" pitchFamily="18" charset="0"/>
                <a:cs typeface="Times New Roman" panose="02020603050405020304" pitchFamily="18" charset="0"/>
              </a:rPr>
              <a:t>(path</a:t>
            </a:r>
            <a:r>
              <a:rPr lang="en-US" sz="1800" dirty="0">
                <a:latin typeface="Times New Roman" panose="02020603050405020304" pitchFamily="18" charset="0"/>
                <a:cs typeface="Times New Roman" panose="02020603050405020304" pitchFamily="18" charset="0"/>
              </a:rPr>
              <a:t>) 		: Create a directory named path with numeric mode.</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os.remove</a:t>
            </a:r>
            <a:r>
              <a:rPr lang="en-US" sz="1800" dirty="0">
                <a:latin typeface="Times New Roman" panose="02020603050405020304" pitchFamily="18" charset="0"/>
                <a:cs typeface="Times New Roman" panose="02020603050405020304" pitchFamily="18" charset="0"/>
              </a:rPr>
              <a:t>(path) 		: Remove (delete) the file path.</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os.removedirs</a:t>
            </a:r>
            <a:r>
              <a:rPr lang="en-US" sz="1800" dirty="0">
                <a:latin typeface="Times New Roman" panose="02020603050405020304" pitchFamily="18" charset="0"/>
                <a:cs typeface="Times New Roman" panose="02020603050405020304" pitchFamily="18" charset="0"/>
              </a:rPr>
              <a:t>(path) 	: Remove directories recursively.</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os.rename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dst</a:t>
            </a:r>
            <a:r>
              <a:rPr lang="en-US" sz="1800" dirty="0">
                <a:latin typeface="Times New Roman" panose="02020603050405020304" pitchFamily="18" charset="0"/>
                <a:cs typeface="Times New Roman" panose="02020603050405020304" pitchFamily="18" charset="0"/>
              </a:rPr>
              <a:t>) 	: Rename the file or directory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dst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os.rmdir</a:t>
            </a:r>
            <a:r>
              <a:rPr lang="en-US" sz="1800" dirty="0">
                <a:latin typeface="Times New Roman" panose="02020603050405020304" pitchFamily="18" charset="0"/>
                <a:cs typeface="Times New Roman" panose="02020603050405020304" pitchFamily="18" charset="0"/>
              </a:rPr>
              <a:t>(path) 		: Remove (delete) the directory path.</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314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12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Math Module</a:t>
            </a:r>
          </a:p>
        </p:txBody>
      </p:sp>
      <p:sp>
        <p:nvSpPr>
          <p:cNvPr id="3" name="Content Placeholder 2"/>
          <p:cNvSpPr>
            <a:spLocks noGrp="1"/>
          </p:cNvSpPr>
          <p:nvPr>
            <p:ph idx="1"/>
          </p:nvPr>
        </p:nvSpPr>
        <p:spPr>
          <a:xfrm>
            <a:off x="504825" y="1042666"/>
            <a:ext cx="7886700" cy="3919445"/>
          </a:xfrm>
        </p:spPr>
        <p:txBody>
          <a:bodyPr>
            <a:noAutofit/>
          </a:bodyPr>
          <a:lstStyle/>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order to achieve the final result, you have to code many computational logics using mathematical functions</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To ease this task various mathematical functions are predefined and can be used using math module</a:t>
            </a:r>
          </a:p>
          <a:p>
            <a:pPr>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Math functions are broadly classified into:</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Number-theoretic</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Power and Logarithmic Functions</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Trigonometric Functions</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Angular Conversion</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Hyperbolic Function</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Special Functions</a:t>
            </a:r>
          </a:p>
          <a:p>
            <a:pPr lvl="1">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Constants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89" t="78647" r="4589" b="9952"/>
          <a:stretch/>
        </p:blipFill>
        <p:spPr>
          <a:xfrm>
            <a:off x="917299" y="6130511"/>
            <a:ext cx="7474226" cy="586409"/>
          </a:xfrm>
          <a:prstGeom prst="rect">
            <a:avLst/>
          </a:prstGeom>
        </p:spPr>
      </p:pic>
    </p:spTree>
    <p:extLst>
      <p:ext uri="{BB962C8B-B14F-4D97-AF65-F5344CB8AC3E}">
        <p14:creationId xmlns:p14="http://schemas.microsoft.com/office/powerpoint/2010/main" val="344142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8592"/>
            <a:ext cx="7381875" cy="383381"/>
          </a:xfrm>
        </p:spPr>
        <p:txBody>
          <a:bodyPr>
            <a:noAutofit/>
          </a:bodyPr>
          <a:lstStyle/>
          <a:p>
            <a:r>
              <a:rPr lang="en-US" sz="2400" dirty="0">
                <a:latin typeface="Times New Roman" panose="02020603050405020304" pitchFamily="18" charset="0"/>
                <a:cs typeface="Times New Roman" panose="02020603050405020304" pitchFamily="18" charset="0"/>
              </a:rPr>
              <a:t>Math Number-theoretic Function</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106" t="17584" r="6643" b="12077"/>
          <a:stretch/>
        </p:blipFill>
        <p:spPr>
          <a:xfrm>
            <a:off x="190501" y="1047751"/>
            <a:ext cx="8864600" cy="5810249"/>
          </a:xfrm>
          <a:prstGeom prst="rect">
            <a:avLst/>
          </a:prstGeom>
        </p:spPr>
      </p:pic>
    </p:spTree>
    <p:extLst>
      <p:ext uri="{BB962C8B-B14F-4D97-AF65-F5344CB8AC3E}">
        <p14:creationId xmlns:p14="http://schemas.microsoft.com/office/powerpoint/2010/main" val="3595233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90" y="291624"/>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Functions</a:t>
            </a:r>
          </a:p>
        </p:txBody>
      </p:sp>
      <p:sp>
        <p:nvSpPr>
          <p:cNvPr id="3" name="Content Placeholder 2"/>
          <p:cNvSpPr>
            <a:spLocks noGrp="1"/>
          </p:cNvSpPr>
          <p:nvPr>
            <p:ph idx="1"/>
          </p:nvPr>
        </p:nvSpPr>
        <p:spPr>
          <a:xfrm>
            <a:off x="453390" y="1132797"/>
            <a:ext cx="8307705" cy="4103947"/>
          </a:xfrm>
        </p:spPr>
        <p:txBody>
          <a:bodyPr>
            <a:noAutofit/>
          </a:bodyPr>
          <a:lstStyle/>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Function is a set of instructions that is used to perform a single related operation</a:t>
            </a:r>
          </a:p>
          <a:p>
            <a:pPr>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Function are :</a:t>
            </a:r>
          </a:p>
          <a:p>
            <a:pPr lvl="1">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Organized</a:t>
            </a:r>
          </a:p>
          <a:p>
            <a:pPr lvl="1">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Re-usable</a:t>
            </a:r>
          </a:p>
          <a:p>
            <a:pPr lvl="1">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Modularized</a:t>
            </a:r>
          </a:p>
          <a:p>
            <a:pPr marL="214313" lvl="1" indent="-214313">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Python has many built-in functions like print(), input(),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but you can also create your own functions.</a:t>
            </a:r>
          </a:p>
          <a:p>
            <a:pPr marL="214313" lvl="1" indent="-214313">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function are called </a:t>
            </a:r>
            <a:r>
              <a:rPr lang="en-US" sz="1800" dirty="0">
                <a:solidFill>
                  <a:srgbClr val="00B0F0"/>
                </a:solidFill>
                <a:latin typeface="Times New Roman" panose="02020603050405020304" pitchFamily="18" charset="0"/>
                <a:cs typeface="Times New Roman" panose="02020603050405020304" pitchFamily="18" charset="0"/>
              </a:rPr>
              <a:t>User-defined Function</a:t>
            </a:r>
          </a:p>
          <a:p>
            <a:pPr marL="214313" lvl="1" indent="-214313"/>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marL="0" lvl="1" indent="0">
              <a:buNone/>
            </a:pPr>
            <a:r>
              <a:rPr lang="en-US" sz="1800" dirty="0">
                <a:solidFill>
                  <a:srgbClr val="00B0F0"/>
                </a:solidFill>
                <a:latin typeface="Times New Roman" panose="02020603050405020304" pitchFamily="18" charset="0"/>
                <a:cs typeface="Times New Roman" panose="02020603050405020304" pitchFamily="18" charset="0"/>
              </a:rPr>
              <a:t>Syntax :</a:t>
            </a:r>
          </a:p>
          <a:p>
            <a:pPr marL="0" lvl="1" indent="0">
              <a:buNone/>
            </a:pP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p>
            <a:pPr marL="0" lvl="1" indent="0">
              <a:buNone/>
            </a:pPr>
            <a:r>
              <a:rPr lang="en-US" sz="1800" dirty="0" err="1">
                <a:solidFill>
                  <a:schemeClr val="accent1">
                    <a:lumMod val="50000"/>
                  </a:schemeClr>
                </a:solidFill>
                <a:latin typeface="Times New Roman" panose="02020603050405020304" pitchFamily="18" charset="0"/>
                <a:cs typeface="Times New Roman" panose="02020603050405020304" pitchFamily="18" charset="0"/>
              </a:rPr>
              <a:t>def</a:t>
            </a: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&lt;</a:t>
            </a:r>
            <a:r>
              <a:rPr lang="en-US" sz="1800" dirty="0" err="1">
                <a:latin typeface="Times New Roman" panose="02020603050405020304" pitchFamily="18" charset="0"/>
                <a:cs typeface="Times New Roman" panose="02020603050405020304" pitchFamily="18" charset="0"/>
              </a:rPr>
              <a:t>function_name</a:t>
            </a:r>
            <a:r>
              <a:rPr lang="en-US" sz="1800" dirty="0">
                <a:latin typeface="Times New Roman" panose="02020603050405020304" pitchFamily="18" charset="0"/>
                <a:cs typeface="Times New Roman" panose="02020603050405020304" pitchFamily="18" charset="0"/>
              </a:rPr>
              <a:t>&gt;( parameter1, parameter2, ……., parameter ):</a:t>
            </a:r>
          </a:p>
          <a:p>
            <a:pPr marL="0" lvl="1"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accent4">
                    <a:lumMod val="50000"/>
                  </a:schemeClr>
                </a:solidFill>
                <a:latin typeface="Times New Roman" panose="02020603050405020304" pitchFamily="18" charset="0"/>
                <a:cs typeface="Times New Roman" panose="02020603050405020304" pitchFamily="18" charset="0"/>
              </a:rPr>
              <a:t>Statement1</a:t>
            </a:r>
          </a:p>
          <a:p>
            <a:pPr marL="0" lvl="1" indent="0">
              <a:buNone/>
            </a:pPr>
            <a:r>
              <a:rPr lang="en-US" sz="1800" dirty="0">
                <a:solidFill>
                  <a:schemeClr val="accent4">
                    <a:lumMod val="50000"/>
                  </a:schemeClr>
                </a:solidFill>
                <a:latin typeface="Times New Roman" panose="02020603050405020304" pitchFamily="18" charset="0"/>
                <a:cs typeface="Times New Roman" panose="02020603050405020304" pitchFamily="18" charset="0"/>
              </a:rPr>
              <a:t>	Statement 2</a:t>
            </a:r>
          </a:p>
          <a:p>
            <a:pPr marL="0" lvl="1"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accent1">
                    <a:lumMod val="50000"/>
                  </a:schemeClr>
                </a:solidFill>
                <a:latin typeface="Times New Roman" panose="02020603050405020304" pitchFamily="18" charset="0"/>
                <a:cs typeface="Times New Roman" panose="02020603050405020304" pitchFamily="18" charset="0"/>
              </a:rPr>
              <a:t>return</a:t>
            </a:r>
            <a:r>
              <a:rPr lang="en-US" sz="1800" dirty="0">
                <a:latin typeface="Times New Roman" panose="02020603050405020304" pitchFamily="18" charset="0"/>
                <a:cs typeface="Times New Roman" panose="02020603050405020304" pitchFamily="18" charset="0"/>
              </a:rPr>
              <a:t> [ expression ]</a:t>
            </a:r>
          </a:p>
          <a:p>
            <a:pPr marL="342900" lvl="1"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886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412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Random</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985" t="16232" r="4468" b="9758"/>
          <a:stretch/>
        </p:blipFill>
        <p:spPr>
          <a:xfrm>
            <a:off x="352839" y="1041677"/>
            <a:ext cx="8791161" cy="5663923"/>
          </a:xfrm>
          <a:prstGeom prst="rect">
            <a:avLst/>
          </a:prstGeom>
        </p:spPr>
      </p:pic>
    </p:spTree>
    <p:extLst>
      <p:ext uri="{BB962C8B-B14F-4D97-AF65-F5344CB8AC3E}">
        <p14:creationId xmlns:p14="http://schemas.microsoft.com/office/powerpoint/2010/main" val="2686305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66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Date Time Module</a:t>
            </a:r>
          </a:p>
        </p:txBody>
      </p:sp>
      <p:sp>
        <p:nvSpPr>
          <p:cNvPr id="3" name="Content Placeholder 2"/>
          <p:cNvSpPr>
            <a:spLocks noGrp="1"/>
          </p:cNvSpPr>
          <p:nvPr>
            <p:ph idx="1"/>
          </p:nvPr>
        </p:nvSpPr>
        <p:spPr>
          <a:xfrm>
            <a:off x="504825" y="994075"/>
            <a:ext cx="8550275" cy="5597225"/>
          </a:xfrm>
        </p:spPr>
        <p:txBody>
          <a:bodyPr>
            <a:noAutofit/>
          </a:bodyPr>
          <a:lstStyle/>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Python, date, time and </a:t>
            </a:r>
            <a:r>
              <a:rPr lang="en-US" sz="1800" dirty="0" err="1">
                <a:latin typeface="Times New Roman" panose="02020603050405020304" pitchFamily="18" charset="0"/>
                <a:cs typeface="Times New Roman" panose="02020603050405020304" pitchFamily="18" charset="0"/>
              </a:rPr>
              <a:t>datetime</a:t>
            </a:r>
            <a:r>
              <a:rPr lang="en-US" sz="1800" dirty="0">
                <a:latin typeface="Times New Roman" panose="02020603050405020304" pitchFamily="18" charset="0"/>
                <a:cs typeface="Times New Roman" panose="02020603050405020304" pitchFamily="18" charset="0"/>
              </a:rPr>
              <a:t> classes provides a number of function to deal with dates, times and time intervals. </a:t>
            </a:r>
            <a:endParaRPr lang="en-US" sz="18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Date </a:t>
            </a:r>
            <a:r>
              <a:rPr lang="en-US" sz="1800" dirty="0">
                <a:latin typeface="Times New Roman" panose="02020603050405020304" pitchFamily="18" charset="0"/>
                <a:cs typeface="Times New Roman" panose="02020603050405020304" pitchFamily="18" charset="0"/>
              </a:rPr>
              <a:t>and </a:t>
            </a:r>
            <a:r>
              <a:rPr lang="en-US" sz="1800" dirty="0" err="1">
                <a:latin typeface="Times New Roman" panose="02020603050405020304" pitchFamily="18" charset="0"/>
                <a:cs typeface="Times New Roman" panose="02020603050405020304" pitchFamily="18" charset="0"/>
              </a:rPr>
              <a:t>datetime</a:t>
            </a:r>
            <a:r>
              <a:rPr lang="en-US" sz="1800" dirty="0">
                <a:latin typeface="Times New Roman" panose="02020603050405020304" pitchFamily="18" charset="0"/>
                <a:cs typeface="Times New Roman" panose="02020603050405020304" pitchFamily="18" charset="0"/>
              </a:rPr>
              <a:t> are an object in Python, so when you manipulate them, you are actually manipulating objects and not string or timestamps. Whenever you manipulate dates or time, you need to import </a:t>
            </a:r>
            <a:r>
              <a:rPr lang="en-US" sz="1800" dirty="0" err="1">
                <a:latin typeface="Times New Roman" panose="02020603050405020304" pitchFamily="18" charset="0"/>
                <a:cs typeface="Times New Roman" panose="02020603050405020304" pitchFamily="18" charset="0"/>
              </a:rPr>
              <a:t>datetime</a:t>
            </a:r>
            <a:r>
              <a:rPr lang="en-US" sz="1800" dirty="0">
                <a:latin typeface="Times New Roman" panose="02020603050405020304" pitchFamily="18" charset="0"/>
                <a:cs typeface="Times New Roman" panose="02020603050405020304" pitchFamily="18" charset="0"/>
              </a:rPr>
              <a:t> function.</a:t>
            </a:r>
          </a:p>
          <a:p>
            <a:pPr algn="just">
              <a:lnSpc>
                <a:spcPct val="100000"/>
              </a:lnSpc>
              <a:buFont typeface="Wingdings" panose="05000000000000000000" pitchFamily="2" charset="2"/>
              <a:buChar char="ü"/>
            </a:pPr>
            <a:r>
              <a:rPr lang="en-US" sz="1800" dirty="0" smtClean="0">
                <a:solidFill>
                  <a:srgbClr val="00B0F0"/>
                </a:solidFill>
                <a:latin typeface="Times New Roman" panose="02020603050405020304" pitchFamily="18" charset="0"/>
                <a:cs typeface="Times New Roman" panose="02020603050405020304" pitchFamily="18" charset="0"/>
              </a:rPr>
              <a:t>The </a:t>
            </a:r>
            <a:r>
              <a:rPr lang="en-US" sz="1800" dirty="0" err="1">
                <a:solidFill>
                  <a:srgbClr val="00B0F0"/>
                </a:solidFill>
                <a:latin typeface="Times New Roman" panose="02020603050405020304" pitchFamily="18" charset="0"/>
                <a:cs typeface="Times New Roman" panose="02020603050405020304" pitchFamily="18" charset="0"/>
              </a:rPr>
              <a:t>datetime</a:t>
            </a:r>
            <a:r>
              <a:rPr lang="en-US" sz="1800" dirty="0">
                <a:solidFill>
                  <a:srgbClr val="00B0F0"/>
                </a:solidFill>
                <a:latin typeface="Times New Roman" panose="02020603050405020304" pitchFamily="18" charset="0"/>
                <a:cs typeface="Times New Roman" panose="02020603050405020304" pitchFamily="18" charset="0"/>
              </a:rPr>
              <a:t> classes in Python are categorized into main 5 </a:t>
            </a:r>
            <a:r>
              <a:rPr lang="en-US" sz="1800" dirty="0" smtClean="0">
                <a:solidFill>
                  <a:srgbClr val="00B0F0"/>
                </a:solidFill>
                <a:latin typeface="Times New Roman" panose="02020603050405020304" pitchFamily="18" charset="0"/>
                <a:cs typeface="Times New Roman" panose="02020603050405020304" pitchFamily="18" charset="0"/>
              </a:rPr>
              <a:t>classes</a:t>
            </a:r>
            <a:r>
              <a:rPr lang="en-US" sz="1800" dirty="0" smtClean="0">
                <a:solidFill>
                  <a:srgbClr val="00B0F0"/>
                </a:solidFill>
                <a:latin typeface="Times New Roman" panose="02020603050405020304" pitchFamily="18" charset="0"/>
                <a:cs typeface="Times New Roman" panose="02020603050405020304" pitchFamily="18" charset="0"/>
              </a:rPr>
              <a:t>: </a:t>
            </a:r>
            <a:endParaRPr lang="en-US" sz="1800" dirty="0">
              <a:solidFill>
                <a:srgbClr val="00B0F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date – Manipulate just date ( Month, day, year)</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time – Time independent of the day (Hour, minute, second, microsecond)</a:t>
            </a:r>
          </a:p>
          <a:p>
            <a:pPr lvl="1">
              <a:lnSpc>
                <a:spcPct val="15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datetime</a:t>
            </a:r>
            <a:r>
              <a:rPr lang="en-US" sz="1800" dirty="0">
                <a:latin typeface="Times New Roman" panose="02020603050405020304" pitchFamily="18" charset="0"/>
                <a:cs typeface="Times New Roman" panose="02020603050405020304" pitchFamily="18" charset="0"/>
              </a:rPr>
              <a:t> – Combination of time and date (Month, day, year, hour, second, microsecond)</a:t>
            </a:r>
          </a:p>
          <a:p>
            <a:pPr lvl="1">
              <a:lnSpc>
                <a:spcPct val="15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timedelta</a:t>
            </a:r>
            <a:r>
              <a:rPr lang="en-US" sz="1800" dirty="0">
                <a:latin typeface="Times New Roman" panose="02020603050405020304" pitchFamily="18" charset="0"/>
                <a:cs typeface="Times New Roman" panose="02020603050405020304" pitchFamily="18" charset="0"/>
              </a:rPr>
              <a:t>— A duration of time used for manipulating dates</a:t>
            </a:r>
          </a:p>
          <a:p>
            <a:pPr lvl="1">
              <a:lnSpc>
                <a:spcPct val="15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tzinfo</a:t>
            </a:r>
            <a:r>
              <a:rPr lang="en-US" sz="1800" dirty="0">
                <a:latin typeface="Times New Roman" panose="02020603050405020304" pitchFamily="18" charset="0"/>
                <a:cs typeface="Times New Roman" panose="02020603050405020304" pitchFamily="18" charset="0"/>
              </a:rPr>
              <a:t>— An abstract class for dealing with time zones</a:t>
            </a:r>
          </a:p>
          <a:p>
            <a:pPr marL="0" indent="0" algn="just">
              <a:lnSpc>
                <a:spcPct val="100000"/>
              </a:lnSpc>
              <a:buNone/>
            </a:pPr>
            <a:endParaRPr lang="en-US" sz="1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196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79392"/>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Date Time Module</a:t>
            </a:r>
          </a:p>
        </p:txBody>
      </p:sp>
      <p:sp>
        <p:nvSpPr>
          <p:cNvPr id="3" name="Content Placeholder 2"/>
          <p:cNvSpPr>
            <a:spLocks noGrp="1"/>
          </p:cNvSpPr>
          <p:nvPr>
            <p:ph idx="1"/>
          </p:nvPr>
        </p:nvSpPr>
        <p:spPr>
          <a:xfrm>
            <a:off x="504824" y="1032175"/>
            <a:ext cx="8537575" cy="5622625"/>
          </a:xfrm>
        </p:spPr>
        <p:txBody>
          <a:bodyPr>
            <a:normAutofit/>
          </a:bodyPr>
          <a:lstStyle/>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 object that stores date and time information looks like this: </a:t>
            </a:r>
            <a:r>
              <a:rPr lang="en-US" sz="1800" dirty="0" err="1">
                <a:solidFill>
                  <a:srgbClr val="00B0F0"/>
                </a:solidFill>
                <a:latin typeface="Times New Roman" panose="02020603050405020304" pitchFamily="18" charset="0"/>
                <a:cs typeface="Times New Roman" panose="02020603050405020304" pitchFamily="18" charset="0"/>
              </a:rPr>
              <a:t>datetime.datetime</a:t>
            </a:r>
            <a:r>
              <a:rPr lang="en-US" sz="1800" dirty="0">
                <a:solidFill>
                  <a:srgbClr val="00B0F0"/>
                </a:solidFill>
                <a:latin typeface="Times New Roman" panose="02020603050405020304" pitchFamily="18" charset="0"/>
                <a:cs typeface="Times New Roman" panose="02020603050405020304" pitchFamily="18" charset="0"/>
              </a:rPr>
              <a:t>(1969, 7, 20, 22, 56) </a:t>
            </a:r>
          </a:p>
          <a:p>
            <a:pPr lvl="1">
              <a:lnSpc>
                <a:spcPct val="15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datetime.datetime</a:t>
            </a:r>
            <a:r>
              <a:rPr lang="en-US" sz="1800" dirty="0">
                <a:latin typeface="Times New Roman" panose="02020603050405020304" pitchFamily="18" charset="0"/>
                <a:cs typeface="Times New Roman" panose="02020603050405020304" pitchFamily="18" charset="0"/>
              </a:rPr>
              <a:t> is the type of object </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arguments are integers, separated by commas, in this order: </a:t>
            </a:r>
          </a:p>
          <a:p>
            <a:pPr marL="342900" lvl="1"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year, month, and day of month </a:t>
            </a:r>
          </a:p>
          <a:p>
            <a:pPr lvl="1">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Optional arguments (which default to 0): </a:t>
            </a:r>
            <a:r>
              <a:rPr lang="en-US" sz="1800" dirty="0">
                <a:solidFill>
                  <a:srgbClr val="00B0F0"/>
                </a:solidFill>
                <a:latin typeface="Times New Roman" panose="02020603050405020304" pitchFamily="18" charset="0"/>
                <a:cs typeface="Times New Roman" panose="02020603050405020304" pitchFamily="18" charset="0"/>
              </a:rPr>
              <a:t>hours, minutes, seconds, microseconds</a:t>
            </a:r>
            <a:r>
              <a:rPr lang="en-US" sz="1800" dirty="0">
                <a:latin typeface="Times New Roman" panose="02020603050405020304" pitchFamily="18" charset="0"/>
                <a:cs typeface="Times New Roman" panose="02020603050405020304" pitchFamily="18" charset="0"/>
              </a:rPr>
              <a:t>. Another optional argument is time zone information, which defaults to None </a:t>
            </a:r>
          </a:p>
          <a:p>
            <a:pPr marL="0" indent="0">
              <a:lnSpc>
                <a:spcPct val="150000"/>
              </a:lnSpc>
              <a:buNone/>
            </a:pPr>
            <a:r>
              <a:rPr lang="en-US" sz="1800" dirty="0">
                <a:solidFill>
                  <a:srgbClr val="00B0F0"/>
                </a:solidFill>
                <a:latin typeface="Times New Roman" panose="02020603050405020304" pitchFamily="18" charset="0"/>
                <a:cs typeface="Times New Roman" panose="02020603050405020304" pitchFamily="18" charset="0"/>
              </a:rPr>
              <a:t>Example: </a:t>
            </a:r>
          </a:p>
          <a:p>
            <a:pPr marL="0" indent="0">
              <a:lnSpc>
                <a:spcPct val="150000"/>
              </a:lnSpc>
              <a:buNone/>
            </a:pPr>
            <a:endParaRPr lang="en-US" sz="1800" dirty="0">
              <a:solidFill>
                <a:srgbClr val="00B0F0"/>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1417917" y="4856971"/>
            <a:ext cx="6468783" cy="1311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import </a:t>
            </a:r>
            <a:r>
              <a:rPr lang="en-US" dirty="0" err="1">
                <a:solidFill>
                  <a:schemeClr val="tx1"/>
                </a:solidFill>
                <a:latin typeface="Times New Roman" panose="02020603050405020304" pitchFamily="18" charset="0"/>
                <a:cs typeface="Times New Roman" panose="02020603050405020304" pitchFamily="18" charset="0"/>
              </a:rPr>
              <a:t>datetime</a:t>
            </a: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accent2">
                    <a:lumMod val="75000"/>
                  </a:schemeClr>
                </a:solidFill>
                <a:latin typeface="Times New Roman" panose="02020603050405020304" pitchFamily="18" charset="0"/>
                <a:cs typeface="Times New Roman" panose="02020603050405020304" pitchFamily="18" charset="0"/>
              </a:rPr>
              <a:t> # </a:t>
            </a:r>
            <a:r>
              <a:rPr lang="en-US" dirty="0" err="1">
                <a:solidFill>
                  <a:schemeClr val="accent2">
                    <a:lumMod val="75000"/>
                  </a:schemeClr>
                </a:solidFill>
                <a:latin typeface="Times New Roman" panose="02020603050405020304" pitchFamily="18" charset="0"/>
                <a:cs typeface="Times New Roman" panose="02020603050405020304" pitchFamily="18" charset="0"/>
              </a:rPr>
              <a:t>Datetime</a:t>
            </a:r>
            <a:r>
              <a:rPr lang="en-US" dirty="0">
                <a:solidFill>
                  <a:schemeClr val="accent2">
                    <a:lumMod val="75000"/>
                  </a:schemeClr>
                </a:solidFill>
                <a:latin typeface="Times New Roman" panose="02020603050405020304" pitchFamily="18" charset="0"/>
                <a:cs typeface="Times New Roman" panose="02020603050405020304" pitchFamily="18" charset="0"/>
              </a:rPr>
              <a:t> object</a:t>
            </a:r>
          </a:p>
          <a:p>
            <a:r>
              <a:rPr lang="en-US" b="1"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str</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datetime.datetime</a:t>
            </a:r>
            <a:r>
              <a:rPr lang="en-US" dirty="0">
                <a:solidFill>
                  <a:schemeClr val="tx1"/>
                </a:solidFill>
                <a:latin typeface="Times New Roman" panose="02020603050405020304" pitchFamily="18" charset="0"/>
                <a:cs typeface="Times New Roman" panose="02020603050405020304" pitchFamily="18" charset="0"/>
              </a:rPr>
              <a:t>(1997,7,20,22,56))</a:t>
            </a:r>
          </a:p>
          <a:p>
            <a:r>
              <a:rPr lang="en-US" dirty="0">
                <a:solidFill>
                  <a:schemeClr val="tx1"/>
                </a:solidFill>
                <a:latin typeface="Times New Roman" panose="02020603050405020304" pitchFamily="18" charset="0"/>
                <a:cs typeface="Times New Roman" panose="02020603050405020304" pitchFamily="18" charset="0"/>
              </a:rPr>
              <a:t>'1997-07-20 22:56:00‘</a:t>
            </a:r>
          </a:p>
          <a:p>
            <a:pPr algn="ctr"/>
            <a:endParaRPr lang="en-US" dirty="0">
              <a:solidFill>
                <a:schemeClr val="tx1"/>
              </a:solidFill>
            </a:endParaRPr>
          </a:p>
        </p:txBody>
      </p:sp>
    </p:spTree>
    <p:extLst>
      <p:ext uri="{BB962C8B-B14F-4D97-AF65-F5344CB8AC3E}">
        <p14:creationId xmlns:p14="http://schemas.microsoft.com/office/powerpoint/2010/main" val="3724906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5908"/>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Date Time Module</a:t>
            </a:r>
          </a:p>
        </p:txBody>
      </p:sp>
      <p:sp>
        <p:nvSpPr>
          <p:cNvPr id="3" name="Content Placeholder 2"/>
          <p:cNvSpPr>
            <a:spLocks noGrp="1"/>
          </p:cNvSpPr>
          <p:nvPr>
            <p:ph idx="1"/>
          </p:nvPr>
        </p:nvSpPr>
        <p:spPr>
          <a:xfrm>
            <a:off x="504824" y="1006775"/>
            <a:ext cx="8423275" cy="4187801"/>
          </a:xfrm>
        </p:spPr>
        <p:txBody>
          <a:bodyPr>
            <a:normAutofit/>
          </a:bodyPr>
          <a:lstStyle/>
          <a:p>
            <a:pPr algn="just">
              <a:lnSpc>
                <a:spcPct val="10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Calculating Time Difference </a:t>
            </a:r>
          </a:p>
          <a:p>
            <a:pPr lvl="1">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 you perform arithmetic on </a:t>
            </a:r>
            <a:r>
              <a:rPr lang="en-US" sz="1800" dirty="0" err="1">
                <a:solidFill>
                  <a:srgbClr val="00B0F0"/>
                </a:solidFill>
                <a:latin typeface="Times New Roman" panose="02020603050405020304" pitchFamily="18" charset="0"/>
                <a:cs typeface="Times New Roman" panose="02020603050405020304" pitchFamily="18" charset="0"/>
              </a:rPr>
              <a:t>datetime</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objects, you get the result in a </a:t>
            </a:r>
            <a:r>
              <a:rPr lang="en-US" sz="1800" dirty="0" err="1">
                <a:solidFill>
                  <a:srgbClr val="00B0F0"/>
                </a:solidFill>
                <a:latin typeface="Times New Roman" panose="02020603050405020304" pitchFamily="18" charset="0"/>
                <a:cs typeface="Times New Roman" panose="02020603050405020304" pitchFamily="18" charset="0"/>
              </a:rPr>
              <a:t>timedelta</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object. Its attributes are </a:t>
            </a:r>
            <a:r>
              <a:rPr lang="en-US" sz="1800" dirty="0">
                <a:solidFill>
                  <a:srgbClr val="00B0F0"/>
                </a:solidFill>
                <a:latin typeface="Times New Roman" panose="02020603050405020304" pitchFamily="18" charset="0"/>
                <a:cs typeface="Times New Roman" panose="02020603050405020304" pitchFamily="18" charset="0"/>
              </a:rPr>
              <a:t>days</a:t>
            </a: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seconds</a:t>
            </a:r>
            <a:r>
              <a:rPr lang="en-US" sz="1800" dirty="0">
                <a:latin typeface="Times New Roman" panose="02020603050405020304" pitchFamily="18" charset="0"/>
                <a:cs typeface="Times New Roman" panose="02020603050405020304" pitchFamily="18" charset="0"/>
              </a:rPr>
              <a:t>, and </a:t>
            </a:r>
            <a:r>
              <a:rPr lang="en-US" sz="1800" dirty="0">
                <a:solidFill>
                  <a:srgbClr val="00B0F0"/>
                </a:solidFill>
                <a:latin typeface="Times New Roman" panose="02020603050405020304" pitchFamily="18" charset="0"/>
                <a:cs typeface="Times New Roman" panose="02020603050405020304" pitchFamily="18" charset="0"/>
              </a:rPr>
              <a:t>microseconds</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endParaRPr lang="en-US" sz="1800" dirty="0">
              <a:solidFill>
                <a:srgbClr val="00B0F0"/>
              </a:solidFill>
              <a:latin typeface="Times New Roman" panose="02020603050405020304" pitchFamily="18" charset="0"/>
              <a:cs typeface="Times New Roman" panose="02020603050405020304" pitchFamily="18" charset="0"/>
            </a:endParaRPr>
          </a:p>
          <a:p>
            <a:pPr marL="0" indent="0">
              <a:lnSpc>
                <a:spcPct val="100000"/>
              </a:lnSpc>
              <a:buNone/>
            </a:pPr>
            <a:r>
              <a:rPr lang="en-US" sz="1800" dirty="0">
                <a:solidFill>
                  <a:srgbClr val="00B0F0"/>
                </a:solidFill>
                <a:latin typeface="Times New Roman" panose="02020603050405020304" pitchFamily="18" charset="0"/>
                <a:cs typeface="Times New Roman" panose="02020603050405020304" pitchFamily="18" charset="0"/>
              </a:rPr>
              <a:t>Example: </a:t>
            </a:r>
          </a:p>
          <a:p>
            <a:pPr marL="0" indent="0">
              <a:lnSpc>
                <a:spcPct val="100000"/>
              </a:lnSpc>
              <a:buNone/>
            </a:pPr>
            <a:endParaRPr lang="en-US" sz="1800" dirty="0">
              <a:solidFill>
                <a:srgbClr val="00B0F0"/>
              </a:solidFill>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	</a:t>
            </a:r>
          </a:p>
        </p:txBody>
      </p:sp>
      <p:sp>
        <p:nvSpPr>
          <p:cNvPr id="4" name="Rounded Rectangle 3"/>
          <p:cNvSpPr/>
          <p:nvPr/>
        </p:nvSpPr>
        <p:spPr>
          <a:xfrm>
            <a:off x="504826" y="3005266"/>
            <a:ext cx="7953578" cy="12920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latin typeface="Times New Roman" panose="02020603050405020304" pitchFamily="18" charset="0"/>
                <a:cs typeface="Times New Roman" panose="02020603050405020304" pitchFamily="18" charset="0"/>
              </a:rPr>
              <a:t>&gt;&gt;&gt; # Using </a:t>
            </a:r>
            <a:r>
              <a:rPr lang="en-US" dirty="0" err="1">
                <a:solidFill>
                  <a:schemeClr val="accent2">
                    <a:lumMod val="75000"/>
                  </a:schemeClr>
                </a:solidFill>
                <a:latin typeface="Times New Roman" panose="02020603050405020304" pitchFamily="18" charset="0"/>
                <a:cs typeface="Times New Roman" panose="02020603050405020304" pitchFamily="18" charset="0"/>
              </a:rPr>
              <a:t>datetime.datetime.today</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r>
              <a:rPr lang="en-US"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print(</a:t>
            </a:r>
            <a:r>
              <a:rPr lang="en-US" dirty="0" err="1">
                <a:solidFill>
                  <a:schemeClr val="tx1"/>
                </a:solidFill>
                <a:latin typeface="Times New Roman" panose="02020603050405020304" pitchFamily="18" charset="0"/>
                <a:cs typeface="Times New Roman" panose="02020603050405020304" pitchFamily="18" charset="0"/>
              </a:rPr>
              <a:t>datetime.datetime.today</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2018-05-31 14:05:11.367469</a:t>
            </a:r>
          </a:p>
          <a:p>
            <a:pPr algn="ctr"/>
            <a:endParaRPr lang="en-US" dirty="0">
              <a:solidFill>
                <a:schemeClr val="tx1"/>
              </a:solidFill>
            </a:endParaRPr>
          </a:p>
        </p:txBody>
      </p:sp>
      <p:sp>
        <p:nvSpPr>
          <p:cNvPr id="5" name="Rounded Rectangle 4"/>
          <p:cNvSpPr/>
          <p:nvPr/>
        </p:nvSpPr>
        <p:spPr>
          <a:xfrm>
            <a:off x="504824" y="4495800"/>
            <a:ext cx="7953580" cy="2184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latin typeface="Times New Roman" panose="02020603050405020304" pitchFamily="18" charset="0"/>
                <a:cs typeface="Times New Roman" panose="02020603050405020304" pitchFamily="18" charset="0"/>
              </a:rPr>
              <a:t>&gt;&gt;&gt; # Adding time</a:t>
            </a:r>
          </a:p>
          <a:p>
            <a:r>
              <a:rPr lang="en-US" dirty="0">
                <a:solidFill>
                  <a:schemeClr val="accent2">
                    <a:lumMod val="75000"/>
                  </a:schemeClr>
                </a:solidFill>
                <a:latin typeface="Times New Roman" panose="02020603050405020304" pitchFamily="18" charset="0"/>
                <a:cs typeface="Times New Roman" panose="02020603050405020304" pitchFamily="18" charset="0"/>
              </a:rPr>
              <a:t>&gt;&gt;&gt; </a:t>
            </a:r>
            <a:r>
              <a:rPr lang="en-US" dirty="0">
                <a:solidFill>
                  <a:schemeClr val="tx1"/>
                </a:solidFill>
                <a:latin typeface="Times New Roman" panose="02020603050405020304" pitchFamily="18" charset="0"/>
                <a:cs typeface="Times New Roman" panose="02020603050405020304" pitchFamily="18" charset="0"/>
              </a:rPr>
              <a:t>now = </a:t>
            </a:r>
            <a:r>
              <a:rPr lang="en-US" dirty="0" err="1">
                <a:solidFill>
                  <a:schemeClr val="tx1"/>
                </a:solidFill>
                <a:latin typeface="Times New Roman" panose="02020603050405020304" pitchFamily="18" charset="0"/>
                <a:cs typeface="Times New Roman" panose="02020603050405020304" pitchFamily="18" charset="0"/>
              </a:rPr>
              <a:t>datetime.datetime.today</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other=</a:t>
            </a:r>
            <a:r>
              <a:rPr lang="en-US" dirty="0" err="1">
                <a:solidFill>
                  <a:schemeClr val="tx1"/>
                </a:solidFill>
                <a:latin typeface="Times New Roman" panose="02020603050405020304" pitchFamily="18" charset="0"/>
                <a:cs typeface="Times New Roman" panose="02020603050405020304" pitchFamily="18" charset="0"/>
              </a:rPr>
              <a:t>datetime.datetime</a:t>
            </a:r>
            <a:r>
              <a:rPr lang="en-US" dirty="0">
                <a:solidFill>
                  <a:schemeClr val="tx1"/>
                </a:solidFill>
                <a:latin typeface="Times New Roman" panose="02020603050405020304" pitchFamily="18" charset="0"/>
                <a:cs typeface="Times New Roman" panose="02020603050405020304" pitchFamily="18" charset="0"/>
              </a:rPr>
              <a:t>(1997,7,20,22,56)</a:t>
            </a:r>
          </a:p>
          <a:p>
            <a:r>
              <a:rPr lang="en-US"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now-other</a:t>
            </a:r>
          </a:p>
          <a:p>
            <a:r>
              <a:rPr lang="en-US" dirty="0" err="1">
                <a:solidFill>
                  <a:schemeClr val="tx1"/>
                </a:solidFill>
                <a:latin typeface="Times New Roman" panose="02020603050405020304" pitchFamily="18" charset="0"/>
                <a:cs typeface="Times New Roman" panose="02020603050405020304" pitchFamily="18" charset="0"/>
              </a:rPr>
              <a:t>datetime.timedelta</a:t>
            </a:r>
            <a:r>
              <a:rPr lang="en-US" dirty="0">
                <a:solidFill>
                  <a:schemeClr val="tx1"/>
                </a:solidFill>
                <a:latin typeface="Times New Roman" panose="02020603050405020304" pitchFamily="18" charset="0"/>
                <a:cs typeface="Times New Roman" panose="02020603050405020304" pitchFamily="18" charset="0"/>
              </a:rPr>
              <a:t>(7619, 54579, 919102)</a:t>
            </a:r>
          </a:p>
          <a:p>
            <a:r>
              <a:rPr lang="en-US" dirty="0">
                <a:solidFill>
                  <a:schemeClr val="accent2">
                    <a:lumMod val="75000"/>
                  </a:schemeClr>
                </a:solidFill>
                <a:latin typeface="Times New Roman" panose="02020603050405020304" pitchFamily="18" charset="0"/>
                <a:cs typeface="Times New Roman" panose="02020603050405020304" pitchFamily="18" charset="0"/>
              </a:rPr>
              <a:t>&gt;&gt;&gt;</a:t>
            </a:r>
            <a:r>
              <a:rPr lang="en-US" dirty="0">
                <a:solidFill>
                  <a:schemeClr val="tx1"/>
                </a:solidFill>
                <a:latin typeface="Times New Roman" panose="02020603050405020304" pitchFamily="18" charset="0"/>
                <a:cs typeface="Times New Roman" panose="02020603050405020304" pitchFamily="18" charset="0"/>
              </a:rPr>
              <a:t> print(now-other)</a:t>
            </a:r>
          </a:p>
          <a:p>
            <a:r>
              <a:rPr lang="en-US" dirty="0">
                <a:solidFill>
                  <a:schemeClr val="tx1"/>
                </a:solidFill>
                <a:latin typeface="Times New Roman" panose="02020603050405020304" pitchFamily="18" charset="0"/>
                <a:cs typeface="Times New Roman" panose="02020603050405020304" pitchFamily="18" charset="0"/>
              </a:rPr>
              <a:t>7619 days, </a:t>
            </a:r>
            <a:r>
              <a:rPr lang="en-US" dirty="0" smtClean="0">
                <a:solidFill>
                  <a:schemeClr val="tx1"/>
                </a:solidFill>
                <a:latin typeface="Times New Roman" panose="02020603050405020304" pitchFamily="18" charset="0"/>
                <a:cs typeface="Times New Roman" panose="02020603050405020304" pitchFamily="18" charset="0"/>
              </a:rPr>
              <a:t>15:09:39.919102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509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05870" y="1560963"/>
            <a:ext cx="6172200" cy="32918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chemeClr val="accent1">
                  <a:lumMod val="75000"/>
                </a:schemeClr>
              </a:solidFill>
            </a:endParaRPr>
          </a:p>
          <a:p>
            <a:endParaRPr lang="en-US" sz="1800" dirty="0">
              <a:solidFill>
                <a:schemeClr val="accent1">
                  <a:lumMod val="75000"/>
                </a:schemeClr>
              </a:solidFill>
            </a:endParaRPr>
          </a:p>
          <a:p>
            <a:endParaRPr lang="en-US" sz="3600" b="1" dirty="0">
              <a:solidFill>
                <a:schemeClr val="accent1">
                  <a:lumMod val="75000"/>
                </a:schemeClr>
              </a:solidFill>
            </a:endParaRPr>
          </a:p>
          <a:p>
            <a:r>
              <a:rPr lang="en-US" sz="3600" b="1" dirty="0">
                <a:solidFill>
                  <a:schemeClr val="accent1">
                    <a:lumMod val="75000"/>
                  </a:schemeClr>
                </a:solidFill>
              </a:rPr>
              <a:t>THANK YOU!!</a:t>
            </a:r>
          </a:p>
        </p:txBody>
      </p:sp>
      <p:sp>
        <p:nvSpPr>
          <p:cNvPr id="2" name="Rectangle 1"/>
          <p:cNvSpPr/>
          <p:nvPr/>
        </p:nvSpPr>
        <p:spPr>
          <a:xfrm>
            <a:off x="7405418" y="5593560"/>
            <a:ext cx="1705019" cy="300082"/>
          </a:xfrm>
          <a:prstGeom prst="rect">
            <a:avLst/>
          </a:prstGeom>
        </p:spPr>
        <p:txBody>
          <a:bodyPr wrap="none">
            <a:spAutoFit/>
          </a:bodyPr>
          <a:lstStyle/>
          <a:p>
            <a:r>
              <a:rPr lang="en-US" sz="1350" b="1" dirty="0">
                <a:solidFill>
                  <a:schemeClr val="bg1"/>
                </a:solidFill>
              </a:rPr>
              <a:t>santosh@rcplindia.in</a:t>
            </a:r>
          </a:p>
        </p:txBody>
      </p:sp>
      <p:sp>
        <p:nvSpPr>
          <p:cNvPr id="3" name="Rectangle 2"/>
          <p:cNvSpPr/>
          <p:nvPr/>
        </p:nvSpPr>
        <p:spPr>
          <a:xfrm>
            <a:off x="13511" y="5593560"/>
            <a:ext cx="1836528" cy="300082"/>
          </a:xfrm>
          <a:prstGeom prst="rect">
            <a:avLst/>
          </a:prstGeom>
        </p:spPr>
        <p:txBody>
          <a:bodyPr wrap="none">
            <a:spAutoFit/>
          </a:bodyPr>
          <a:lstStyle/>
          <a:p>
            <a:r>
              <a:rPr lang="en-US" sz="1350" b="1" dirty="0">
                <a:solidFill>
                  <a:schemeClr val="bg1"/>
                </a:solidFill>
              </a:rPr>
              <a:t>visit : www.rcplindia.in</a:t>
            </a:r>
          </a:p>
        </p:txBody>
      </p:sp>
    </p:spTree>
    <p:extLst>
      <p:ext uri="{BB962C8B-B14F-4D97-AF65-F5344CB8AC3E}">
        <p14:creationId xmlns:p14="http://schemas.microsoft.com/office/powerpoint/2010/main" val="3800708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08" y="37761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Defining and Calling a Function</a:t>
            </a:r>
          </a:p>
        </p:txBody>
      </p:sp>
      <p:sp>
        <p:nvSpPr>
          <p:cNvPr id="3" name="Content Placeholder 2"/>
          <p:cNvSpPr>
            <a:spLocks noGrp="1"/>
          </p:cNvSpPr>
          <p:nvPr>
            <p:ph idx="1"/>
          </p:nvPr>
        </p:nvSpPr>
        <p:spPr>
          <a:xfrm>
            <a:off x="472908" y="1202530"/>
            <a:ext cx="7886700" cy="5172869"/>
          </a:xfrm>
        </p:spPr>
        <p:txBody>
          <a:bodyPr>
            <a:normAutofit/>
          </a:bodyPr>
          <a:lstStyle/>
          <a:p>
            <a:pPr marL="0" indent="0">
              <a:buNone/>
            </a:pPr>
            <a:r>
              <a:rPr lang="en-US" sz="1800" b="1" dirty="0">
                <a:solidFill>
                  <a:srgbClr val="00B0F0"/>
                </a:solidFill>
                <a:latin typeface="Times New Roman" panose="02020603050405020304" pitchFamily="18" charset="0"/>
                <a:cs typeface="Times New Roman" panose="02020603050405020304" pitchFamily="18" charset="0"/>
              </a:rPr>
              <a:t>Defining a Function</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accent1">
                    <a:lumMod val="75000"/>
                  </a:schemeClr>
                </a:solidFill>
                <a:latin typeface="Times New Roman" panose="02020603050405020304" pitchFamily="18" charset="0"/>
                <a:cs typeface="Times New Roman" panose="02020603050405020304" pitchFamily="18" charset="0"/>
              </a:rPr>
              <a:t>Start of the function</a:t>
            </a:r>
          </a:p>
          <a:p>
            <a:pPr marL="0" indent="0">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smtClean="0">
                <a:solidFill>
                  <a:srgbClr val="7030A0"/>
                </a:solidFill>
                <a:latin typeface="Times New Roman" panose="02020603050405020304" pitchFamily="18" charset="0"/>
                <a:cs typeface="Times New Roman" panose="02020603050405020304" pitchFamily="18" charset="0"/>
              </a:rPr>
              <a:t>def</a:t>
            </a:r>
            <a:r>
              <a:rPr lang="en-US" sz="1800" dirty="0" smtClean="0">
                <a:solidFill>
                  <a:srgbClr val="7030A0"/>
                </a:solidFill>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myFunc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Body </a:t>
            </a:r>
            <a:r>
              <a:rPr lang="en-US" sz="1800" dirty="0">
                <a:solidFill>
                  <a:schemeClr val="accent1">
                    <a:lumMod val="75000"/>
                  </a:schemeClr>
                </a:solidFill>
                <a:latin typeface="Times New Roman" panose="02020603050405020304" pitchFamily="18" charset="0"/>
                <a:cs typeface="Times New Roman" panose="02020603050405020304" pitchFamily="18" charset="0"/>
              </a:rPr>
              <a:t>of the function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print(</a:t>
            </a:r>
            <a:r>
              <a:rPr lang="en-US" sz="1800" dirty="0" err="1" smtClean="0">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return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a:solidFill>
                  <a:schemeClr val="accent1">
                    <a:lumMod val="75000"/>
                  </a:schemeClr>
                </a:solidFill>
                <a:latin typeface="Times New Roman" panose="02020603050405020304" pitchFamily="18" charset="0"/>
                <a:cs typeface="Times New Roman" panose="02020603050405020304" pitchFamily="18" charset="0"/>
              </a:rPr>
              <a:t>End of the function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solidFill>
                  <a:srgbClr val="00B0F0"/>
                </a:solidFill>
                <a:latin typeface="Times New Roman" panose="02020603050405020304" pitchFamily="18" charset="0"/>
                <a:cs typeface="Times New Roman" panose="02020603050405020304" pitchFamily="18" charset="0"/>
              </a:rPr>
              <a:t>Calling of Function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myFunc</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str</a:t>
            </a:r>
            <a:r>
              <a:rPr lang="en-US" sz="1800" dirty="0">
                <a:latin typeface="Times New Roman" panose="02020603050405020304" pitchFamily="18" charset="0"/>
                <a:cs typeface="Times New Roman" panose="02020603050405020304" pitchFamily="18" charset="0"/>
              </a:rPr>
              <a:t>)	</a:t>
            </a:r>
            <a:r>
              <a:rPr lang="en-US" sz="1800" dirty="0">
                <a:solidFill>
                  <a:schemeClr val="accent1">
                    <a:lumMod val="75000"/>
                  </a:schemeClr>
                </a:solidFill>
                <a:latin typeface="Times New Roman" panose="02020603050405020304" pitchFamily="18" charset="0"/>
                <a:cs typeface="Times New Roman" panose="02020603050405020304" pitchFamily="18" charset="0"/>
              </a:rPr>
              <a:t>Calling of Function</a:t>
            </a:r>
          </a:p>
        </p:txBody>
      </p:sp>
      <p:sp>
        <p:nvSpPr>
          <p:cNvPr id="11" name="Left Brace 10"/>
          <p:cNvSpPr/>
          <p:nvPr/>
        </p:nvSpPr>
        <p:spPr>
          <a:xfrm>
            <a:off x="2678907" y="2694186"/>
            <a:ext cx="792956" cy="63321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rgbClr val="FF0000"/>
              </a:solidFill>
            </a:endParaRPr>
          </a:p>
        </p:txBody>
      </p:sp>
      <p:cxnSp>
        <p:nvCxnSpPr>
          <p:cNvPr id="13" name="Straight Arrow Connector 12"/>
          <p:cNvCxnSpPr/>
          <p:nvPr/>
        </p:nvCxnSpPr>
        <p:spPr>
          <a:xfrm flipH="1">
            <a:off x="4416258" y="1919672"/>
            <a:ext cx="618102" cy="4044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27129" y="3327400"/>
            <a:ext cx="707231" cy="2035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92357" y="5112650"/>
            <a:ext cx="471488" cy="107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764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190500"/>
            <a:ext cx="7886700" cy="598489"/>
          </a:xfrm>
        </p:spPr>
        <p:txBody>
          <a:bodyPr>
            <a:noAutofit/>
          </a:bodyPr>
          <a:lstStyle/>
          <a:p>
            <a:r>
              <a:rPr lang="en-US" sz="3200" dirty="0">
                <a:latin typeface="Times New Roman" panose="02020603050405020304" pitchFamily="18" charset="0"/>
                <a:cs typeface="Times New Roman" panose="02020603050405020304" pitchFamily="18" charset="0"/>
              </a:rPr>
              <a:t>Pass by Object Reference</a:t>
            </a:r>
          </a:p>
        </p:txBody>
      </p:sp>
      <p:sp>
        <p:nvSpPr>
          <p:cNvPr id="3" name="Content Placeholder 2"/>
          <p:cNvSpPr>
            <a:spLocks noGrp="1"/>
          </p:cNvSpPr>
          <p:nvPr>
            <p:ph idx="1"/>
          </p:nvPr>
        </p:nvSpPr>
        <p:spPr>
          <a:xfrm>
            <a:off x="504825" y="1088146"/>
            <a:ext cx="7886700" cy="5769853"/>
          </a:xfrm>
        </p:spPr>
        <p:txBody>
          <a:bodyPr>
            <a:normAutofit/>
          </a:bodyPr>
          <a:lstStyle/>
          <a:p>
            <a:r>
              <a:rPr lang="en-US" sz="1800" dirty="0">
                <a:latin typeface="Times New Roman" panose="02020603050405020304" pitchFamily="18" charset="0"/>
                <a:cs typeface="Times New Roman" panose="02020603050405020304" pitchFamily="18" charset="0"/>
              </a:rPr>
              <a:t>Python supports call by value (Where the value is always an object reference, not the value of the object)</a:t>
            </a:r>
          </a:p>
          <a:p>
            <a:r>
              <a:rPr lang="en-US" sz="1800" dirty="0">
                <a:latin typeface="Times New Roman" panose="02020603050405020304" pitchFamily="18" charset="0"/>
                <a:cs typeface="Times New Roman" panose="02020603050405020304" pitchFamily="18" charset="0"/>
              </a:rPr>
              <a:t>Hence many professionals term it as Pass by Object reference</a:t>
            </a:r>
          </a:p>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 1:</a:t>
            </a:r>
          </a:p>
          <a:p>
            <a:pPr marL="0" indent="0">
              <a:buNone/>
            </a:pPr>
            <a:r>
              <a:rPr lang="en-US" sz="1800" dirty="0">
                <a:latin typeface="Times New Roman" panose="02020603050405020304" pitchFamily="18" charset="0"/>
                <a:cs typeface="Times New Roman" panose="02020603050405020304" pitchFamily="18" charset="0"/>
              </a:rPr>
              <a:t>In this example, we are appending value to an existing list. Hence the change is reflected in the list whose reference has been passed to the function.</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67756" y="3644994"/>
            <a:ext cx="5375943" cy="2565306"/>
          </a:xfrm>
          <a:prstGeom prst="rect">
            <a:avLst/>
          </a:prstGeom>
        </p:spPr>
      </p:pic>
    </p:spTree>
    <p:extLst>
      <p:ext uri="{BB962C8B-B14F-4D97-AF65-F5344CB8AC3E}">
        <p14:creationId xmlns:p14="http://schemas.microsoft.com/office/powerpoint/2010/main" val="2510537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6252"/>
            <a:ext cx="7886700" cy="475437"/>
          </a:xfrm>
        </p:spPr>
        <p:txBody>
          <a:bodyPr>
            <a:noAutofit/>
          </a:bodyPr>
          <a:lstStyle/>
          <a:p>
            <a:r>
              <a:rPr lang="en-US" sz="3200" dirty="0">
                <a:latin typeface="Times New Roman" panose="02020603050405020304" pitchFamily="18" charset="0"/>
                <a:cs typeface="Times New Roman" panose="02020603050405020304" pitchFamily="18" charset="0"/>
              </a:rPr>
              <a:t>Pass by Object Reference</a:t>
            </a:r>
          </a:p>
        </p:txBody>
      </p:sp>
      <p:sp>
        <p:nvSpPr>
          <p:cNvPr id="3" name="Content Placeholder 2"/>
          <p:cNvSpPr>
            <a:spLocks noGrp="1"/>
          </p:cNvSpPr>
          <p:nvPr>
            <p:ph idx="1"/>
          </p:nvPr>
        </p:nvSpPr>
        <p:spPr>
          <a:xfrm>
            <a:off x="504825" y="1215252"/>
            <a:ext cx="7886700" cy="3263504"/>
          </a:xfrm>
        </p:spPr>
        <p:txBody>
          <a:bodyPr>
            <a:normAutofit/>
          </a:bodyPr>
          <a:lstStyle/>
          <a:p>
            <a:pPr marL="0" indent="0">
              <a:buNone/>
            </a:pPr>
            <a:r>
              <a:rPr lang="en-US" sz="1800" dirty="0">
                <a:solidFill>
                  <a:srgbClr val="00B0F0"/>
                </a:solidFill>
                <a:latin typeface="Times New Roman" panose="02020603050405020304" pitchFamily="18" charset="0"/>
                <a:cs typeface="Times New Roman" panose="02020603050405020304" pitchFamily="18" charset="0"/>
              </a:rPr>
              <a:t>Example 2:</a:t>
            </a:r>
          </a:p>
          <a:p>
            <a:pPr marL="0" indent="0">
              <a:buNone/>
            </a:pPr>
            <a:r>
              <a:rPr lang="en-US" sz="1800" dirty="0">
                <a:latin typeface="Times New Roman" panose="02020603050405020304" pitchFamily="18" charset="0"/>
                <a:cs typeface="Times New Roman" panose="02020603050405020304" pitchFamily="18" charset="0"/>
              </a:rPr>
              <a:t>In this example we have assigned a new list. Hence the change is not reflected in the list whose reference has been passed to the function</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76598" y="2454251"/>
            <a:ext cx="5579802" cy="2638449"/>
          </a:xfrm>
          <a:prstGeom prst="rect">
            <a:avLst/>
          </a:prstGeom>
        </p:spPr>
      </p:pic>
    </p:spTree>
    <p:extLst>
      <p:ext uri="{BB962C8B-B14F-4D97-AF65-F5344CB8AC3E}">
        <p14:creationId xmlns:p14="http://schemas.microsoft.com/office/powerpoint/2010/main" val="1500890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235561"/>
            <a:ext cx="7886700" cy="564760"/>
          </a:xfrm>
        </p:spPr>
        <p:txBody>
          <a:bodyPr>
            <a:noAutofit/>
          </a:bodyPr>
          <a:lstStyle/>
          <a:p>
            <a:r>
              <a:rPr lang="en-US" sz="3200" dirty="0">
                <a:latin typeface="Times New Roman" panose="02020603050405020304" pitchFamily="18" charset="0"/>
                <a:cs typeface="Times New Roman" panose="02020603050405020304" pitchFamily="18" charset="0"/>
              </a:rPr>
              <a:t>Function (Local and Global Variables)</a:t>
            </a:r>
          </a:p>
        </p:txBody>
      </p:sp>
      <p:sp>
        <p:nvSpPr>
          <p:cNvPr id="3" name="Content Placeholder 2"/>
          <p:cNvSpPr>
            <a:spLocks noGrp="1"/>
          </p:cNvSpPr>
          <p:nvPr>
            <p:ph idx="1"/>
          </p:nvPr>
        </p:nvSpPr>
        <p:spPr>
          <a:xfrm>
            <a:off x="520888" y="1016005"/>
            <a:ext cx="8410575" cy="5615580"/>
          </a:xfrm>
        </p:spPr>
        <p:txBody>
          <a:bodyPr>
            <a:noAutofit/>
          </a:bodyPr>
          <a:lstStyle/>
          <a:p>
            <a:pPr algn="just">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Local Variables</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variable defined within the function has a local scope and hence they are called local Variable.</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Local scope means they can be accessed within the function only</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They appear when the function is called and disappear when the function exits.</a:t>
            </a:r>
          </a:p>
          <a:p>
            <a:pPr marL="214313" lvl="1" indent="-214313" algn="just">
              <a:spcBef>
                <a:spcPts val="750"/>
              </a:spcBef>
              <a:buFont typeface="Wingdings" panose="05000000000000000000" pitchFamily="2" charset="2"/>
              <a:buChar char="Ø"/>
            </a:pPr>
            <a:r>
              <a:rPr lang="en-US" sz="1800" dirty="0" smtClean="0">
                <a:solidFill>
                  <a:srgbClr val="00B0F0"/>
                </a:solidFill>
                <a:latin typeface="Times New Roman" panose="02020603050405020304" pitchFamily="18" charset="0"/>
                <a:cs typeface="Times New Roman" panose="02020603050405020304" pitchFamily="18" charset="0"/>
              </a:rPr>
              <a:t>Global </a:t>
            </a:r>
            <a:r>
              <a:rPr lang="en-US" sz="1800" dirty="0">
                <a:solidFill>
                  <a:srgbClr val="00B0F0"/>
                </a:solidFill>
                <a:latin typeface="Times New Roman" panose="02020603050405020304" pitchFamily="18" charset="0"/>
                <a:cs typeface="Times New Roman" panose="02020603050405020304" pitchFamily="18" charset="0"/>
              </a:rPr>
              <a:t>Variable</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variable define outside the function has a global scope and hence they are called global variable</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Global scope means they can be accessed within the function as well as outside the function.</a:t>
            </a:r>
          </a:p>
          <a:p>
            <a:pPr marL="557213" lvl="2" indent="-214313" algn="just">
              <a:spcBef>
                <a:spcPts val="750"/>
              </a:spcBef>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value of a global variable can be used by referring the variable as </a:t>
            </a:r>
            <a:r>
              <a:rPr lang="en-US" sz="1800" dirty="0">
                <a:solidFill>
                  <a:schemeClr val="accent1">
                    <a:lumMod val="75000"/>
                  </a:schemeClr>
                </a:solidFill>
                <a:latin typeface="Times New Roman" panose="02020603050405020304" pitchFamily="18" charset="0"/>
                <a:cs typeface="Times New Roman" panose="02020603050405020304" pitchFamily="18" charset="0"/>
              </a:rPr>
              <a:t>global</a:t>
            </a:r>
            <a:r>
              <a:rPr lang="en-US" sz="1800" dirty="0">
                <a:latin typeface="Times New Roman" panose="02020603050405020304" pitchFamily="18" charset="0"/>
                <a:cs typeface="Times New Roman" panose="02020603050405020304" pitchFamily="18" charset="0"/>
              </a:rPr>
              <a:t> inside a function.</a:t>
            </a:r>
          </a:p>
        </p:txBody>
      </p:sp>
      <p:pic>
        <p:nvPicPr>
          <p:cNvPr id="4" name="Picture 3"/>
          <p:cNvPicPr>
            <a:picLocks noChangeAspect="1"/>
          </p:cNvPicPr>
          <p:nvPr/>
        </p:nvPicPr>
        <p:blipFill>
          <a:blip r:embed="rId2"/>
          <a:stretch>
            <a:fillRect/>
          </a:stretch>
        </p:blipFill>
        <p:spPr>
          <a:xfrm>
            <a:off x="3180123" y="4756702"/>
            <a:ext cx="4872101" cy="1999697"/>
          </a:xfrm>
          <a:prstGeom prst="rect">
            <a:avLst/>
          </a:prstGeom>
        </p:spPr>
      </p:pic>
      <p:cxnSp>
        <p:nvCxnSpPr>
          <p:cNvPr id="8" name="Straight Arrow Connector 7"/>
          <p:cNvCxnSpPr>
            <a:stCxn id="11" idx="3"/>
          </p:cNvCxnSpPr>
          <p:nvPr/>
        </p:nvCxnSpPr>
        <p:spPr>
          <a:xfrm>
            <a:off x="2300883" y="4906743"/>
            <a:ext cx="12006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00883" y="5627845"/>
            <a:ext cx="1595217" cy="14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9705" y="4756702"/>
            <a:ext cx="1401178" cy="300082"/>
          </a:xfrm>
          <a:prstGeom prst="rect">
            <a:avLst/>
          </a:prstGeom>
          <a:noFill/>
        </p:spPr>
        <p:txBody>
          <a:bodyPr wrap="square" rtlCol="0">
            <a:spAutoFit/>
          </a:bodyPr>
          <a:lstStyle/>
          <a:p>
            <a:r>
              <a:rPr lang="en-US" sz="1350" dirty="0">
                <a:solidFill>
                  <a:schemeClr val="accent1">
                    <a:lumMod val="75000"/>
                  </a:schemeClr>
                </a:solidFill>
              </a:rPr>
              <a:t>Global Variable</a:t>
            </a:r>
          </a:p>
        </p:txBody>
      </p:sp>
      <p:sp>
        <p:nvSpPr>
          <p:cNvPr id="12" name="TextBox 11"/>
          <p:cNvSpPr txBox="1"/>
          <p:nvPr/>
        </p:nvSpPr>
        <p:spPr>
          <a:xfrm>
            <a:off x="1149917" y="5436265"/>
            <a:ext cx="1401178" cy="300082"/>
          </a:xfrm>
          <a:prstGeom prst="rect">
            <a:avLst/>
          </a:prstGeom>
          <a:noFill/>
        </p:spPr>
        <p:txBody>
          <a:bodyPr wrap="square" rtlCol="0">
            <a:spAutoFit/>
          </a:bodyPr>
          <a:lstStyle/>
          <a:p>
            <a:r>
              <a:rPr lang="en-US" sz="1350" dirty="0">
                <a:solidFill>
                  <a:schemeClr val="accent1">
                    <a:lumMod val="75000"/>
                  </a:schemeClr>
                </a:solidFill>
              </a:rPr>
              <a:t>Local Variable</a:t>
            </a:r>
          </a:p>
        </p:txBody>
      </p:sp>
    </p:spTree>
    <p:extLst>
      <p:ext uri="{BB962C8B-B14F-4D97-AF65-F5344CB8AC3E}">
        <p14:creationId xmlns:p14="http://schemas.microsoft.com/office/powerpoint/2010/main" val="322955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89506"/>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Function (Local and Global Variables)</a:t>
            </a:r>
          </a:p>
        </p:txBody>
      </p:sp>
      <p:sp>
        <p:nvSpPr>
          <p:cNvPr id="3" name="Content Placeholder 2"/>
          <p:cNvSpPr>
            <a:spLocks noGrp="1"/>
          </p:cNvSpPr>
          <p:nvPr>
            <p:ph idx="1"/>
          </p:nvPr>
        </p:nvSpPr>
        <p:spPr>
          <a:xfrm>
            <a:off x="504824" y="1057533"/>
            <a:ext cx="8435975" cy="3263504"/>
          </a:xfrm>
        </p:spPr>
        <p:txBody>
          <a:bodyPr>
            <a:normAutofit/>
          </a:bodyPr>
          <a:lstStyle/>
          <a:p>
            <a:r>
              <a:rPr lang="en-US" sz="1800" dirty="0">
                <a:latin typeface="Times New Roman" panose="02020603050405020304" pitchFamily="18" charset="0"/>
                <a:cs typeface="Times New Roman" panose="02020603050405020304" pitchFamily="18" charset="0"/>
              </a:rPr>
              <a:t>At times we need to pass information between section of code that do not share a caller </a:t>
            </a:r>
            <a:r>
              <a:rPr lang="en-US" sz="1800" dirty="0" err="1">
                <a:latin typeface="Times New Roman" panose="02020603050405020304" pitchFamily="18" charset="0"/>
                <a:cs typeface="Times New Roman" panose="02020603050405020304" pitchFamily="18" charset="0"/>
              </a:rPr>
              <a:t>callee</a:t>
            </a:r>
            <a:r>
              <a:rPr lang="en-US" sz="1800" dirty="0">
                <a:latin typeface="Times New Roman" panose="02020603050405020304" pitchFamily="18" charset="0"/>
                <a:cs typeface="Times New Roman" panose="02020603050405020304" pitchFamily="18" charset="0"/>
              </a:rPr>
              <a:t> relation like concurrent threads and signal handles or when we need to set a flag which will be used later in the application</a:t>
            </a:r>
          </a:p>
          <a:p>
            <a:r>
              <a:rPr lang="en-US" sz="1800" dirty="0">
                <a:latin typeface="Times New Roman" panose="02020603050405020304" pitchFamily="18" charset="0"/>
                <a:cs typeface="Times New Roman" panose="02020603050405020304" pitchFamily="18" charset="0"/>
              </a:rPr>
              <a:t>In these scenarios, we cannot use the variable declared within a function as it gets destroyed as soon as the function is finished.</a:t>
            </a:r>
          </a:p>
          <a:p>
            <a:pPr marL="0" indent="0">
              <a:buNone/>
            </a:pPr>
            <a:r>
              <a:rPr lang="en-US" sz="1800" dirty="0">
                <a:latin typeface="Times New Roman" panose="02020603050405020304" pitchFamily="18" charset="0"/>
                <a:cs typeface="Times New Roman" panose="02020603050405020304" pitchFamily="18" charset="0"/>
              </a:rPr>
              <a:t>Hence we use global variables to achieves the same.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24" t="44058" r="4709" b="10145"/>
          <a:stretch/>
        </p:blipFill>
        <p:spPr>
          <a:xfrm>
            <a:off x="650875" y="3338443"/>
            <a:ext cx="7543800" cy="3367157"/>
          </a:xfrm>
          <a:prstGeom prst="rect">
            <a:avLst/>
          </a:prstGeom>
        </p:spPr>
      </p:pic>
    </p:spTree>
    <p:extLst>
      <p:ext uri="{BB962C8B-B14F-4D97-AF65-F5344CB8AC3E}">
        <p14:creationId xmlns:p14="http://schemas.microsoft.com/office/powerpoint/2010/main" val="28623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251" y="306575"/>
            <a:ext cx="7381875" cy="383381"/>
          </a:xfrm>
        </p:spPr>
        <p:txBody>
          <a:bodyPr>
            <a:noAutofit/>
          </a:bodyPr>
          <a:lstStyle/>
          <a:p>
            <a:r>
              <a:rPr lang="en-US" sz="2400" dirty="0">
                <a:latin typeface="Times New Roman" panose="02020603050405020304" pitchFamily="18" charset="0"/>
                <a:cs typeface="Times New Roman" panose="02020603050405020304" pitchFamily="18" charset="0"/>
              </a:rPr>
              <a:t>Various Forms of  Function Arguments)</a:t>
            </a:r>
          </a:p>
        </p:txBody>
      </p:sp>
      <p:sp>
        <p:nvSpPr>
          <p:cNvPr id="3" name="Rectangle 2"/>
          <p:cNvSpPr/>
          <p:nvPr/>
        </p:nvSpPr>
        <p:spPr>
          <a:xfrm>
            <a:off x="422550" y="819982"/>
            <a:ext cx="8569049" cy="424731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It is possible to define functions with a variable number of arguments</a:t>
            </a:r>
          </a:p>
          <a:p>
            <a:pPr algn="just">
              <a:lnSpc>
                <a:spcPct val="150000"/>
              </a:lnSpc>
            </a:pPr>
            <a:r>
              <a:rPr lang="en-US" dirty="0">
                <a:latin typeface="Times New Roman" panose="02020603050405020304" pitchFamily="18" charset="0"/>
                <a:cs typeface="Times New Roman" panose="02020603050405020304" pitchFamily="18" charset="0"/>
              </a:rPr>
              <a:t>You can call a function by using the following arguments</a:t>
            </a:r>
          </a:p>
          <a:p>
            <a:pPr algn="just"/>
            <a:r>
              <a:rPr lang="en-US" dirty="0" smtClean="0">
                <a:solidFill>
                  <a:srgbClr val="00B0F0"/>
                </a:solidFill>
                <a:latin typeface="Times New Roman" panose="02020603050405020304" pitchFamily="18" charset="0"/>
                <a:cs typeface="Times New Roman" panose="02020603050405020304" pitchFamily="18" charset="0"/>
              </a:rPr>
              <a:t>Positional </a:t>
            </a:r>
            <a:r>
              <a:rPr lang="en-US" dirty="0">
                <a:solidFill>
                  <a:srgbClr val="00B0F0"/>
                </a:solidFill>
                <a:latin typeface="Times New Roman" panose="02020603050405020304" pitchFamily="18" charset="0"/>
                <a:cs typeface="Times New Roman" panose="02020603050405020304" pitchFamily="18" charset="0"/>
              </a:rPr>
              <a:t>Argument </a:t>
            </a:r>
            <a:r>
              <a:rPr lang="en-US" dirty="0">
                <a:latin typeface="Times New Roman" panose="02020603050405020304" pitchFamily="18" charset="0"/>
                <a:cs typeface="Times New Roman" panose="02020603050405020304" pitchFamily="18" charset="0"/>
              </a:rPr>
              <a:t>: Arguments passed should match the function parameter from left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right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solidFill>
                <a:srgbClr val="00B0F0"/>
              </a:solidFill>
              <a:latin typeface="Times New Roman" panose="02020603050405020304" pitchFamily="18" charset="0"/>
              <a:cs typeface="Times New Roman" panose="02020603050405020304" pitchFamily="18" charset="0"/>
            </a:endParaRPr>
          </a:p>
          <a:p>
            <a:pPr algn="just"/>
            <a:r>
              <a:rPr lang="en-US" dirty="0" smtClean="0">
                <a:solidFill>
                  <a:srgbClr val="00B0F0"/>
                </a:solidFill>
                <a:latin typeface="Times New Roman" panose="02020603050405020304" pitchFamily="18" charset="0"/>
                <a:cs typeface="Times New Roman" panose="02020603050405020304" pitchFamily="18" charset="0"/>
              </a:rPr>
              <a:t>Default </a:t>
            </a:r>
            <a:r>
              <a:rPr lang="en-US" dirty="0">
                <a:solidFill>
                  <a:srgbClr val="00B0F0"/>
                </a:solidFill>
                <a:latin typeface="Times New Roman" panose="02020603050405020304" pitchFamily="18" charset="0"/>
                <a:cs typeface="Times New Roman" panose="02020603050405020304" pitchFamily="18" charset="0"/>
              </a:rPr>
              <a:t>Arguments </a:t>
            </a:r>
            <a:r>
              <a:rPr lang="en-US" dirty="0">
                <a:latin typeface="Times New Roman" panose="02020603050405020304" pitchFamily="18" charset="0"/>
                <a:cs typeface="Times New Roman" panose="02020603050405020304" pitchFamily="18" charset="0"/>
              </a:rPr>
              <a:t>: We can assign default value for arguments to receive if the call passes too few values</a:t>
            </a:r>
          </a:p>
        </p:txBody>
      </p:sp>
      <p:sp>
        <p:nvSpPr>
          <p:cNvPr id="4" name="Rounded Rectangle 3"/>
          <p:cNvSpPr/>
          <p:nvPr/>
        </p:nvSpPr>
        <p:spPr>
          <a:xfrm>
            <a:off x="990600" y="2260600"/>
            <a:ext cx="7220226" cy="1854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rPr>
              <a:t>&gt;&gt;&gt; # </a:t>
            </a:r>
            <a:r>
              <a:rPr lang="en-US" dirty="0" err="1">
                <a:solidFill>
                  <a:schemeClr val="accent2">
                    <a:lumMod val="75000"/>
                  </a:schemeClr>
                </a:solidFill>
              </a:rPr>
              <a:t>Postional</a:t>
            </a:r>
            <a:r>
              <a:rPr lang="en-US" dirty="0">
                <a:solidFill>
                  <a:schemeClr val="accent2">
                    <a:lumMod val="75000"/>
                  </a:schemeClr>
                </a:solidFill>
              </a:rPr>
              <a:t> Arguments</a:t>
            </a:r>
          </a:p>
          <a:p>
            <a:r>
              <a:rPr lang="en-US" dirty="0">
                <a:solidFill>
                  <a:schemeClr val="accent2">
                    <a:lumMod val="75000"/>
                  </a:schemeClr>
                </a:solidFill>
              </a:rPr>
              <a:t>&gt;&gt;&gt;</a:t>
            </a:r>
            <a:r>
              <a:rPr lang="en-US" dirty="0">
                <a:solidFill>
                  <a:schemeClr val="tx1"/>
                </a:solidFill>
              </a:rPr>
              <a:t> </a:t>
            </a:r>
            <a:r>
              <a:rPr lang="en-US" dirty="0" err="1">
                <a:solidFill>
                  <a:schemeClr val="tx1"/>
                </a:solidFill>
              </a:rPr>
              <a:t>def</a:t>
            </a:r>
            <a:r>
              <a:rPr lang="en-US" dirty="0">
                <a:solidFill>
                  <a:schemeClr val="tx1"/>
                </a:solidFill>
              </a:rPr>
              <a:t> fun(</a:t>
            </a:r>
            <a:r>
              <a:rPr lang="en-US" dirty="0" err="1">
                <a:solidFill>
                  <a:schemeClr val="tx1"/>
                </a:solidFill>
              </a:rPr>
              <a:t>a,b,c</a:t>
            </a:r>
            <a:r>
              <a:rPr lang="en-US" dirty="0">
                <a:solidFill>
                  <a:schemeClr val="tx1"/>
                </a:solidFill>
              </a:rPr>
              <a:t>):</a:t>
            </a:r>
          </a:p>
          <a:p>
            <a:r>
              <a:rPr lang="en-US" dirty="0">
                <a:solidFill>
                  <a:schemeClr val="tx1"/>
                </a:solidFill>
              </a:rPr>
              <a:t>	print(</a:t>
            </a:r>
            <a:r>
              <a:rPr lang="en-US" dirty="0" err="1">
                <a:solidFill>
                  <a:schemeClr val="tx1"/>
                </a:solidFill>
              </a:rPr>
              <a:t>a,b,c</a:t>
            </a:r>
            <a:r>
              <a:rPr lang="en-US" dirty="0">
                <a:solidFill>
                  <a:schemeClr val="tx1"/>
                </a:solidFill>
              </a:rPr>
              <a:t>)</a:t>
            </a:r>
          </a:p>
          <a:p>
            <a:r>
              <a:rPr lang="en-US" dirty="0" smtClean="0">
                <a:solidFill>
                  <a:schemeClr val="accent2">
                    <a:lumMod val="75000"/>
                  </a:schemeClr>
                </a:solidFill>
              </a:rPr>
              <a:t>&gt;&gt;&gt; </a:t>
            </a:r>
            <a:r>
              <a:rPr lang="en-US" dirty="0">
                <a:solidFill>
                  <a:schemeClr val="accent2">
                    <a:lumMod val="75000"/>
                  </a:schemeClr>
                </a:solidFill>
              </a:rPr>
              <a:t># Calling of function</a:t>
            </a:r>
          </a:p>
          <a:p>
            <a:r>
              <a:rPr lang="en-US" dirty="0">
                <a:solidFill>
                  <a:schemeClr val="accent2">
                    <a:lumMod val="75000"/>
                  </a:schemeClr>
                </a:solidFill>
              </a:rPr>
              <a:t>&gt;&gt;&gt;</a:t>
            </a:r>
            <a:r>
              <a:rPr lang="en-US" dirty="0">
                <a:solidFill>
                  <a:schemeClr val="tx1"/>
                </a:solidFill>
              </a:rPr>
              <a:t> fun(1,2,3)</a:t>
            </a:r>
          </a:p>
          <a:p>
            <a:r>
              <a:rPr lang="en-US" dirty="0">
                <a:solidFill>
                  <a:schemeClr val="tx1"/>
                </a:solidFill>
              </a:rPr>
              <a:t>1 2 3</a:t>
            </a:r>
          </a:p>
        </p:txBody>
      </p:sp>
      <p:sp>
        <p:nvSpPr>
          <p:cNvPr id="7" name="Rounded Rectangle 6"/>
          <p:cNvSpPr/>
          <p:nvPr/>
        </p:nvSpPr>
        <p:spPr>
          <a:xfrm>
            <a:off x="1096961" y="5067298"/>
            <a:ext cx="7220226" cy="1701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75000"/>
                  </a:schemeClr>
                </a:solidFill>
              </a:rPr>
              <a:t>&gt;&gt;&gt; # Default Argument</a:t>
            </a:r>
          </a:p>
          <a:p>
            <a:r>
              <a:rPr lang="en-US" dirty="0">
                <a:solidFill>
                  <a:schemeClr val="accent2">
                    <a:lumMod val="75000"/>
                  </a:schemeClr>
                </a:solidFill>
              </a:rPr>
              <a:t>&gt;&gt;&gt; </a:t>
            </a:r>
            <a:r>
              <a:rPr lang="en-US" dirty="0" err="1">
                <a:solidFill>
                  <a:schemeClr val="tx1"/>
                </a:solidFill>
              </a:rPr>
              <a:t>def</a:t>
            </a:r>
            <a:r>
              <a:rPr lang="en-US" dirty="0">
                <a:solidFill>
                  <a:schemeClr val="tx1"/>
                </a:solidFill>
              </a:rPr>
              <a:t> fun(</a:t>
            </a:r>
            <a:r>
              <a:rPr lang="en-US" dirty="0" err="1">
                <a:solidFill>
                  <a:schemeClr val="tx1"/>
                </a:solidFill>
              </a:rPr>
              <a:t>a,b</a:t>
            </a:r>
            <a:r>
              <a:rPr lang="en-US" dirty="0">
                <a:solidFill>
                  <a:schemeClr val="tx1"/>
                </a:solidFill>
              </a:rPr>
              <a:t>=3,c=3):</a:t>
            </a:r>
          </a:p>
          <a:p>
            <a:r>
              <a:rPr lang="en-US" dirty="0">
                <a:solidFill>
                  <a:schemeClr val="tx1"/>
                </a:solidFill>
              </a:rPr>
              <a:t>	print(</a:t>
            </a:r>
            <a:r>
              <a:rPr lang="en-US" dirty="0" err="1">
                <a:solidFill>
                  <a:schemeClr val="tx1"/>
                </a:solidFill>
              </a:rPr>
              <a:t>a,b,c</a:t>
            </a:r>
            <a:r>
              <a:rPr lang="en-US" dirty="0">
                <a:solidFill>
                  <a:schemeClr val="tx1"/>
                </a:solidFill>
              </a:rPr>
              <a:t>)</a:t>
            </a:r>
          </a:p>
          <a:p>
            <a:r>
              <a:rPr lang="en-US" dirty="0" smtClean="0">
                <a:solidFill>
                  <a:schemeClr val="accent2">
                    <a:lumMod val="75000"/>
                  </a:schemeClr>
                </a:solidFill>
              </a:rPr>
              <a:t>&gt;&gt;&gt; </a:t>
            </a:r>
            <a:r>
              <a:rPr lang="en-US" dirty="0">
                <a:solidFill>
                  <a:schemeClr val="tx1"/>
                </a:solidFill>
              </a:rPr>
              <a:t>fun(1)</a:t>
            </a:r>
          </a:p>
          <a:p>
            <a:r>
              <a:rPr lang="en-US" dirty="0">
                <a:solidFill>
                  <a:schemeClr val="tx1"/>
                </a:solidFill>
              </a:rPr>
              <a:t>1 3 3</a:t>
            </a:r>
          </a:p>
        </p:txBody>
      </p:sp>
    </p:spTree>
    <p:extLst>
      <p:ext uri="{BB962C8B-B14F-4D97-AF65-F5344CB8AC3E}">
        <p14:creationId xmlns:p14="http://schemas.microsoft.com/office/powerpoint/2010/main" val="247826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10724</TotalTime>
  <Words>1906</Words>
  <Application>Microsoft Office PowerPoint</Application>
  <PresentationFormat>On-screen Show (4:3)</PresentationFormat>
  <Paragraphs>325</Paragraphs>
  <Slides>34</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Objective</vt:lpstr>
      <vt:lpstr>Functions</vt:lpstr>
      <vt:lpstr>Defining and Calling a Function</vt:lpstr>
      <vt:lpstr>Pass by Object Reference</vt:lpstr>
      <vt:lpstr>Pass by Object Reference</vt:lpstr>
      <vt:lpstr>Function (Local and Global Variables)</vt:lpstr>
      <vt:lpstr>Function (Local and Global Variables)</vt:lpstr>
      <vt:lpstr>Various Forms of  Function Arguments)</vt:lpstr>
      <vt:lpstr>Various Forms of  Function Arguments)</vt:lpstr>
      <vt:lpstr>Various Forms of  Function Arguments)</vt:lpstr>
      <vt:lpstr>Lambda Functions</vt:lpstr>
      <vt:lpstr>Standard Library</vt:lpstr>
      <vt:lpstr>Built-in Functions</vt:lpstr>
      <vt:lpstr>Sorting</vt:lpstr>
      <vt:lpstr>Sorting</vt:lpstr>
      <vt:lpstr>Sorting - Operator.itemgetter()</vt:lpstr>
      <vt:lpstr>dir()</vt:lpstr>
      <vt:lpstr>Why Modules?</vt:lpstr>
      <vt:lpstr>Why Modules?</vt:lpstr>
      <vt:lpstr>Modules</vt:lpstr>
      <vt:lpstr>Modules (Cont…)</vt:lpstr>
      <vt:lpstr>Packages</vt:lpstr>
      <vt:lpstr>sys Modules</vt:lpstr>
      <vt:lpstr>sys Modules</vt:lpstr>
      <vt:lpstr>os and subprocess Modules</vt:lpstr>
      <vt:lpstr>Function of OS module</vt:lpstr>
      <vt:lpstr>Math Module</vt:lpstr>
      <vt:lpstr>Math Number-theoretic Function</vt:lpstr>
      <vt:lpstr>Random</vt:lpstr>
      <vt:lpstr>Date Time Module</vt:lpstr>
      <vt:lpstr>Date Time Module</vt:lpstr>
      <vt:lpstr>Date Time Module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Ashish-PC</dc:creator>
  <cp:lastModifiedBy>Santosh Kumar</cp:lastModifiedBy>
  <cp:revision>259</cp:revision>
  <dcterms:created xsi:type="dcterms:W3CDTF">2016-12-18T13:55:19Z</dcterms:created>
  <dcterms:modified xsi:type="dcterms:W3CDTF">2018-08-04T12:31:13Z</dcterms:modified>
  <cp:contentStatus/>
</cp:coreProperties>
</file>