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28"/>
  </p:notesMasterIdLst>
  <p:sldIdLst>
    <p:sldId id="366" r:id="rId2"/>
    <p:sldId id="37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1" r:id="rId14"/>
    <p:sldId id="390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401" r:id="rId23"/>
    <p:sldId id="402" r:id="rId24"/>
    <p:sldId id="399" r:id="rId25"/>
    <p:sldId id="400" r:id="rId26"/>
    <p:sldId id="378" r:id="rId2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4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736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2C375DC-BCA1-4AA9-BC95-FC37D489616E}" type="datetimeFigureOut">
              <a:rPr lang="en-US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E8D4266D-49F7-4E4E-8595-0893A32018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F99A3D8-0838-449F-8477-485CF184ADDA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6867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05A9C637-08BA-47C4-96D3-CA2EF6B1679C}" type="slidenum">
              <a:rPr lang="en-US" sz="1300">
                <a:latin typeface="Calibri" pitchFamily="34" charset="0"/>
              </a:rPr>
              <a:pPr algn="r"/>
              <a:t>26</a:t>
            </a:fld>
            <a:endParaRPr lang="en-US" sz="1300">
              <a:latin typeface="Calibri" pitchFamily="34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25550" y="854075"/>
            <a:ext cx="5611813" cy="42084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5332413"/>
            <a:ext cx="6451600" cy="5051425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81013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"/>
          <p:cNvGrpSpPr>
            <a:grpSpLocks/>
          </p:cNvGrpSpPr>
          <p:nvPr userDrawn="1"/>
        </p:nvGrpSpPr>
        <p:grpSpPr bwMode="auto">
          <a:xfrm rot="5400000">
            <a:off x="-3371850" y="3371850"/>
            <a:ext cx="6858000" cy="114300"/>
            <a:chOff x="107206350" y="106067550"/>
            <a:chExt cx="3429000" cy="914401"/>
          </a:xfrm>
        </p:grpSpPr>
        <p:sp>
          <p:nvSpPr>
            <p:cNvPr id="7" name="Rectangle 3" hidden="1"/>
            <p:cNvSpPr>
              <a:spLocks noChangeArrowheads="1"/>
            </p:cNvSpPr>
            <p:nvPr/>
          </p:nvSpPr>
          <p:spPr bwMode="auto">
            <a:xfrm>
              <a:off x="107206350" y="106067550"/>
              <a:ext cx="3429000" cy="914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7219844" y="106397750"/>
              <a:ext cx="857250" cy="9144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08077094" y="106397750"/>
              <a:ext cx="857250" cy="9144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08920850" y="106067550"/>
              <a:ext cx="857250" cy="91440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09778100" y="106067550"/>
              <a:ext cx="857250" cy="91440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BC897-0268-4AC7-81A3-7AD7647CD7BD}" type="datetime1">
              <a:rPr lang="en-US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E49D3C9-7EE9-4CF0-A32E-9F604F5AB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6C436-0477-4EEF-8B4A-A614A7627C96}" type="datetime1">
              <a:rPr lang="en-US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43B41-3B25-4BED-9901-68A007A64E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9A3DA-37D7-469A-A6CC-186265D13EC1}" type="datetime1">
              <a:rPr lang="en-US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5134F-E84C-4884-8AFB-D67600604E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991E5-9F23-48AD-AE48-6AE308AB64C5}" type="datetime1">
              <a:rPr lang="en-US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6D330-CE37-4E7F-8A4B-EB8DFF908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89980-A648-46C0-BDF6-A708C818524C}" type="datetime1">
              <a:rPr lang="en-US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528DC-659D-4D60-9BAB-0860FE9F1D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07271-300F-4882-8F27-FDBCB6749DF4}" type="datetime1">
              <a:rPr lang="en-US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1DCF6-3852-4BE5-9E2E-E743249E7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EA621-CB59-42C2-8E5E-E738F9CFCF62}" type="datetime1">
              <a:rPr lang="en-US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C61F2-F5DE-415E-BA8C-90658388D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2E22F-8BA9-4B7D-AEFD-8E8CD640B347}" type="datetime1">
              <a:rPr lang="en-US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FA5EE-5A0B-470D-B52E-FE7C0B59DE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37E75-CB98-4B85-ACF2-B3F693241773}" type="datetime1">
              <a:rPr lang="en-US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8B0C8-D112-4F8E-9A8E-7DFD5E870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49DD6-06C6-40C7-B479-376875559401}" type="datetime1">
              <a:rPr lang="en-US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6961-86FB-4BB7-A616-75096AC7AF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1E9C1-D2D9-4DEB-BC66-7B5DDE35B64D}" type="datetime1">
              <a:rPr lang="en-US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8B2C5E4-D946-4B05-B2E0-75EFA8E24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0975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B055987-D689-4B9F-9484-1402293832BA}" type="datetime1">
              <a:rPr lang="en-US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230249E-F045-4C60-BE00-BB04E4C0D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7" name="Picture 2" descr="logo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620000" y="0"/>
            <a:ext cx="13716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3" descr="blogoIcon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9375" y="0"/>
            <a:ext cx="6064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59" name="Group 8"/>
          <p:cNvGrpSpPr>
            <a:grpSpLocks/>
          </p:cNvGrpSpPr>
          <p:nvPr userDrawn="1"/>
        </p:nvGrpSpPr>
        <p:grpSpPr bwMode="auto">
          <a:xfrm>
            <a:off x="457200" y="1562100"/>
            <a:ext cx="7620000" cy="152400"/>
            <a:chOff x="107206350" y="106067550"/>
            <a:chExt cx="3429000" cy="914401"/>
          </a:xfrm>
        </p:grpSpPr>
        <p:sp>
          <p:nvSpPr>
            <p:cNvPr id="1042" name="Rectangle 9" hidden="1"/>
            <p:cNvSpPr>
              <a:spLocks noChangeArrowheads="1"/>
            </p:cNvSpPr>
            <p:nvPr/>
          </p:nvSpPr>
          <p:spPr bwMode="auto">
            <a:xfrm>
              <a:off x="107206350" y="106067550"/>
              <a:ext cx="3429000" cy="914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3" name="Rectangle 10"/>
            <p:cNvSpPr>
              <a:spLocks noChangeArrowheads="1"/>
            </p:cNvSpPr>
            <p:nvPr/>
          </p:nvSpPr>
          <p:spPr bwMode="auto">
            <a:xfrm>
              <a:off x="107206350" y="106067550"/>
              <a:ext cx="857250" cy="91440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4" name="Rectangle 11"/>
            <p:cNvSpPr>
              <a:spLocks noChangeArrowheads="1"/>
            </p:cNvSpPr>
            <p:nvPr/>
          </p:nvSpPr>
          <p:spPr bwMode="auto">
            <a:xfrm>
              <a:off x="108063600" y="106067550"/>
              <a:ext cx="857250" cy="91440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5" name="Rectangle 12"/>
            <p:cNvSpPr>
              <a:spLocks noChangeArrowheads="1"/>
            </p:cNvSpPr>
            <p:nvPr/>
          </p:nvSpPr>
          <p:spPr bwMode="auto">
            <a:xfrm>
              <a:off x="108920850" y="106067550"/>
              <a:ext cx="857250" cy="9144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6" name="Rectangle 13"/>
            <p:cNvSpPr>
              <a:spLocks noChangeArrowheads="1"/>
            </p:cNvSpPr>
            <p:nvPr/>
          </p:nvSpPr>
          <p:spPr bwMode="auto">
            <a:xfrm>
              <a:off x="109778100" y="106067550"/>
              <a:ext cx="857250" cy="9144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grpSp>
        <p:nvGrpSpPr>
          <p:cNvPr id="2060" name="Group 2"/>
          <p:cNvGrpSpPr>
            <a:grpSpLocks/>
          </p:cNvGrpSpPr>
          <p:nvPr userDrawn="1"/>
        </p:nvGrpSpPr>
        <p:grpSpPr bwMode="auto">
          <a:xfrm rot="5400000">
            <a:off x="-3371850" y="3371850"/>
            <a:ext cx="6858000" cy="114300"/>
            <a:chOff x="107206350" y="106067550"/>
            <a:chExt cx="3429000" cy="914401"/>
          </a:xfrm>
        </p:grpSpPr>
        <p:sp>
          <p:nvSpPr>
            <p:cNvPr id="1037" name="Rectangle 3" hidden="1"/>
            <p:cNvSpPr>
              <a:spLocks noChangeArrowheads="1"/>
            </p:cNvSpPr>
            <p:nvPr/>
          </p:nvSpPr>
          <p:spPr bwMode="auto">
            <a:xfrm>
              <a:off x="107206350" y="106067550"/>
              <a:ext cx="3429000" cy="914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8" name="Rectangle 4"/>
            <p:cNvSpPr>
              <a:spLocks noChangeArrowheads="1"/>
            </p:cNvSpPr>
            <p:nvPr/>
          </p:nvSpPr>
          <p:spPr bwMode="auto">
            <a:xfrm>
              <a:off x="107219844" y="106397750"/>
              <a:ext cx="857250" cy="9144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9" name="Rectangle 5"/>
            <p:cNvSpPr>
              <a:spLocks noChangeArrowheads="1"/>
            </p:cNvSpPr>
            <p:nvPr/>
          </p:nvSpPr>
          <p:spPr bwMode="auto">
            <a:xfrm>
              <a:off x="108077094" y="106397750"/>
              <a:ext cx="857250" cy="9144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0" name="Rectangle 6"/>
            <p:cNvSpPr>
              <a:spLocks noChangeArrowheads="1"/>
            </p:cNvSpPr>
            <p:nvPr/>
          </p:nvSpPr>
          <p:spPr bwMode="auto">
            <a:xfrm>
              <a:off x="108920850" y="106067550"/>
              <a:ext cx="857250" cy="91440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1" name="Rectangle 7"/>
            <p:cNvSpPr>
              <a:spLocks noChangeArrowheads="1"/>
            </p:cNvSpPr>
            <p:nvPr/>
          </p:nvSpPr>
          <p:spPr bwMode="auto">
            <a:xfrm>
              <a:off x="109778100" y="106067550"/>
              <a:ext cx="857250" cy="91440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41" r:id="rId2"/>
    <p:sldLayoutId id="2147484242" r:id="rId3"/>
    <p:sldLayoutId id="2147484243" r:id="rId4"/>
    <p:sldLayoutId id="2147484244" r:id="rId5"/>
    <p:sldLayoutId id="2147484245" r:id="rId6"/>
    <p:sldLayoutId id="2147484246" r:id="rId7"/>
    <p:sldLayoutId id="2147484247" r:id="rId8"/>
    <p:sldLayoutId id="2147484251" r:id="rId9"/>
    <p:sldLayoutId id="2147484248" r:id="rId10"/>
    <p:sldLayoutId id="214748424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2971800"/>
            <a:ext cx="6705600" cy="1752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600200" y="3276600"/>
            <a:ext cx="6705600" cy="533400"/>
          </a:xfrm>
          <a:prstGeom prst="rect">
            <a:avLst/>
          </a:prstGeom>
          <a:noFill/>
          <a:ln>
            <a:noFill/>
          </a:ln>
          <a:extLst/>
        </p:spPr>
        <p:txBody>
          <a:bodyPr lIns="182880" tIns="0" rIns="182880" anchor="b"/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cs typeface="Arial" panose="020B0604020202020204" pitchFamily="34" charset="0"/>
              </a:rPr>
              <a:t>MACHINE LEARNING </a:t>
            </a: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81000"/>
            <a:ext cx="239553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45D55B-D5B9-4E9C-A04A-3CADF3C41198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11/17/2017</a:t>
            </a:fld>
            <a:endParaRPr lang="en-US" smtClean="0"/>
          </a:p>
        </p:txBody>
      </p:sp>
      <p:sp>
        <p:nvSpPr>
          <p:cNvPr id="615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2AFE88C-E248-4C36-A283-6DC92054BA09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0975"/>
            <a:ext cx="7315200" cy="13716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Fundamental assumption of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200" dirty="0" smtClean="0">
                <a:solidFill>
                  <a:srgbClr val="FF0000"/>
                </a:solidFill>
                <a:ea typeface="ＭＳ Ｐゴシック" pitchFamily="34" charset="-128"/>
              </a:rPr>
              <a:t>Assumption</a:t>
            </a:r>
            <a:r>
              <a:rPr lang="en-US" altLang="ja-JP" sz="2200" dirty="0" smtClean="0">
                <a:solidFill>
                  <a:srgbClr val="FF0000"/>
                </a:solidFill>
                <a:ea typeface="ＭＳ Ｐゴシック" pitchFamily="34" charset="-128"/>
              </a:rPr>
              <a:t>: </a:t>
            </a:r>
            <a:r>
              <a:rPr lang="en-US" altLang="ja-JP" sz="2200" dirty="0" smtClean="0">
                <a:solidFill>
                  <a:srgbClr val="3333CC"/>
                </a:solidFill>
                <a:ea typeface="ＭＳ Ｐゴシック" pitchFamily="34" charset="-128"/>
              </a:rPr>
              <a:t>The distribution of training examples is </a:t>
            </a:r>
            <a:r>
              <a:rPr lang="en-US" altLang="ja-JP" sz="2200" dirty="0" smtClean="0">
                <a:solidFill>
                  <a:schemeClr val="accent2"/>
                </a:solidFill>
                <a:ea typeface="ＭＳ Ｐゴシック" pitchFamily="34" charset="-128"/>
              </a:rPr>
              <a:t>identical</a:t>
            </a:r>
            <a:r>
              <a:rPr lang="en-US" altLang="ja-JP" sz="2200" dirty="0" smtClean="0">
                <a:solidFill>
                  <a:srgbClr val="3333CC"/>
                </a:solidFill>
                <a:ea typeface="ＭＳ Ｐゴシック" pitchFamily="34" charset="-128"/>
              </a:rPr>
              <a:t> to the distribution of test examples (including future unseen examples).</a:t>
            </a:r>
            <a:r>
              <a:rPr lang="en-US" altLang="ja-JP" sz="2200" dirty="0" smtClean="0"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ja-JP" sz="22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2200" dirty="0" smtClean="0">
                <a:ea typeface="ＭＳ Ｐゴシック" pitchFamily="34" charset="-128"/>
              </a:rPr>
              <a:t>In practice, this assumption is often violated to certain degree.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200" dirty="0" smtClean="0">
                <a:ea typeface="ＭＳ Ｐゴシック" pitchFamily="34" charset="-128"/>
              </a:rPr>
              <a:t>Strong violations will clearly result in poor classification accuracy.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200" dirty="0" smtClean="0">
                <a:solidFill>
                  <a:srgbClr val="3333CC"/>
                </a:solidFill>
                <a:ea typeface="ＭＳ Ｐゴシック" pitchFamily="34" charset="-128"/>
              </a:rPr>
              <a:t>To achieve good accuracy on the test data, training examples must be sufficiently representative of the test data</a:t>
            </a:r>
            <a:r>
              <a:rPr lang="en-US" altLang="ja-JP" sz="2200" dirty="0" smtClean="0">
                <a:ea typeface="ＭＳ Ｐゴシック" pitchFamily="34" charset="-128"/>
              </a:rPr>
              <a:t>. </a:t>
            </a:r>
            <a:endParaRPr lang="en-US" altLang="en-US" sz="2200" dirty="0" smtClean="0"/>
          </a:p>
          <a:p>
            <a:pPr>
              <a:buNone/>
            </a:pPr>
            <a:endParaRPr lang="en-I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Support vector machines (SVMs) are a set of supervised learning methods used for </a:t>
            </a:r>
            <a:r>
              <a:rPr lang="en-IN" dirty="0" smtClean="0">
                <a:solidFill>
                  <a:srgbClr val="0070C0"/>
                </a:solidFill>
              </a:rPr>
              <a:t>classification </a:t>
            </a:r>
            <a:r>
              <a:rPr lang="en-IN" dirty="0" smtClean="0"/>
              <a:t>and</a:t>
            </a:r>
            <a:r>
              <a:rPr lang="en-IN" dirty="0" smtClean="0"/>
              <a:t> </a:t>
            </a:r>
            <a:r>
              <a:rPr lang="en-IN" dirty="0" smtClean="0">
                <a:solidFill>
                  <a:srgbClr val="0070C0"/>
                </a:solidFill>
              </a:rPr>
              <a:t>regression</a:t>
            </a:r>
          </a:p>
          <a:p>
            <a:r>
              <a:rPr lang="en-IN" b="0" dirty="0" smtClean="0"/>
              <a:t>The </a:t>
            </a:r>
            <a:r>
              <a:rPr lang="en-IN" b="0" dirty="0" smtClean="0"/>
              <a:t>advantages of support vector machines are:</a:t>
            </a:r>
          </a:p>
          <a:p>
            <a:r>
              <a:rPr lang="en-IN" dirty="0" smtClean="0"/>
              <a:t>Effective in high dimensional spaces.</a:t>
            </a:r>
          </a:p>
          <a:p>
            <a:r>
              <a:rPr lang="en-IN" dirty="0" smtClean="0"/>
              <a:t>Still effective in cases where number of dimensions is greater than the number of samples.</a:t>
            </a:r>
          </a:p>
          <a:p>
            <a:r>
              <a:rPr lang="en-IN" dirty="0" smtClean="0"/>
              <a:t>Uses a subset of training points in the decision function (called support vectors), so it is also memory efficient.</a:t>
            </a:r>
          </a:p>
          <a:p>
            <a:r>
              <a:rPr lang="en-IN" dirty="0" smtClean="0"/>
              <a:t>Versatile: different </a:t>
            </a:r>
            <a:r>
              <a:rPr lang="en-IN" dirty="0" smtClean="0">
                <a:solidFill>
                  <a:srgbClr val="0070C0"/>
                </a:solidFill>
              </a:rPr>
              <a:t>Kernel functions</a:t>
            </a:r>
            <a:r>
              <a:rPr lang="en-IN" dirty="0" smtClean="0"/>
              <a:t> can be specified for the decision function. Common kernels are provided, but it is also possible to specify custom kernels.</a:t>
            </a:r>
          </a:p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8434" name="Picture 2" descr="../_images/sphx_glr_plot_iris_00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828800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Hyperplane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 smtClean="0"/>
              <a:t>A support vector machine constructs a hyper-plane or set of hyper-planes in a high or infinite dimensional space, which can be used for classification, </a:t>
            </a:r>
            <a:r>
              <a:rPr lang="en-IN" b="0" dirty="0" smtClean="0"/>
              <a:t>regression</a:t>
            </a:r>
          </a:p>
          <a:p>
            <a:r>
              <a:rPr lang="en-IN" b="0" dirty="0" smtClean="0"/>
              <a:t> a good separation is achieved by the hyper-plane that has the largest distance to the nearest training data points of any class </a:t>
            </a:r>
            <a:endParaRPr lang="en-IN" b="0" dirty="0" smtClean="0"/>
          </a:p>
          <a:p>
            <a:r>
              <a:rPr lang="en-IN" b="0" dirty="0" smtClean="0"/>
              <a:t>In </a:t>
            </a:r>
            <a:r>
              <a:rPr lang="en-IN" b="0" dirty="0" smtClean="0"/>
              <a:t>general the larger the margin the lower the generalization error of the classifier.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0722" name="AutoShape 2" descr="../_images/sphx_glr_plot_separating_hyperplane_001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24" name="Picture 4" descr="../_images/sphx_glr_plot_separating_hyperplane_0011.png"/>
          <p:cNvPicPr>
            <a:picLocks noChangeAspect="1" noChangeArrowheads="1"/>
          </p:cNvPicPr>
          <p:nvPr/>
        </p:nvPicPr>
        <p:blipFill>
          <a:blip r:embed="rId2"/>
          <a:srcRect t="8571"/>
          <a:stretch>
            <a:fillRect/>
          </a:stretch>
        </p:blipFill>
        <p:spPr bwMode="auto">
          <a:xfrm>
            <a:off x="3505200" y="3886200"/>
            <a:ext cx="4343400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 kernel function can be any of the following: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 r="23933"/>
          <a:stretch>
            <a:fillRect/>
          </a:stretch>
        </p:blipFill>
        <p:spPr>
          <a:xfrm>
            <a:off x="990600" y="2438400"/>
            <a:ext cx="5943600" cy="30591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0975"/>
            <a:ext cx="7315200" cy="13716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Evaluating classification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Predictive accuracy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Efficiency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1800" dirty="0" smtClean="0"/>
              <a:t>time to construct the model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1800" dirty="0" smtClean="0"/>
              <a:t>time to use the model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Robustness</a:t>
            </a:r>
            <a:r>
              <a:rPr lang="en-US" altLang="en-US" dirty="0" smtClean="0"/>
              <a:t>: handling noise and missing values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Scalability</a:t>
            </a:r>
            <a:r>
              <a:rPr lang="en-US" altLang="en-US" dirty="0" smtClean="0"/>
              <a:t>: efficiency in disk-resident databases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Interpretability</a:t>
            </a:r>
            <a:r>
              <a:rPr lang="en-US" altLang="en-US" dirty="0" smtClean="0"/>
              <a:t>: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1800" dirty="0" smtClean="0"/>
              <a:t>understandable and insight provided by the model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Compactness of the model</a:t>
            </a:r>
            <a:r>
              <a:rPr lang="en-US" altLang="en-US" dirty="0" smtClean="0"/>
              <a:t>: size of the tree, or the number of rules. </a:t>
            </a:r>
          </a:p>
          <a:p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76400" y="2209800"/>
            <a:ext cx="5616575" cy="8651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0975"/>
            <a:ext cx="7239000" cy="1371600"/>
          </a:xfrm>
        </p:spPr>
        <p:txBody>
          <a:bodyPr/>
          <a:lstStyle/>
          <a:p>
            <a:r>
              <a:rPr lang="en-US" altLang="en-US" b="1" dirty="0" smtClean="0"/>
              <a:t>Precision</a:t>
            </a:r>
            <a:r>
              <a:rPr lang="en-US" altLang="en-US" dirty="0" smtClean="0"/>
              <a:t> and </a:t>
            </a:r>
            <a:r>
              <a:rPr lang="en-US" altLang="en-US" b="1" dirty="0" smtClean="0"/>
              <a:t>recall</a:t>
            </a:r>
            <a:r>
              <a:rPr lang="en-US" altLang="en-US" dirty="0" smtClean="0"/>
              <a:t> measures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altLang="en-US" sz="2400" b="0" kern="0" dirty="0" smtClean="0">
                <a:solidFill>
                  <a:srgbClr val="000000"/>
                </a:solidFill>
              </a:rPr>
              <a:t>Used in information retrieval and text classification. </a:t>
            </a:r>
          </a:p>
          <a:p>
            <a:pPr lvl="0" eaLnBrk="1" hangingPunct="1"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altLang="en-US" sz="2400" b="0" kern="0" dirty="0" smtClean="0">
                <a:solidFill>
                  <a:srgbClr val="000000"/>
                </a:solidFill>
              </a:rPr>
              <a:t>We use a confusion matrix to introduce them. 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95400" y="2667000"/>
            <a:ext cx="7489825" cy="37830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0975"/>
            <a:ext cx="7086600" cy="1371600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Precision</a:t>
            </a:r>
            <a:r>
              <a:rPr lang="en-US" altLang="en-US" dirty="0" smtClean="0"/>
              <a:t> and </a:t>
            </a:r>
            <a:r>
              <a:rPr lang="en-US" altLang="en-US" b="1" dirty="0" smtClean="0"/>
              <a:t>recall</a:t>
            </a:r>
            <a:r>
              <a:rPr lang="en-US" altLang="en-US" dirty="0" smtClean="0"/>
              <a:t> measures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ja-JP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>
              <a:spcBef>
                <a:spcPct val="1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ja-JP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>
              <a:spcBef>
                <a:spcPct val="1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ja-JP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>
              <a:spcBef>
                <a:spcPct val="1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ja-JP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>
              <a:spcBef>
                <a:spcPct val="1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ja-JP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>
              <a:spcBef>
                <a:spcPct val="1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ja-JP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>
              <a:spcBef>
                <a:spcPct val="1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ja-JP" dirty="0" smtClean="0">
                <a:solidFill>
                  <a:srgbClr val="FF0000"/>
                </a:solidFill>
                <a:ea typeface="ＭＳ Ｐゴシック" pitchFamily="34" charset="-128"/>
              </a:rPr>
              <a:t>Precision </a:t>
            </a:r>
            <a:r>
              <a:rPr lang="en-US" altLang="ja-JP" i="1" dirty="0" smtClean="0">
                <a:solidFill>
                  <a:srgbClr val="FF0000"/>
                </a:solidFill>
                <a:ea typeface="ＭＳ Ｐゴシック" pitchFamily="34" charset="-128"/>
              </a:rPr>
              <a:t>p</a:t>
            </a:r>
            <a:r>
              <a:rPr lang="en-US" altLang="ja-JP" dirty="0" smtClean="0">
                <a:ea typeface="ＭＳ Ｐゴシック" pitchFamily="34" charset="-128"/>
              </a:rPr>
              <a:t> is the number of </a:t>
            </a:r>
            <a:r>
              <a:rPr lang="en-US" altLang="ja-JP" dirty="0" smtClean="0">
                <a:solidFill>
                  <a:srgbClr val="3333CC"/>
                </a:solidFill>
                <a:ea typeface="ＭＳ Ｐゴシック" pitchFamily="34" charset="-128"/>
              </a:rPr>
              <a:t>correctly classified positive examples</a:t>
            </a:r>
            <a:r>
              <a:rPr lang="en-US" altLang="ja-JP" dirty="0" smtClean="0">
                <a:ea typeface="ＭＳ Ｐゴシック" pitchFamily="34" charset="-128"/>
              </a:rPr>
              <a:t> divided by the total number of examples that are classified as positive. </a:t>
            </a:r>
          </a:p>
          <a:p>
            <a:pPr eaLnBrk="1" hangingPunct="1">
              <a:spcBef>
                <a:spcPct val="1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ja-JP" dirty="0" smtClean="0">
                <a:solidFill>
                  <a:srgbClr val="FF0000"/>
                </a:solidFill>
                <a:ea typeface="ＭＳ Ｐゴシック" pitchFamily="34" charset="-128"/>
              </a:rPr>
              <a:t>Recall </a:t>
            </a:r>
            <a:r>
              <a:rPr lang="en-US" altLang="ja-JP" i="1" dirty="0" smtClean="0">
                <a:solidFill>
                  <a:srgbClr val="FF0000"/>
                </a:solidFill>
                <a:ea typeface="ＭＳ Ｐゴシック" pitchFamily="34" charset="-128"/>
              </a:rPr>
              <a:t>r</a:t>
            </a:r>
            <a:r>
              <a:rPr lang="en-US" altLang="ja-JP" dirty="0" smtClean="0">
                <a:ea typeface="ＭＳ Ｐゴシック" pitchFamily="34" charset="-128"/>
              </a:rPr>
              <a:t> is the number of </a:t>
            </a:r>
            <a:r>
              <a:rPr lang="en-US" altLang="ja-JP" dirty="0" smtClean="0">
                <a:solidFill>
                  <a:srgbClr val="3333CC"/>
                </a:solidFill>
                <a:ea typeface="ＭＳ Ｐゴシック" pitchFamily="34" charset="-128"/>
              </a:rPr>
              <a:t>correctly classified positive examples</a:t>
            </a:r>
            <a:r>
              <a:rPr lang="en-US" altLang="ja-JP" dirty="0" smtClean="0">
                <a:ea typeface="ＭＳ Ｐゴシック" pitchFamily="34" charset="-128"/>
              </a:rPr>
              <a:t> divided by the total number of actual positive examples in the test set. </a:t>
            </a:r>
            <a:endParaRPr lang="en-US" altLang="en-US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187" y="1757363"/>
            <a:ext cx="7669213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771" name="Object 9"/>
          <p:cNvGraphicFramePr>
            <a:graphicFrameLocks noChangeAspect="1"/>
          </p:cNvGraphicFramePr>
          <p:nvPr/>
        </p:nvGraphicFramePr>
        <p:xfrm>
          <a:off x="1476375" y="3124200"/>
          <a:ext cx="5256213" cy="1066800"/>
        </p:xfrm>
        <a:graphic>
          <a:graphicData uri="http://schemas.openxmlformats.org/presentationml/2006/ole">
            <p:oleObj spid="_x0000_s32771" name="Equation" r:id="rId4" imgW="1828800" imgH="36830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0975"/>
            <a:ext cx="6934200" cy="1371600"/>
          </a:xfrm>
        </p:spPr>
        <p:txBody>
          <a:bodyPr/>
          <a:lstStyle/>
          <a:p>
            <a:r>
              <a:rPr lang="en-US" altLang="en-US" dirty="0" smtClean="0"/>
              <a:t>F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-value (also called F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-score)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 is hard to compare two classifiers using two measures. F</a:t>
            </a:r>
            <a:r>
              <a:rPr lang="en-US" altLang="en-US" baseline="-25000" dirty="0" smtClean="0">
                <a:ea typeface="ＭＳ Ｐゴシック" pitchFamily="34" charset="-128"/>
              </a:rPr>
              <a:t>1</a:t>
            </a:r>
            <a:r>
              <a:rPr lang="en-US" altLang="en-US" dirty="0" smtClean="0"/>
              <a:t> score combines precision and recall into one measure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ja-JP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ja-JP" dirty="0" smtClean="0">
                <a:ea typeface="ＭＳ Ｐゴシック" pitchFamily="34" charset="-128"/>
              </a:rPr>
              <a:t>The </a:t>
            </a:r>
            <a:r>
              <a:rPr lang="en-US" altLang="ja-JP" dirty="0" smtClean="0">
                <a:ea typeface="ＭＳ Ｐゴシック" pitchFamily="34" charset="-128"/>
              </a:rPr>
              <a:t>harmonic mean of two numbers tends to be closer to the smaller of the two. </a:t>
            </a:r>
          </a:p>
          <a:p>
            <a:pPr eaLnBrk="1" hangingPunct="1"/>
            <a:r>
              <a:rPr lang="en-US" altLang="ja-JP" dirty="0" smtClean="0">
                <a:ea typeface="ＭＳ Ｐゴシック" pitchFamily="34" charset="-128"/>
              </a:rPr>
              <a:t>For F</a:t>
            </a:r>
            <a:r>
              <a:rPr lang="en-US" altLang="ja-JP" baseline="-25000" dirty="0" smtClean="0">
                <a:ea typeface="ＭＳ Ｐゴシック" pitchFamily="34" charset="-128"/>
              </a:rPr>
              <a:t>1</a:t>
            </a:r>
            <a:r>
              <a:rPr lang="en-US" altLang="ja-JP" dirty="0" smtClean="0">
                <a:ea typeface="ＭＳ Ｐゴシック" pitchFamily="34" charset="-128"/>
              </a:rPr>
              <a:t>-value to be large, both </a:t>
            </a:r>
            <a:r>
              <a:rPr lang="en-US" altLang="ja-JP" i="1" dirty="0" smtClean="0">
                <a:ea typeface="ＭＳ Ｐゴシック" pitchFamily="34" charset="-128"/>
              </a:rPr>
              <a:t>p</a:t>
            </a:r>
            <a:r>
              <a:rPr lang="en-US" altLang="ja-JP" dirty="0" smtClean="0">
                <a:ea typeface="ＭＳ Ｐゴシック" pitchFamily="34" charset="-128"/>
              </a:rPr>
              <a:t> and </a:t>
            </a:r>
            <a:r>
              <a:rPr lang="en-US" altLang="ja-JP" i="1" dirty="0" smtClean="0">
                <a:ea typeface="ＭＳ Ｐゴシック" pitchFamily="34" charset="-128"/>
              </a:rPr>
              <a:t>r</a:t>
            </a:r>
            <a:r>
              <a:rPr lang="en-US" altLang="ja-JP" dirty="0" smtClean="0">
                <a:ea typeface="ＭＳ Ｐゴシック" pitchFamily="34" charset="-128"/>
              </a:rPr>
              <a:t> much be large. </a:t>
            </a:r>
            <a:endParaRPr lang="en-US" altLang="en-US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2163" y="2514600"/>
            <a:ext cx="6337300" cy="25415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Confusion </a:t>
            </a:r>
            <a:r>
              <a:rPr lang="en-IN" dirty="0" err="1" smtClean="0"/>
              <a:t>MAtrix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3794" name="Picture 2" descr="../../_images/sphx_glr_plot_confusion_matrix_001.png"/>
          <p:cNvPicPr>
            <a:picLocks noChangeAspect="1" noChangeArrowheads="1"/>
          </p:cNvPicPr>
          <p:nvPr/>
        </p:nvPicPr>
        <p:blipFill>
          <a:blip r:embed="rId2"/>
          <a:srcRect t="6667"/>
          <a:stretch>
            <a:fillRect/>
          </a:stretch>
        </p:blipFill>
        <p:spPr bwMode="auto">
          <a:xfrm>
            <a:off x="1447800" y="2133600"/>
            <a:ext cx="60960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Problem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752600"/>
            <a:ext cx="73914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600" dirty="0" smtClean="0">
                <a:ea typeface="SimSun" pitchFamily="2" charset="-122"/>
              </a:rPr>
              <a:t>A credit card company receives thousands of applications for new cards. Each application contains information about an applicant,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 smtClean="0">
                <a:ea typeface="SimSun" pitchFamily="2" charset="-122"/>
              </a:rPr>
              <a:t>age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 smtClean="0">
                <a:ea typeface="SimSun" pitchFamily="2" charset="-122"/>
              </a:rPr>
              <a:t>Marital status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 smtClean="0">
                <a:ea typeface="SimSun" pitchFamily="2" charset="-122"/>
              </a:rPr>
              <a:t>annual salary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 smtClean="0">
                <a:ea typeface="SimSun" pitchFamily="2" charset="-122"/>
              </a:rPr>
              <a:t>outstanding debts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 smtClean="0">
                <a:ea typeface="SimSun" pitchFamily="2" charset="-122"/>
              </a:rPr>
              <a:t>credit rating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 smtClean="0">
                <a:ea typeface="SimSun" pitchFamily="2" charset="-122"/>
              </a:rPr>
              <a:t>etc.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 smtClean="0">
                <a:solidFill>
                  <a:srgbClr val="FF0000"/>
                </a:solidFill>
                <a:ea typeface="SimSun" pitchFamily="2" charset="-122"/>
              </a:rPr>
              <a:t>Problem</a:t>
            </a:r>
            <a:r>
              <a:rPr lang="en-US" altLang="zh-CN" sz="2600" dirty="0" smtClean="0">
                <a:ea typeface="SimSun" pitchFamily="2" charset="-122"/>
              </a:rPr>
              <a:t>: to decide whether an application should approved, or to classify applications into two categories, </a:t>
            </a:r>
            <a:r>
              <a:rPr lang="en-US" altLang="zh-CN" sz="2600" dirty="0" smtClean="0">
                <a:solidFill>
                  <a:srgbClr val="3333CC"/>
                </a:solidFill>
                <a:ea typeface="SimSun" pitchFamily="2" charset="-122"/>
              </a:rPr>
              <a:t>approved</a:t>
            </a:r>
            <a:r>
              <a:rPr lang="en-US" altLang="zh-CN" sz="2600" dirty="0" smtClean="0">
                <a:ea typeface="SimSun" pitchFamily="2" charset="-122"/>
              </a:rPr>
              <a:t> and </a:t>
            </a:r>
            <a:r>
              <a:rPr lang="en-US" altLang="zh-CN" sz="2600" dirty="0" smtClean="0">
                <a:solidFill>
                  <a:srgbClr val="3333CC"/>
                </a:solidFill>
                <a:ea typeface="SimSun" pitchFamily="2" charset="-122"/>
              </a:rPr>
              <a:t>not approved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Sklearn</a:t>
            </a:r>
            <a:r>
              <a:rPr lang="en-IN" dirty="0" smtClean="0"/>
              <a:t>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f</a:t>
            </a:r>
            <a:r>
              <a:rPr lang="en-IN" dirty="0" smtClean="0"/>
              <a:t>rom </a:t>
            </a:r>
            <a:r>
              <a:rPr lang="en-IN" i="1" dirty="0" err="1" smtClean="0">
                <a:solidFill>
                  <a:srgbClr val="0070C0"/>
                </a:solidFill>
              </a:rPr>
              <a:t>sklearn</a:t>
            </a:r>
            <a:r>
              <a:rPr lang="en-IN" dirty="0" smtClean="0"/>
              <a:t> import  </a:t>
            </a:r>
            <a:r>
              <a:rPr lang="en-IN" dirty="0" err="1" smtClean="0">
                <a:solidFill>
                  <a:srgbClr val="0070C0"/>
                </a:solidFill>
              </a:rPr>
              <a:t>svm</a:t>
            </a:r>
            <a:endParaRPr lang="en-IN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* Contains the methods for the </a:t>
            </a:r>
            <a:r>
              <a:rPr lang="en-IN" dirty="0" err="1" smtClean="0">
                <a:solidFill>
                  <a:srgbClr val="0070C0"/>
                </a:solidFill>
              </a:rPr>
              <a:t>svm</a:t>
            </a:r>
            <a:r>
              <a:rPr lang="en-IN" dirty="0" smtClean="0">
                <a:solidFill>
                  <a:srgbClr val="0070C0"/>
                </a:solidFill>
              </a:rPr>
              <a:t> classification</a:t>
            </a:r>
          </a:p>
          <a:p>
            <a:pPr>
              <a:buNone/>
            </a:pPr>
            <a:r>
              <a:rPr lang="en-IN" dirty="0" smtClean="0"/>
              <a:t>from </a:t>
            </a:r>
            <a:r>
              <a:rPr lang="en-IN" i="1" dirty="0" err="1" smtClean="0">
                <a:solidFill>
                  <a:srgbClr val="0070C0"/>
                </a:solidFill>
              </a:rPr>
              <a:t>sklearn</a:t>
            </a:r>
            <a:r>
              <a:rPr lang="en-IN" dirty="0" smtClean="0"/>
              <a:t> import  </a:t>
            </a:r>
            <a:r>
              <a:rPr lang="en-IN" dirty="0" smtClean="0">
                <a:solidFill>
                  <a:srgbClr val="0070C0"/>
                </a:solidFill>
              </a:rPr>
              <a:t>datasets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*Contains the methods to retrieve the datasets </a:t>
            </a:r>
          </a:p>
          <a:p>
            <a:pPr>
              <a:buNone/>
            </a:pPr>
            <a:r>
              <a:rPr lang="en-IN" dirty="0" smtClean="0"/>
              <a:t>from </a:t>
            </a:r>
            <a:r>
              <a:rPr lang="en-IN" i="1" dirty="0" err="1" smtClean="0">
                <a:solidFill>
                  <a:srgbClr val="0070C0"/>
                </a:solidFill>
              </a:rPr>
              <a:t>sklearn</a:t>
            </a:r>
            <a:r>
              <a:rPr lang="en-IN" dirty="0" smtClean="0"/>
              <a:t> import  </a:t>
            </a:r>
            <a:r>
              <a:rPr lang="en-IN" dirty="0" smtClean="0">
                <a:solidFill>
                  <a:srgbClr val="0070C0"/>
                </a:solidFill>
              </a:rPr>
              <a:t>metrics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* Contains the methods to calculate the evaluating parameters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Pickle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use pickle module the use the trained models and load them for the testing script within the current workspace</a:t>
            </a:r>
          </a:p>
          <a:p>
            <a:pPr>
              <a:buNone/>
            </a:pPr>
            <a:r>
              <a:rPr lang="en-IN" dirty="0" smtClean="0"/>
              <a:t>import </a:t>
            </a:r>
            <a:r>
              <a:rPr lang="en-IN" i="1" dirty="0" smtClean="0">
                <a:solidFill>
                  <a:srgbClr val="0070C0"/>
                </a:solidFill>
              </a:rPr>
              <a:t>pickle</a:t>
            </a:r>
          </a:p>
          <a:p>
            <a:pPr>
              <a:buNone/>
            </a:pPr>
            <a:r>
              <a:rPr lang="en-IN" i="1" dirty="0" smtClean="0">
                <a:solidFill>
                  <a:srgbClr val="0070C0"/>
                </a:solidFill>
              </a:rPr>
              <a:t>S=</a:t>
            </a:r>
            <a:r>
              <a:rPr lang="en-IN" i="1" dirty="0" err="1" smtClean="0">
                <a:solidFill>
                  <a:srgbClr val="0070C0"/>
                </a:solidFill>
              </a:rPr>
              <a:t>pickle.dumps</a:t>
            </a:r>
            <a:r>
              <a:rPr lang="en-IN" i="1" dirty="0" smtClean="0">
                <a:solidFill>
                  <a:srgbClr val="0070C0"/>
                </a:solidFill>
              </a:rPr>
              <a:t>(model) </a:t>
            </a:r>
          </a:p>
          <a:p>
            <a:pPr>
              <a:buNone/>
            </a:pPr>
            <a:r>
              <a:rPr lang="en-IN" dirty="0" smtClean="0"/>
              <a:t>Here S variable will be there in the workspace of the current shell and can be loaded in any other script for the testing</a:t>
            </a:r>
          </a:p>
          <a:p>
            <a:pPr>
              <a:buNone/>
            </a:pPr>
            <a:r>
              <a:rPr lang="en-IN" dirty="0" smtClean="0"/>
              <a:t>model2=</a:t>
            </a:r>
            <a:r>
              <a:rPr lang="en-IN" i="1" dirty="0" smtClean="0">
                <a:solidFill>
                  <a:srgbClr val="0070C0"/>
                </a:solidFill>
              </a:rPr>
              <a:t> </a:t>
            </a:r>
            <a:r>
              <a:rPr lang="en-IN" i="1" dirty="0" err="1" smtClean="0">
                <a:solidFill>
                  <a:srgbClr val="0070C0"/>
                </a:solidFill>
              </a:rPr>
              <a:t>pickle.loads</a:t>
            </a:r>
            <a:r>
              <a:rPr lang="en-IN" dirty="0" smtClean="0"/>
              <a:t>(S)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Loads method will load the saved model in the variable model2 and its now ready to predict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0975"/>
            <a:ext cx="6324600" cy="1371600"/>
          </a:xfrm>
        </p:spPr>
        <p:txBody>
          <a:bodyPr/>
          <a:lstStyle/>
          <a:p>
            <a:r>
              <a:rPr lang="en-IN" dirty="0" smtClean="0"/>
              <a:t>Saving model in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from </a:t>
            </a:r>
            <a:r>
              <a:rPr lang="en-IN" i="1" dirty="0" err="1" smtClean="0">
                <a:solidFill>
                  <a:srgbClr val="0070C0"/>
                </a:solidFill>
              </a:rPr>
              <a:t>sklearn.externals</a:t>
            </a:r>
            <a:r>
              <a:rPr lang="en-IN" dirty="0" smtClean="0"/>
              <a:t> </a:t>
            </a:r>
            <a:r>
              <a:rPr lang="en-IN" dirty="0" smtClean="0"/>
              <a:t>import  </a:t>
            </a:r>
            <a:r>
              <a:rPr lang="en-IN" i="1" dirty="0" err="1" smtClean="0">
                <a:solidFill>
                  <a:srgbClr val="0070C0"/>
                </a:solidFill>
              </a:rPr>
              <a:t>joblib</a:t>
            </a:r>
            <a:r>
              <a:rPr lang="en-IN" dirty="0" smtClean="0"/>
              <a:t> </a:t>
            </a:r>
            <a:endParaRPr lang="en-IN" dirty="0" smtClean="0"/>
          </a:p>
          <a:p>
            <a:pPr>
              <a:buNone/>
            </a:pPr>
            <a:endParaRPr lang="en-IN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i="1" dirty="0" err="1" smtClean="0">
                <a:solidFill>
                  <a:srgbClr val="0070C0"/>
                </a:solidFill>
              </a:rPr>
              <a:t>joblib.dump</a:t>
            </a:r>
            <a:r>
              <a:rPr lang="en-IN" dirty="0" smtClean="0"/>
              <a:t>(model, </a:t>
            </a:r>
            <a:r>
              <a:rPr lang="en-IN" dirty="0" smtClean="0">
                <a:solidFill>
                  <a:srgbClr val="4070A0"/>
                </a:solidFill>
              </a:rPr>
              <a:t>‘train_model.pkl'</a:t>
            </a:r>
            <a:r>
              <a:rPr lang="en-IN" dirty="0" smtClean="0"/>
              <a:t>)</a:t>
            </a:r>
          </a:p>
          <a:p>
            <a:r>
              <a:rPr lang="en-IN" dirty="0" smtClean="0"/>
              <a:t>To save the trained model in the folder as train_model.pkl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model= </a:t>
            </a:r>
            <a:r>
              <a:rPr lang="en-IN" i="1" dirty="0" err="1" smtClean="0">
                <a:solidFill>
                  <a:srgbClr val="0070C0"/>
                </a:solidFill>
              </a:rPr>
              <a:t>joblib.load</a:t>
            </a:r>
            <a:r>
              <a:rPr lang="en-IN" dirty="0" smtClean="0"/>
              <a:t>(‘</a:t>
            </a:r>
            <a:r>
              <a:rPr lang="en-IN" dirty="0" smtClean="0">
                <a:solidFill>
                  <a:srgbClr val="0070C0"/>
                </a:solidFill>
              </a:rPr>
              <a:t>train_model.pkl</a:t>
            </a:r>
            <a:r>
              <a:rPr lang="en-IN" dirty="0" smtClean="0"/>
              <a:t>')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0975"/>
            <a:ext cx="7086600" cy="1371600"/>
          </a:xfrm>
        </p:spPr>
        <p:txBody>
          <a:bodyPr>
            <a:normAutofit/>
          </a:bodyPr>
          <a:lstStyle/>
          <a:p>
            <a:r>
              <a:rPr lang="en-IN" dirty="0" smtClean="0"/>
              <a:t>Downloading datasets from external source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534400" cy="4373563"/>
          </a:xfrm>
        </p:spPr>
        <p:txBody>
          <a:bodyPr/>
          <a:lstStyle/>
          <a:p>
            <a:pPr>
              <a:buNone/>
            </a:pPr>
            <a:r>
              <a:rPr lang="en-IN" sz="1800" dirty="0" smtClean="0"/>
              <a:t>from </a:t>
            </a:r>
            <a:r>
              <a:rPr lang="en-IN" sz="1800" dirty="0" err="1" smtClean="0">
                <a:solidFill>
                  <a:srgbClr val="0070C0"/>
                </a:solidFill>
              </a:rPr>
              <a:t>sklearn.datasets</a:t>
            </a:r>
            <a:r>
              <a:rPr lang="en-IN" sz="1800" dirty="0" smtClean="0"/>
              <a:t> import </a:t>
            </a:r>
            <a:r>
              <a:rPr lang="en-IN" sz="1800" dirty="0" err="1" smtClean="0">
                <a:solidFill>
                  <a:srgbClr val="0070C0"/>
                </a:solidFill>
              </a:rPr>
              <a:t>fetch_mldata</a:t>
            </a:r>
            <a:r>
              <a:rPr lang="en-IN" sz="1800" dirty="0" smtClean="0"/>
              <a:t> </a:t>
            </a:r>
          </a:p>
          <a:p>
            <a:pPr>
              <a:buNone/>
            </a:pPr>
            <a:r>
              <a:rPr lang="en-IN" sz="1800" dirty="0" err="1" smtClean="0"/>
              <a:t>mnist</a:t>
            </a:r>
            <a:r>
              <a:rPr lang="en-IN" sz="1800" dirty="0" smtClean="0"/>
              <a:t> </a:t>
            </a:r>
            <a:r>
              <a:rPr lang="en-IN" sz="1800" dirty="0" smtClean="0"/>
              <a:t>= </a:t>
            </a:r>
            <a:r>
              <a:rPr lang="en-IN" sz="1800" dirty="0" err="1" smtClean="0"/>
              <a:t>fetch_mldata</a:t>
            </a:r>
            <a:r>
              <a:rPr lang="en-IN" sz="1800" dirty="0" smtClean="0"/>
              <a:t>(</a:t>
            </a:r>
            <a:r>
              <a:rPr lang="en-IN" sz="1800" dirty="0" smtClean="0">
                <a:solidFill>
                  <a:srgbClr val="0070C0"/>
                </a:solidFill>
              </a:rPr>
              <a:t>'MNIST original</a:t>
            </a:r>
            <a:r>
              <a:rPr lang="en-IN" sz="1800" dirty="0" smtClean="0"/>
              <a:t>', </a:t>
            </a:r>
            <a:r>
              <a:rPr lang="en-IN" sz="1800" dirty="0" err="1" smtClean="0"/>
              <a:t>data_home</a:t>
            </a:r>
            <a:r>
              <a:rPr lang="en-IN" sz="1800" dirty="0" smtClean="0"/>
              <a:t>=‘</a:t>
            </a:r>
            <a:r>
              <a:rPr lang="en-IN" sz="1800" dirty="0" smtClean="0">
                <a:solidFill>
                  <a:srgbClr val="0070C0"/>
                </a:solidFill>
              </a:rPr>
              <a:t>./’</a:t>
            </a:r>
            <a:r>
              <a:rPr lang="en-IN" sz="1800" dirty="0" smtClean="0"/>
              <a:t>)</a:t>
            </a:r>
          </a:p>
          <a:p>
            <a:pPr>
              <a:buNone/>
            </a:pPr>
            <a:r>
              <a:rPr lang="en-IN" sz="1800" dirty="0" smtClean="0"/>
              <a:t>This command will fetch the original MNIST complete dataset from the ml library online available and save it in the root directory of the python </a:t>
            </a:r>
          </a:p>
          <a:p>
            <a:pPr>
              <a:buNone/>
            </a:pP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SVC method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534400" cy="4373563"/>
          </a:xfrm>
        </p:spPr>
        <p:txBody>
          <a:bodyPr/>
          <a:lstStyle/>
          <a:p>
            <a:pPr>
              <a:buNone/>
            </a:pPr>
            <a:r>
              <a:rPr lang="en-IN" sz="1800" dirty="0" smtClean="0"/>
              <a:t>Classifier = svm.SVC()</a:t>
            </a:r>
          </a:p>
          <a:p>
            <a:pPr>
              <a:buNone/>
            </a:pPr>
            <a:r>
              <a:rPr lang="en-IN" sz="1800" i="1" dirty="0" smtClean="0">
                <a:solidFill>
                  <a:srgbClr val="0070C0"/>
                </a:solidFill>
              </a:rPr>
              <a:t>SVC(C=1.0, kernel=’</a:t>
            </a:r>
            <a:r>
              <a:rPr lang="en-IN" sz="1800" i="1" dirty="0" err="1" smtClean="0">
                <a:solidFill>
                  <a:srgbClr val="0070C0"/>
                </a:solidFill>
              </a:rPr>
              <a:t>rbf</a:t>
            </a:r>
            <a:r>
              <a:rPr lang="en-IN" sz="1800" i="1" dirty="0" smtClean="0">
                <a:solidFill>
                  <a:srgbClr val="0070C0"/>
                </a:solidFill>
              </a:rPr>
              <a:t>’, degree=3, gamma=’auto’, coef0=0.0, shrinking=True, probability=False, </a:t>
            </a:r>
            <a:r>
              <a:rPr lang="en-IN" sz="1800" i="1" dirty="0" err="1" smtClean="0">
                <a:solidFill>
                  <a:srgbClr val="0070C0"/>
                </a:solidFill>
              </a:rPr>
              <a:t>tol</a:t>
            </a:r>
            <a:r>
              <a:rPr lang="en-IN" sz="1800" i="1" dirty="0" smtClean="0">
                <a:solidFill>
                  <a:srgbClr val="0070C0"/>
                </a:solidFill>
              </a:rPr>
              <a:t>=0.001, </a:t>
            </a:r>
            <a:r>
              <a:rPr lang="en-IN" sz="1800" i="1" dirty="0" err="1" smtClean="0">
                <a:solidFill>
                  <a:srgbClr val="0070C0"/>
                </a:solidFill>
              </a:rPr>
              <a:t>cache_size</a:t>
            </a:r>
            <a:r>
              <a:rPr lang="en-IN" sz="1800" i="1" dirty="0" smtClean="0">
                <a:solidFill>
                  <a:srgbClr val="0070C0"/>
                </a:solidFill>
              </a:rPr>
              <a:t>=200, </a:t>
            </a:r>
            <a:r>
              <a:rPr lang="en-IN" sz="1800" i="1" dirty="0" err="1" smtClean="0">
                <a:solidFill>
                  <a:srgbClr val="0070C0"/>
                </a:solidFill>
              </a:rPr>
              <a:t>class_weight</a:t>
            </a:r>
            <a:r>
              <a:rPr lang="en-IN" sz="1800" i="1" dirty="0" smtClean="0">
                <a:solidFill>
                  <a:srgbClr val="0070C0"/>
                </a:solidFill>
              </a:rPr>
              <a:t>=None</a:t>
            </a:r>
            <a:r>
              <a:rPr lang="en-IN" sz="1800" i="1" dirty="0" smtClean="0">
                <a:solidFill>
                  <a:srgbClr val="0070C0"/>
                </a:solidFill>
              </a:rPr>
              <a:t>,         verbose=False</a:t>
            </a:r>
            <a:r>
              <a:rPr lang="en-IN" sz="1800" i="1" dirty="0" smtClean="0">
                <a:solidFill>
                  <a:srgbClr val="0070C0"/>
                </a:solidFill>
              </a:rPr>
              <a:t>, </a:t>
            </a:r>
            <a:r>
              <a:rPr lang="en-IN" sz="1800" i="1" dirty="0" err="1" smtClean="0">
                <a:solidFill>
                  <a:srgbClr val="0070C0"/>
                </a:solidFill>
              </a:rPr>
              <a:t>max_iter</a:t>
            </a:r>
            <a:r>
              <a:rPr lang="en-IN" sz="1800" i="1" dirty="0" smtClean="0">
                <a:solidFill>
                  <a:srgbClr val="0070C0"/>
                </a:solidFill>
              </a:rPr>
              <a:t>=-</a:t>
            </a:r>
            <a:r>
              <a:rPr lang="en-IN" sz="1800" i="1" dirty="0" smtClean="0">
                <a:solidFill>
                  <a:srgbClr val="0070C0"/>
                </a:solidFill>
              </a:rPr>
              <a:t>1, </a:t>
            </a:r>
            <a:r>
              <a:rPr lang="en-IN" sz="1800" i="1" dirty="0" err="1" smtClean="0">
                <a:solidFill>
                  <a:srgbClr val="0070C0"/>
                </a:solidFill>
              </a:rPr>
              <a:t>decision_function_shape</a:t>
            </a:r>
            <a:r>
              <a:rPr lang="en-IN" sz="1800" i="1" dirty="0" smtClean="0">
                <a:solidFill>
                  <a:srgbClr val="0070C0"/>
                </a:solidFill>
              </a:rPr>
              <a:t>=’</a:t>
            </a:r>
            <a:r>
              <a:rPr lang="en-IN" sz="1800" i="1" dirty="0" err="1" smtClean="0">
                <a:solidFill>
                  <a:srgbClr val="0070C0"/>
                </a:solidFill>
              </a:rPr>
              <a:t>ovr</a:t>
            </a:r>
            <a:r>
              <a:rPr lang="en-IN" sz="1800" i="1" dirty="0" smtClean="0">
                <a:solidFill>
                  <a:srgbClr val="0070C0"/>
                </a:solidFill>
              </a:rPr>
              <a:t>’, </a:t>
            </a:r>
            <a:r>
              <a:rPr lang="en-IN" sz="1800" i="1" dirty="0" err="1" smtClean="0">
                <a:solidFill>
                  <a:srgbClr val="0070C0"/>
                </a:solidFill>
              </a:rPr>
              <a:t>random_state</a:t>
            </a:r>
            <a:r>
              <a:rPr lang="en-IN" sz="1800" i="1" dirty="0" smtClean="0">
                <a:solidFill>
                  <a:srgbClr val="0070C0"/>
                </a:solidFill>
              </a:rPr>
              <a:t>=None)</a:t>
            </a:r>
          </a:p>
          <a:p>
            <a:pPr>
              <a:buNone/>
            </a:pPr>
            <a:r>
              <a:rPr lang="en-IN" sz="1600" dirty="0" smtClean="0"/>
              <a:t>C </a:t>
            </a:r>
            <a:r>
              <a:rPr lang="en-IN" sz="1600" dirty="0" smtClean="0"/>
              <a:t>:</a:t>
            </a:r>
            <a:r>
              <a:rPr lang="en-IN" sz="1600" b="0" dirty="0" smtClean="0"/>
              <a:t> </a:t>
            </a:r>
            <a:r>
              <a:rPr lang="en-IN" sz="1600" b="0" dirty="0" smtClean="0"/>
              <a:t> float, optional (</a:t>
            </a:r>
            <a:r>
              <a:rPr lang="en-IN" sz="1600" b="0" dirty="0" smtClean="0"/>
              <a:t>default=1.0)Penalty </a:t>
            </a:r>
            <a:r>
              <a:rPr lang="en-IN" sz="1600" b="0" dirty="0" smtClean="0"/>
              <a:t>parameter C of the error term.</a:t>
            </a:r>
          </a:p>
          <a:p>
            <a:pPr>
              <a:buNone/>
            </a:pPr>
            <a:r>
              <a:rPr lang="da-DK" sz="1800" dirty="0" smtClean="0"/>
              <a:t>kernel</a:t>
            </a:r>
            <a:r>
              <a:rPr lang="da-DK" sz="1800" b="0" dirty="0" smtClean="0"/>
              <a:t> : string, optional (default=’rbf</a:t>
            </a:r>
            <a:r>
              <a:rPr lang="da-DK" sz="1800" b="0" dirty="0" smtClean="0"/>
              <a:t>’)</a:t>
            </a:r>
          </a:p>
          <a:p>
            <a:pPr>
              <a:buNone/>
            </a:pPr>
            <a:r>
              <a:rPr lang="en-IN" sz="1800" dirty="0" smtClean="0"/>
              <a:t>degree</a:t>
            </a:r>
            <a:r>
              <a:rPr lang="en-IN" sz="1800" b="0" dirty="0" smtClean="0"/>
              <a:t> : </a:t>
            </a:r>
            <a:r>
              <a:rPr lang="en-IN" sz="1800" b="0" dirty="0" err="1" smtClean="0"/>
              <a:t>int</a:t>
            </a:r>
            <a:r>
              <a:rPr lang="en-IN" sz="1800" b="0" dirty="0" smtClean="0"/>
              <a:t>, optional (default=3</a:t>
            </a:r>
            <a:r>
              <a:rPr lang="en-IN" sz="1800" b="0" dirty="0" smtClean="0"/>
              <a:t>) for poly kernel only</a:t>
            </a:r>
          </a:p>
          <a:p>
            <a:pPr>
              <a:buNone/>
            </a:pPr>
            <a:r>
              <a:rPr lang="en-IN" sz="1800" dirty="0" smtClean="0"/>
              <a:t>gamma</a:t>
            </a:r>
            <a:r>
              <a:rPr lang="en-IN" sz="1800" b="0" dirty="0" smtClean="0"/>
              <a:t> : float, optional (default=’auto</a:t>
            </a:r>
            <a:r>
              <a:rPr lang="en-IN" sz="1800" b="0" dirty="0" smtClean="0"/>
              <a:t>’) for </a:t>
            </a:r>
            <a:r>
              <a:rPr lang="en-IN" sz="1800" b="0" dirty="0" err="1" smtClean="0"/>
              <a:t>rbf</a:t>
            </a:r>
            <a:r>
              <a:rPr lang="en-IN" sz="1800" b="0" dirty="0" smtClean="0"/>
              <a:t>, sig and poly its generally 1/n features or auto</a:t>
            </a:r>
          </a:p>
          <a:p>
            <a:pPr>
              <a:buNone/>
            </a:pPr>
            <a:r>
              <a:rPr lang="en-IN" sz="1800" dirty="0" smtClean="0"/>
              <a:t>coef0</a:t>
            </a:r>
            <a:r>
              <a:rPr lang="en-IN" sz="1800" b="0" dirty="0" smtClean="0"/>
              <a:t> : float, optional (default=0.0</a:t>
            </a:r>
            <a:r>
              <a:rPr lang="en-IN" sz="1800" b="0" dirty="0" smtClean="0"/>
              <a:t>) only for poly and sig kernel</a:t>
            </a:r>
          </a:p>
          <a:p>
            <a:pPr>
              <a:buNone/>
            </a:pPr>
            <a:r>
              <a:rPr lang="en-IN" sz="1800" dirty="0" smtClean="0"/>
              <a:t>probability</a:t>
            </a:r>
            <a:r>
              <a:rPr lang="en-IN" sz="1800" b="0" dirty="0" smtClean="0"/>
              <a:t> : </a:t>
            </a:r>
            <a:r>
              <a:rPr lang="en-IN" sz="1600" b="0" dirty="0" err="1" smtClean="0"/>
              <a:t>boolean</a:t>
            </a:r>
            <a:r>
              <a:rPr lang="en-IN" sz="1600" b="0" dirty="0" smtClean="0"/>
              <a:t>, optional (default=False</a:t>
            </a:r>
            <a:r>
              <a:rPr lang="en-IN" sz="1600" b="0" dirty="0" smtClean="0"/>
              <a:t>) Whether </a:t>
            </a:r>
            <a:r>
              <a:rPr lang="en-IN" sz="1600" b="0" dirty="0" smtClean="0"/>
              <a:t>to enable probability estimates</a:t>
            </a:r>
            <a:r>
              <a:rPr lang="en-IN" sz="1600" b="0" dirty="0" smtClean="0"/>
              <a:t>.</a:t>
            </a:r>
          </a:p>
          <a:p>
            <a:pPr>
              <a:buNone/>
            </a:pPr>
            <a:r>
              <a:rPr lang="en-IN" sz="1600" dirty="0" err="1" smtClean="0"/>
              <a:t>tol</a:t>
            </a:r>
            <a:r>
              <a:rPr lang="en-IN" sz="1600" b="0" dirty="0" smtClean="0"/>
              <a:t> : float, optional (default=1e-3) </a:t>
            </a:r>
            <a:r>
              <a:rPr lang="en-IN" sz="1600" b="0" dirty="0" smtClean="0"/>
              <a:t> stopping criteria</a:t>
            </a:r>
          </a:p>
          <a:p>
            <a:pPr>
              <a:buNone/>
            </a:pPr>
            <a:r>
              <a:rPr lang="en-IN" sz="1600" b="0" dirty="0" smtClean="0"/>
              <a:t> </a:t>
            </a:r>
            <a:endParaRPr lang="en-IN" sz="1800" b="0" dirty="0" smtClean="0"/>
          </a:p>
          <a:p>
            <a:pPr>
              <a:buNone/>
            </a:pPr>
            <a:endParaRPr lang="en-IN" sz="18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sVC</a:t>
            </a:r>
            <a:r>
              <a:rPr lang="en-IN" dirty="0" smtClean="0"/>
              <a:t>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534400" cy="4373563"/>
          </a:xfrm>
        </p:spPr>
        <p:txBody>
          <a:bodyPr/>
          <a:lstStyle/>
          <a:p>
            <a:pPr>
              <a:buNone/>
            </a:pPr>
            <a:r>
              <a:rPr lang="en-IN" dirty="0" err="1" smtClean="0"/>
              <a:t>decision_function_shape</a:t>
            </a:r>
            <a:r>
              <a:rPr lang="en-IN" b="0" dirty="0" smtClean="0"/>
              <a:t> : ‘</a:t>
            </a:r>
            <a:r>
              <a:rPr lang="en-IN" b="0" dirty="0" err="1" smtClean="0"/>
              <a:t>ovo</a:t>
            </a:r>
            <a:r>
              <a:rPr lang="en-IN" b="0" dirty="0" smtClean="0"/>
              <a:t>’, ‘</a:t>
            </a:r>
            <a:r>
              <a:rPr lang="en-IN" b="0" dirty="0" err="1" smtClean="0"/>
              <a:t>ovr</a:t>
            </a:r>
            <a:r>
              <a:rPr lang="en-IN" b="0" dirty="0" smtClean="0"/>
              <a:t>’, default=’</a:t>
            </a:r>
            <a:r>
              <a:rPr lang="en-IN" b="0" dirty="0" err="1" smtClean="0"/>
              <a:t>ovr</a:t>
            </a:r>
            <a:r>
              <a:rPr lang="en-IN" b="0" dirty="0" smtClean="0"/>
              <a:t>’ used for multiclass processing </a:t>
            </a:r>
          </a:p>
          <a:p>
            <a:pPr>
              <a:buNone/>
            </a:pPr>
            <a:r>
              <a:rPr lang="en-IN" dirty="0" err="1" smtClean="0"/>
              <a:t>max_iter</a:t>
            </a:r>
            <a:r>
              <a:rPr lang="en-IN" b="0" dirty="0" smtClean="0"/>
              <a:t> : </a:t>
            </a:r>
            <a:r>
              <a:rPr lang="en-IN" b="0" dirty="0" err="1" smtClean="0"/>
              <a:t>int</a:t>
            </a:r>
            <a:r>
              <a:rPr lang="en-IN" b="0" dirty="0" smtClean="0"/>
              <a:t>, optional (default=-1</a:t>
            </a:r>
            <a:r>
              <a:rPr lang="en-IN" b="0" dirty="0" smtClean="0"/>
              <a:t>)</a:t>
            </a:r>
          </a:p>
          <a:p>
            <a:pPr>
              <a:buNone/>
            </a:pPr>
            <a:r>
              <a:rPr lang="en-IN" dirty="0" err="1" smtClean="0"/>
              <a:t>random_state</a:t>
            </a:r>
            <a:r>
              <a:rPr lang="en-IN" b="0" dirty="0" smtClean="0"/>
              <a:t> : </a:t>
            </a:r>
            <a:r>
              <a:rPr lang="en-IN" b="0" dirty="0" err="1" smtClean="0"/>
              <a:t>int</a:t>
            </a:r>
            <a:r>
              <a:rPr lang="en-IN" b="0" dirty="0" smtClean="0"/>
              <a:t>, </a:t>
            </a:r>
            <a:r>
              <a:rPr lang="en-IN" b="0" dirty="0" err="1" smtClean="0"/>
              <a:t>RandomState</a:t>
            </a:r>
            <a:r>
              <a:rPr lang="en-IN" b="0" dirty="0" smtClean="0"/>
              <a:t> instance or None, optional (default=None</a:t>
            </a:r>
            <a:r>
              <a:rPr lang="en-IN" b="0" dirty="0" smtClean="0"/>
              <a:t>)</a:t>
            </a:r>
          </a:p>
          <a:p>
            <a:pPr>
              <a:buNone/>
            </a:pPr>
            <a:r>
              <a:rPr lang="en-IN" dirty="0" smtClean="0"/>
              <a:t>Attributes of the trained models: </a:t>
            </a:r>
          </a:p>
          <a:p>
            <a:pPr>
              <a:buNone/>
            </a:pPr>
            <a:r>
              <a:rPr lang="en-IN" dirty="0" smtClean="0"/>
              <a:t>support</a:t>
            </a:r>
            <a:r>
              <a:rPr lang="en-IN" dirty="0" smtClean="0"/>
              <a:t>_ - </a:t>
            </a:r>
            <a:r>
              <a:rPr lang="en-IN" b="0" dirty="0" smtClean="0"/>
              <a:t>array-like, shape = [</a:t>
            </a:r>
            <a:r>
              <a:rPr lang="en-IN" b="0" dirty="0" err="1" smtClean="0"/>
              <a:t>n_SV</a:t>
            </a:r>
            <a:r>
              <a:rPr lang="en-IN" b="0" dirty="0" smtClean="0"/>
              <a:t>] </a:t>
            </a:r>
            <a:r>
              <a:rPr lang="en-IN" b="0" dirty="0" smtClean="0"/>
              <a:t>Indices of support </a:t>
            </a:r>
            <a:r>
              <a:rPr lang="en-IN" b="0" dirty="0" smtClean="0"/>
              <a:t>vectors</a:t>
            </a:r>
          </a:p>
          <a:p>
            <a:pPr>
              <a:buNone/>
            </a:pPr>
            <a:r>
              <a:rPr lang="en-IN" dirty="0" err="1" smtClean="0"/>
              <a:t>support_vectors</a:t>
            </a:r>
            <a:r>
              <a:rPr lang="en-IN" dirty="0" smtClean="0"/>
              <a:t>_</a:t>
            </a:r>
            <a:r>
              <a:rPr lang="en-IN" b="0" dirty="0" smtClean="0"/>
              <a:t> : array-like, shape = [</a:t>
            </a:r>
            <a:r>
              <a:rPr lang="en-IN" b="0" dirty="0" err="1" smtClean="0"/>
              <a:t>n_SV</a:t>
            </a:r>
            <a:r>
              <a:rPr lang="en-IN" b="0" dirty="0" smtClean="0"/>
              <a:t>, </a:t>
            </a:r>
            <a:r>
              <a:rPr lang="en-IN" b="0" dirty="0" err="1" smtClean="0"/>
              <a:t>n_features</a:t>
            </a:r>
            <a:r>
              <a:rPr lang="en-IN" b="0" dirty="0" smtClean="0"/>
              <a:t>] Support </a:t>
            </a:r>
            <a:r>
              <a:rPr lang="en-IN" b="0" dirty="0" smtClean="0"/>
              <a:t>vectors.</a:t>
            </a:r>
          </a:p>
          <a:p>
            <a:pPr>
              <a:buNone/>
            </a:pPr>
            <a:r>
              <a:rPr lang="en-IN" dirty="0" err="1" smtClean="0"/>
              <a:t>n_support</a:t>
            </a:r>
            <a:r>
              <a:rPr lang="en-IN" dirty="0" smtClean="0"/>
              <a:t>_</a:t>
            </a:r>
            <a:r>
              <a:rPr lang="en-IN" b="0" dirty="0" smtClean="0"/>
              <a:t> : array-like, </a:t>
            </a:r>
            <a:r>
              <a:rPr lang="en-IN" b="0" dirty="0" err="1" smtClean="0"/>
              <a:t>dtype</a:t>
            </a:r>
            <a:r>
              <a:rPr lang="en-IN" b="0" dirty="0" smtClean="0"/>
              <a:t>=int32, shape = [</a:t>
            </a:r>
            <a:r>
              <a:rPr lang="en-IN" b="0" dirty="0" err="1" smtClean="0"/>
              <a:t>n_class</a:t>
            </a:r>
            <a:r>
              <a:rPr lang="en-IN" b="0" dirty="0" smtClean="0"/>
              <a:t>] Number </a:t>
            </a:r>
            <a:r>
              <a:rPr lang="en-IN" b="0" dirty="0" smtClean="0"/>
              <a:t>of support vectors for each class.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3F8E49A-DB90-4E02-84D9-0C77FCD2C86C}" type="slidenum">
              <a:rPr lang="en-US" sz="1400">
                <a:latin typeface="Calibri" pitchFamily="34" charset="0"/>
              </a:rPr>
              <a:pPr algn="r"/>
              <a:t>26</a:t>
            </a:fld>
            <a:endParaRPr lang="en-US" sz="1400">
              <a:latin typeface="Calibri" pitchFamily="34" charset="0"/>
            </a:endParaRP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457200" y="6172200"/>
            <a:ext cx="34290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 rot="-5400000">
            <a:off x="8227219" y="5887244"/>
            <a:ext cx="1316037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</a:tabLst>
            </a:pPr>
            <a:fld id="{DA3067AE-C254-48D8-B344-95E89991319D}" type="slidenum">
              <a:rPr lang="en-US">
                <a:solidFill>
                  <a:srgbClr val="000000"/>
                </a:solidFill>
                <a:latin typeface="Calibri" pitchFamily="34" charset="0"/>
              </a:rPr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723900" algn="l"/>
                </a:tabLst>
              </a:pPr>
              <a:t>26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53" name="Rectangle 12"/>
          <p:cNvSpPr>
            <a:spLocks noChangeArrowheads="1"/>
          </p:cNvSpPr>
          <p:nvPr/>
        </p:nvSpPr>
        <p:spPr bwMode="auto">
          <a:xfrm>
            <a:off x="838200" y="1143000"/>
            <a:ext cx="34290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27654" name="Rectangle 13"/>
          <p:cNvSpPr>
            <a:spLocks noChangeArrowheads="1"/>
          </p:cNvSpPr>
          <p:nvPr/>
        </p:nvSpPr>
        <p:spPr bwMode="auto">
          <a:xfrm>
            <a:off x="4267200" y="1143000"/>
            <a:ext cx="34290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655" name="Rectangle 13"/>
          <p:cNvSpPr>
            <a:spLocks noChangeArrowheads="1"/>
          </p:cNvSpPr>
          <p:nvPr/>
        </p:nvSpPr>
        <p:spPr bwMode="auto">
          <a:xfrm>
            <a:off x="1066800" y="1752600"/>
            <a:ext cx="6934200" cy="3170099"/>
          </a:xfrm>
          <a:prstGeom prst="rect">
            <a:avLst/>
          </a:prstGeom>
          <a:solidFill>
            <a:srgbClr val="92D050">
              <a:alpha val="7686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u="sng" dirty="0" smtClean="0">
                <a:latin typeface="Century Gothic" pitchFamily="34" charset="0"/>
              </a:rPr>
              <a:t>Office</a:t>
            </a:r>
            <a:r>
              <a:rPr lang="en-US" sz="2800" b="1" u="sng" dirty="0">
                <a:latin typeface="Century Gothic" pitchFamily="34" charset="0"/>
              </a:rPr>
              <a:t>:</a:t>
            </a:r>
          </a:p>
          <a:p>
            <a:endParaRPr lang="en-US" sz="1600" b="1" dirty="0">
              <a:latin typeface="Calibri" pitchFamily="34" charset="0"/>
            </a:endParaRPr>
          </a:p>
          <a:p>
            <a:pPr algn="ctr"/>
            <a:r>
              <a:rPr lang="en-US" sz="2800" b="1" dirty="0">
                <a:latin typeface="Calibri" pitchFamily="34" charset="0"/>
              </a:rPr>
              <a:t>C-16,Aruna Park, LAXMI NAGAR, DELHI - 110092</a:t>
            </a:r>
          </a:p>
          <a:p>
            <a:endParaRPr lang="en-US" sz="2800" b="1" dirty="0">
              <a:latin typeface="Calibri" pitchFamily="34" charset="0"/>
            </a:endParaRPr>
          </a:p>
          <a:p>
            <a:pPr algn="ctr"/>
            <a:r>
              <a:rPr lang="en-US" sz="2800" b="1" dirty="0">
                <a:latin typeface="Calibri" pitchFamily="34" charset="0"/>
              </a:rPr>
              <a:t>Contact: 011- </a:t>
            </a:r>
            <a:r>
              <a:rPr lang="en-US" sz="2800" b="1" dirty="0" smtClean="0">
                <a:latin typeface="Calibri" pitchFamily="34" charset="0"/>
              </a:rPr>
              <a:t>65025584, 9910025548, 9910025524,</a:t>
            </a:r>
            <a:endParaRPr lang="en-US" sz="2800" b="1" dirty="0">
              <a:latin typeface="Calibri" pitchFamily="34" charset="0"/>
            </a:endParaRPr>
          </a:p>
          <a:p>
            <a:endParaRPr lang="en-US" sz="1600" b="1" dirty="0">
              <a:latin typeface="Calibri" pitchFamily="34" charset="0"/>
            </a:endParaRPr>
          </a:p>
        </p:txBody>
      </p:sp>
      <p:sp>
        <p:nvSpPr>
          <p:cNvPr id="20488" name="Date Placeholder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2DBCEF-96FD-4904-8CA1-9925D25B0C47}" type="datetime1">
              <a:rPr lang="en-US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27657" name="Slide Number Placeholder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3541719-6A55-46FB-A3E6-F9C0BE00C76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4" name="Rectangle 13"/>
          <p:cNvSpPr/>
          <p:nvPr/>
        </p:nvSpPr>
        <p:spPr>
          <a:xfrm>
            <a:off x="1371600" y="609600"/>
            <a:ext cx="60960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2"/>
                </a:solidFill>
                <a:latin typeface="Aharoni" pitchFamily="2" charset="-79"/>
                <a:ea typeface="+mj-ea"/>
                <a:cs typeface="Aharoni" pitchFamily="2" charset="-79"/>
              </a:rPr>
              <a:t>Aedifico Tech Pvt. Ltd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Focus for Machine learning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1828800"/>
            <a:ext cx="73152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en-US" sz="2200" dirty="0" smtClean="0"/>
              <a:t>Like human learning from past experiences</a:t>
            </a:r>
            <a:r>
              <a:rPr lang="en-US" altLang="en-US" sz="2200" dirty="0" smtClean="0"/>
              <a:t>.</a:t>
            </a:r>
          </a:p>
          <a:p>
            <a:pPr eaLnBrk="1" hangingPunct="1">
              <a:buFont typeface="Wingdings" pitchFamily="2" charset="2"/>
              <a:buChar char="v"/>
            </a:pPr>
            <a:endParaRPr lang="en-US" altLang="en-US" sz="220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2200" dirty="0" smtClean="0"/>
              <a:t>A computer does not have “experiences</a:t>
            </a:r>
            <a:r>
              <a:rPr lang="en-US" altLang="en-US" sz="2200" dirty="0" smtClean="0"/>
              <a:t>”.</a:t>
            </a:r>
          </a:p>
          <a:p>
            <a:pPr eaLnBrk="1" hangingPunct="1">
              <a:buFont typeface="Wingdings" pitchFamily="2" charset="2"/>
              <a:buChar char="v"/>
            </a:pPr>
            <a:endParaRPr lang="en-US" altLang="en-US" sz="220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2200" dirty="0" smtClean="0">
                <a:solidFill>
                  <a:srgbClr val="3333CC"/>
                </a:solidFill>
              </a:rPr>
              <a:t>A computer system learns from data, </a:t>
            </a:r>
            <a:r>
              <a:rPr lang="en-US" altLang="en-US" sz="2200" dirty="0" smtClean="0"/>
              <a:t>which represent some “past experiences” of an application domain. </a:t>
            </a:r>
            <a:endParaRPr lang="en-US" altLang="en-US" sz="2200" dirty="0" smtClean="0"/>
          </a:p>
          <a:p>
            <a:pPr eaLnBrk="1" hangingPunct="1">
              <a:buFont typeface="Wingdings" pitchFamily="2" charset="2"/>
              <a:buChar char="v"/>
            </a:pPr>
            <a:endParaRPr lang="en-US" altLang="en-US" sz="220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2200" dirty="0" smtClean="0">
                <a:solidFill>
                  <a:srgbClr val="FF0000"/>
                </a:solidFill>
              </a:rPr>
              <a:t>Our focus:</a:t>
            </a:r>
            <a:r>
              <a:rPr lang="en-US" altLang="en-US" sz="2200" dirty="0" smtClean="0"/>
              <a:t> learn </a:t>
            </a:r>
            <a:r>
              <a:rPr lang="en-US" altLang="en-US" sz="2200" dirty="0" smtClean="0">
                <a:solidFill>
                  <a:srgbClr val="3333CC"/>
                </a:solidFill>
              </a:rPr>
              <a:t>a target function</a:t>
            </a:r>
            <a:r>
              <a:rPr lang="en-US" altLang="en-US" sz="2200" dirty="0" smtClean="0"/>
              <a:t> that can be used to predict the values of a discrete class attribute, e.g., </a:t>
            </a:r>
            <a:r>
              <a:rPr lang="en-US" altLang="en-US" sz="2200" dirty="0" smtClean="0">
                <a:solidFill>
                  <a:srgbClr val="3333CC"/>
                </a:solidFill>
              </a:rPr>
              <a:t>approve </a:t>
            </a:r>
            <a:r>
              <a:rPr lang="en-US" altLang="en-US" sz="2200" dirty="0" smtClean="0"/>
              <a:t>or</a:t>
            </a:r>
            <a:r>
              <a:rPr lang="en-US" altLang="en-US" sz="2200" dirty="0" smtClean="0">
                <a:solidFill>
                  <a:srgbClr val="3333CC"/>
                </a:solidFill>
              </a:rPr>
              <a:t> not-approved</a:t>
            </a:r>
            <a:r>
              <a:rPr lang="en-US" altLang="en-US" sz="2200" dirty="0" smtClean="0"/>
              <a:t>, and </a:t>
            </a:r>
            <a:r>
              <a:rPr lang="en-US" altLang="en-US" sz="2200" dirty="0" smtClean="0">
                <a:solidFill>
                  <a:srgbClr val="3333CC"/>
                </a:solidFill>
              </a:rPr>
              <a:t>high-risk </a:t>
            </a:r>
            <a:r>
              <a:rPr lang="en-US" altLang="en-US" sz="2200" dirty="0" smtClean="0"/>
              <a:t>or</a:t>
            </a:r>
            <a:r>
              <a:rPr lang="en-US" altLang="en-US" sz="2200" dirty="0" smtClean="0">
                <a:solidFill>
                  <a:srgbClr val="3333CC"/>
                </a:solidFill>
              </a:rPr>
              <a:t> low risk</a:t>
            </a:r>
            <a:r>
              <a:rPr lang="en-US" altLang="en-US" sz="2200" dirty="0" smtClean="0"/>
              <a:t>. </a:t>
            </a:r>
            <a:endParaRPr lang="en-US" altLang="en-US" sz="2200" dirty="0" smtClean="0"/>
          </a:p>
          <a:p>
            <a:pPr eaLnBrk="1" hangingPunct="1">
              <a:buFont typeface="Wingdings" pitchFamily="2" charset="2"/>
              <a:buChar char="v"/>
            </a:pPr>
            <a:endParaRPr lang="en-US" altLang="en-US" sz="220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2200" dirty="0" smtClean="0"/>
              <a:t>The task is commonly called: </a:t>
            </a:r>
            <a:r>
              <a:rPr lang="en-US" altLang="en-US" sz="2200" dirty="0" smtClean="0">
                <a:solidFill>
                  <a:srgbClr val="FF0000"/>
                </a:solidFill>
              </a:rPr>
              <a:t>Supervised learning</a:t>
            </a:r>
            <a:r>
              <a:rPr lang="en-US" altLang="en-US" sz="2200" dirty="0" smtClean="0"/>
              <a:t>, </a:t>
            </a:r>
            <a:r>
              <a:rPr lang="en-US" altLang="en-US" sz="2200" dirty="0" smtClean="0">
                <a:solidFill>
                  <a:srgbClr val="FF0000"/>
                </a:solidFill>
              </a:rPr>
              <a:t>classification</a:t>
            </a:r>
            <a:r>
              <a:rPr lang="en-US" altLang="en-US" sz="2200" dirty="0" smtClean="0"/>
              <a:t>, or </a:t>
            </a:r>
            <a:r>
              <a:rPr lang="en-US" altLang="en-US" sz="2200" dirty="0" smtClean="0">
                <a:solidFill>
                  <a:srgbClr val="FF0000"/>
                </a:solidFill>
              </a:rPr>
              <a:t>inductive learning.</a:t>
            </a:r>
            <a:r>
              <a:rPr lang="en-US" altLang="en-US" sz="2200" dirty="0" smtClean="0"/>
              <a:t> </a:t>
            </a:r>
            <a:endParaRPr lang="en-US" altLang="en-US" sz="2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and the GOAL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GB" altLang="en-US" sz="3000" b="0" kern="0" dirty="0" smtClean="0">
                <a:solidFill>
                  <a:srgbClr val="FF0000"/>
                </a:solidFill>
              </a:rPr>
              <a:t>Data:</a:t>
            </a:r>
            <a:r>
              <a:rPr lang="en-GB" altLang="en-US" sz="3000" b="0" kern="0" dirty="0" smtClean="0">
                <a:solidFill>
                  <a:srgbClr val="000000"/>
                </a:solidFill>
              </a:rPr>
              <a:t> A set of data records (also called examples, instances or cases) described by</a:t>
            </a:r>
          </a:p>
          <a:p>
            <a:pPr marL="742950" lvl="1" indent="-285750" eaLnBrk="1" hangingPunct="1">
              <a:buClr>
                <a:srgbClr val="3B812F"/>
              </a:buClr>
              <a:buSzPct val="60000"/>
              <a:buFont typeface="Wingdings" pitchFamily="2" charset="2"/>
              <a:buChar char="q"/>
            </a:pPr>
            <a:r>
              <a:rPr lang="en-GB" altLang="en-US" sz="2600" i="1" kern="0" dirty="0" smtClean="0">
                <a:solidFill>
                  <a:srgbClr val="3333CC"/>
                </a:solidFill>
              </a:rPr>
              <a:t>k</a:t>
            </a:r>
            <a:r>
              <a:rPr lang="en-GB" altLang="en-US" sz="2600" kern="0" dirty="0" smtClean="0">
                <a:solidFill>
                  <a:srgbClr val="3333CC"/>
                </a:solidFill>
              </a:rPr>
              <a:t> attributes</a:t>
            </a:r>
            <a:r>
              <a:rPr lang="en-GB" altLang="en-US" sz="2600" kern="0" dirty="0" smtClean="0">
                <a:solidFill>
                  <a:srgbClr val="000000"/>
                </a:solidFill>
              </a:rPr>
              <a:t>: </a:t>
            </a:r>
            <a:r>
              <a:rPr lang="en-GB" altLang="en-US" sz="2600" i="1" kern="0" dirty="0" smtClean="0">
                <a:solidFill>
                  <a:srgbClr val="000000"/>
                </a:solidFill>
              </a:rPr>
              <a:t>A</a:t>
            </a:r>
            <a:r>
              <a:rPr lang="en-GB" altLang="en-US" sz="2600" kern="0" baseline="-25000" dirty="0" smtClean="0">
                <a:solidFill>
                  <a:srgbClr val="000000"/>
                </a:solidFill>
              </a:rPr>
              <a:t>1</a:t>
            </a:r>
            <a:r>
              <a:rPr lang="en-GB" altLang="en-US" sz="2600" kern="0" dirty="0" smtClean="0">
                <a:solidFill>
                  <a:srgbClr val="000000"/>
                </a:solidFill>
              </a:rPr>
              <a:t>, </a:t>
            </a:r>
            <a:r>
              <a:rPr lang="en-GB" altLang="en-US" sz="2600" i="1" kern="0" dirty="0" smtClean="0">
                <a:solidFill>
                  <a:srgbClr val="000000"/>
                </a:solidFill>
              </a:rPr>
              <a:t>A</a:t>
            </a:r>
            <a:r>
              <a:rPr lang="en-GB" altLang="en-US" sz="2600" kern="0" baseline="-25000" dirty="0" smtClean="0">
                <a:solidFill>
                  <a:srgbClr val="000000"/>
                </a:solidFill>
              </a:rPr>
              <a:t>2</a:t>
            </a:r>
            <a:r>
              <a:rPr lang="en-GB" altLang="en-US" sz="2600" kern="0" dirty="0" smtClean="0">
                <a:solidFill>
                  <a:srgbClr val="000000"/>
                </a:solidFill>
              </a:rPr>
              <a:t>, … </a:t>
            </a:r>
            <a:r>
              <a:rPr lang="en-GB" altLang="en-US" sz="2600" i="1" kern="0" dirty="0" err="1" smtClean="0">
                <a:solidFill>
                  <a:srgbClr val="000000"/>
                </a:solidFill>
              </a:rPr>
              <a:t>A</a:t>
            </a:r>
            <a:r>
              <a:rPr lang="en-GB" altLang="en-US" sz="2600" i="1" kern="0" baseline="-25000" dirty="0" err="1" smtClean="0">
                <a:solidFill>
                  <a:srgbClr val="000000"/>
                </a:solidFill>
              </a:rPr>
              <a:t>k</a:t>
            </a:r>
            <a:r>
              <a:rPr lang="en-GB" altLang="en-US" sz="2600" kern="0" dirty="0" smtClean="0">
                <a:solidFill>
                  <a:srgbClr val="000000"/>
                </a:solidFill>
              </a:rPr>
              <a:t>. </a:t>
            </a:r>
          </a:p>
          <a:p>
            <a:pPr marL="742950" lvl="1" indent="-285750" eaLnBrk="1" hangingPunct="1">
              <a:buClr>
                <a:srgbClr val="3B812F"/>
              </a:buClr>
              <a:buSzPct val="60000"/>
              <a:buFont typeface="Wingdings" pitchFamily="2" charset="2"/>
              <a:buChar char="q"/>
            </a:pPr>
            <a:r>
              <a:rPr lang="en-GB" altLang="en-US" sz="2600" kern="0" dirty="0" smtClean="0">
                <a:solidFill>
                  <a:srgbClr val="3333CC"/>
                </a:solidFill>
              </a:rPr>
              <a:t>a class</a:t>
            </a:r>
            <a:r>
              <a:rPr lang="en-GB" altLang="en-US" sz="2600" kern="0" dirty="0" smtClean="0">
                <a:solidFill>
                  <a:srgbClr val="000000"/>
                </a:solidFill>
              </a:rPr>
              <a:t>: Each example is labelled with a pre-defined class. </a:t>
            </a:r>
          </a:p>
          <a:p>
            <a:pPr lvl="0" eaLnBrk="1" hangingPunct="1"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GB" altLang="en-US" sz="3000" b="0" kern="0" dirty="0" smtClean="0">
                <a:solidFill>
                  <a:srgbClr val="FF0000"/>
                </a:solidFill>
              </a:rPr>
              <a:t>Goal:</a:t>
            </a:r>
            <a:r>
              <a:rPr lang="en-GB" altLang="en-US" sz="3000" b="0" kern="0" dirty="0" smtClean="0">
                <a:solidFill>
                  <a:srgbClr val="000000"/>
                </a:solidFill>
              </a:rPr>
              <a:t> To learn a </a:t>
            </a:r>
            <a:r>
              <a:rPr lang="en-GB" altLang="en-US" sz="3000" b="0" kern="0" dirty="0" smtClean="0">
                <a:solidFill>
                  <a:srgbClr val="3333CC"/>
                </a:solidFill>
              </a:rPr>
              <a:t>classification model</a:t>
            </a:r>
            <a:r>
              <a:rPr lang="en-GB" altLang="en-US" sz="3000" b="0" kern="0" dirty="0" smtClean="0">
                <a:solidFill>
                  <a:srgbClr val="000000"/>
                </a:solidFill>
              </a:rPr>
              <a:t> from the data that can be used to predict the classes of new (future, or test) cases/instances.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0975"/>
            <a:ext cx="7010400" cy="1371600"/>
          </a:xfrm>
        </p:spPr>
        <p:txBody>
          <a:bodyPr/>
          <a:lstStyle/>
          <a:p>
            <a:r>
              <a:rPr lang="en-IN" dirty="0" err="1" smtClean="0"/>
              <a:t>LoaN</a:t>
            </a:r>
            <a:r>
              <a:rPr lang="en-IN" dirty="0" smtClean="0"/>
              <a:t> application data example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905000"/>
            <a:ext cx="6248400" cy="402269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0975"/>
            <a:ext cx="7010400" cy="1371600"/>
          </a:xfrm>
        </p:spPr>
        <p:txBody>
          <a:bodyPr>
            <a:normAutofit/>
          </a:bodyPr>
          <a:lstStyle/>
          <a:p>
            <a:r>
              <a:rPr lang="en-US" altLang="en-US" sz="3200" dirty="0" smtClean="0"/>
              <a:t>An example: the learning task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FF0000"/>
                </a:solidFill>
              </a:rPr>
              <a:t>Learn a classification model</a:t>
            </a:r>
            <a:r>
              <a:rPr lang="en-US" altLang="en-US" sz="2600" dirty="0" smtClean="0"/>
              <a:t> from the data </a:t>
            </a:r>
          </a:p>
          <a:p>
            <a:pPr eaLnBrk="1" hangingPunct="1"/>
            <a:r>
              <a:rPr lang="en-US" altLang="en-US" sz="2600" dirty="0" smtClean="0"/>
              <a:t>Use the model to classify future loan applications into </a:t>
            </a:r>
          </a:p>
          <a:p>
            <a:pPr lvl="1" eaLnBrk="1" hangingPunct="1"/>
            <a:r>
              <a:rPr lang="en-US" altLang="en-US" sz="2200" dirty="0" smtClean="0">
                <a:solidFill>
                  <a:srgbClr val="3333CC"/>
                </a:solidFill>
              </a:rPr>
              <a:t>Yes (approved) and </a:t>
            </a:r>
          </a:p>
          <a:p>
            <a:pPr lvl="1" eaLnBrk="1" hangingPunct="1"/>
            <a:r>
              <a:rPr lang="en-US" altLang="en-US" sz="2200" dirty="0" smtClean="0">
                <a:solidFill>
                  <a:srgbClr val="3333CC"/>
                </a:solidFill>
              </a:rPr>
              <a:t>No (not approved)</a:t>
            </a:r>
          </a:p>
          <a:p>
            <a:pPr eaLnBrk="1" hangingPunct="1"/>
            <a:r>
              <a:rPr lang="en-US" altLang="en-US" sz="2600" dirty="0" smtClean="0"/>
              <a:t>What is the class for following case/instance?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1000" y="5181600"/>
            <a:ext cx="8208963" cy="936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0975"/>
            <a:ext cx="7086600" cy="13716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Supervised </a:t>
            </a:r>
            <a:r>
              <a:rPr lang="en-IN" sz="2800" dirty="0" err="1" smtClean="0"/>
              <a:t>vs</a:t>
            </a:r>
            <a:r>
              <a:rPr lang="en-IN" sz="2800" dirty="0" smtClean="0"/>
              <a:t> unsupervised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 smtClean="0">
                <a:solidFill>
                  <a:srgbClr val="F83F24"/>
                </a:solidFill>
              </a:rPr>
              <a:t>Supervised learning: </a:t>
            </a:r>
            <a:r>
              <a:rPr lang="en-US" altLang="en-US" sz="2200" dirty="0" smtClean="0"/>
              <a:t>classification is seen as supervised learning from examples.</a:t>
            </a:r>
            <a:r>
              <a:rPr lang="en-US" altLang="en-US" sz="2200" dirty="0" smtClean="0">
                <a:solidFill>
                  <a:srgbClr val="F83F24"/>
                </a:solidFill>
              </a:rPr>
              <a:t> </a:t>
            </a:r>
            <a:endParaRPr lang="en-US" altLang="en-U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>
                <a:solidFill>
                  <a:srgbClr val="3333CC"/>
                </a:solidFill>
              </a:rPr>
              <a:t>Supervision</a:t>
            </a:r>
            <a:r>
              <a:rPr lang="en-US" altLang="en-US" sz="2200" dirty="0" smtClean="0"/>
              <a:t>: The data (observations, measurements, etc.) are labeled with pre-defined classes. It is like that a “teacher” gives the classes (</a:t>
            </a:r>
            <a:r>
              <a:rPr lang="en-US" altLang="en-US" sz="2200" b="1" dirty="0" smtClean="0">
                <a:solidFill>
                  <a:srgbClr val="00B050"/>
                </a:solidFill>
              </a:rPr>
              <a:t>supervision</a:t>
            </a:r>
            <a:r>
              <a:rPr lang="en-US" altLang="en-US" sz="2200" dirty="0" smtClean="0"/>
              <a:t>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Test data are classified into these classes too. </a:t>
            </a:r>
            <a:endParaRPr lang="en-US" altLang="en-US" sz="22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>
                <a:solidFill>
                  <a:srgbClr val="F83F24"/>
                </a:solidFill>
              </a:rPr>
              <a:t>Unsupervised learning</a:t>
            </a:r>
            <a:r>
              <a:rPr lang="en-US" altLang="en-US" sz="2200" dirty="0" smtClean="0"/>
              <a:t> </a:t>
            </a:r>
            <a:r>
              <a:rPr lang="en-US" altLang="en-US" sz="2200" dirty="0" smtClean="0">
                <a:solidFill>
                  <a:srgbClr val="FF3300"/>
                </a:solidFill>
              </a:rPr>
              <a:t>(clustering)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>
                <a:solidFill>
                  <a:srgbClr val="3333CC"/>
                </a:solidFill>
              </a:rPr>
              <a:t>Class labels of the data are unknown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Given a set of data, the task is to establish the existence of classes or clusters in the data</a:t>
            </a:r>
          </a:p>
          <a:p>
            <a:endParaRPr lang="en-I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0975"/>
            <a:ext cx="7010400" cy="137160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Supervised learning process: two steps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12954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 dirty="0" smtClean="0">
                <a:solidFill>
                  <a:srgbClr val="FF0000"/>
                </a:solidFill>
              </a:rPr>
              <a:t>Learning (training)</a:t>
            </a:r>
            <a:r>
              <a:rPr lang="en-US" altLang="en-US" dirty="0" smtClean="0"/>
              <a:t>: Learn a model using the </a:t>
            </a:r>
            <a:r>
              <a:rPr lang="en-US" altLang="en-US" dirty="0" smtClean="0">
                <a:solidFill>
                  <a:srgbClr val="3333CC"/>
                </a:solidFill>
              </a:rPr>
              <a:t>training data</a:t>
            </a:r>
          </a:p>
          <a:p>
            <a:pPr eaLnBrk="1" hangingPunct="1">
              <a:spcBef>
                <a:spcPct val="1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 dirty="0" smtClean="0">
                <a:solidFill>
                  <a:srgbClr val="FF0000"/>
                </a:solidFill>
              </a:rPr>
              <a:t>Testing: </a:t>
            </a:r>
            <a:r>
              <a:rPr lang="en-US" altLang="en-US" dirty="0" smtClean="0"/>
              <a:t>Test the model using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</a:rPr>
              <a:t>unseen</a:t>
            </a:r>
            <a:r>
              <a:rPr lang="en-US" altLang="en-US" dirty="0" smtClean="0">
                <a:solidFill>
                  <a:srgbClr val="3333CC"/>
                </a:solidFill>
              </a:rPr>
              <a:t> test data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to assess the model accuracy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17411" name="Object 10"/>
          <p:cNvGraphicFramePr>
            <a:graphicFrameLocks noChangeAspect="1"/>
          </p:cNvGraphicFramePr>
          <p:nvPr/>
        </p:nvGraphicFramePr>
        <p:xfrm>
          <a:off x="1042988" y="3124200"/>
          <a:ext cx="6445250" cy="962025"/>
        </p:xfrm>
        <a:graphic>
          <a:graphicData uri="http://schemas.openxmlformats.org/presentationml/2006/ole">
            <p:oleObj spid="_x0000_s17411" name="Equation" r:id="rId3" imgW="2489200" imgH="368300" progId="Equation.3">
              <p:embed/>
            </p:oleObj>
          </a:graphicData>
        </a:graphic>
      </p:graphicFrame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1350" y="4149725"/>
            <a:ext cx="774065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0975"/>
            <a:ext cx="7010400" cy="1371600"/>
          </a:xfrm>
        </p:spPr>
        <p:txBody>
          <a:bodyPr/>
          <a:lstStyle/>
          <a:p>
            <a:r>
              <a:rPr lang="en-US" altLang="en-US" dirty="0" smtClean="0"/>
              <a:t>What do we mean by learning?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200" dirty="0" smtClean="0">
                <a:solidFill>
                  <a:srgbClr val="FF0000"/>
                </a:solidFill>
                <a:ea typeface="ＭＳ Ｐゴシック" pitchFamily="34" charset="-128"/>
              </a:rPr>
              <a:t>Given</a:t>
            </a:r>
            <a:r>
              <a:rPr lang="en-US" altLang="ja-JP" sz="2200" dirty="0" smtClean="0">
                <a:solidFill>
                  <a:srgbClr val="3333CC"/>
                </a:solidFill>
                <a:ea typeface="ＭＳ Ｐゴシック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 dirty="0" smtClean="0">
                <a:solidFill>
                  <a:srgbClr val="3333CC"/>
                </a:solidFill>
                <a:ea typeface="ＭＳ Ｐゴシック" pitchFamily="34" charset="-128"/>
              </a:rPr>
              <a:t>a data set </a:t>
            </a:r>
            <a:r>
              <a:rPr lang="en-US" altLang="ja-JP" sz="2200" i="1" dirty="0" smtClean="0">
                <a:solidFill>
                  <a:srgbClr val="3333CC"/>
                </a:solidFill>
                <a:ea typeface="ＭＳ Ｐゴシック" pitchFamily="34" charset="-128"/>
              </a:rPr>
              <a:t>D</a:t>
            </a:r>
            <a:r>
              <a:rPr lang="en-US" altLang="ja-JP" sz="2200" dirty="0" smtClean="0">
                <a:solidFill>
                  <a:srgbClr val="3333CC"/>
                </a:solidFill>
                <a:ea typeface="ＭＳ Ｐゴシック" pitchFamily="34" charset="-128"/>
              </a:rPr>
              <a:t>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 dirty="0" smtClean="0">
                <a:solidFill>
                  <a:srgbClr val="3333CC"/>
                </a:solidFill>
                <a:ea typeface="ＭＳ Ｐゴシック" pitchFamily="34" charset="-128"/>
              </a:rPr>
              <a:t>a task </a:t>
            </a:r>
            <a:r>
              <a:rPr lang="en-US" altLang="ja-JP" sz="2200" i="1" dirty="0" smtClean="0">
                <a:solidFill>
                  <a:srgbClr val="3333CC"/>
                </a:solidFill>
                <a:ea typeface="ＭＳ Ｐゴシック" pitchFamily="34" charset="-128"/>
              </a:rPr>
              <a:t>T,</a:t>
            </a:r>
            <a:r>
              <a:rPr lang="en-US" altLang="ja-JP" sz="2200" dirty="0" smtClean="0">
                <a:solidFill>
                  <a:srgbClr val="3333CC"/>
                </a:solidFill>
                <a:ea typeface="ＭＳ Ｐゴシック" pitchFamily="34" charset="-128"/>
              </a:rPr>
              <a:t>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 dirty="0" smtClean="0">
                <a:solidFill>
                  <a:srgbClr val="3333CC"/>
                </a:solidFill>
                <a:ea typeface="ＭＳ Ｐゴシック" pitchFamily="34" charset="-128"/>
              </a:rPr>
              <a:t>a performance measure </a:t>
            </a:r>
            <a:r>
              <a:rPr lang="en-US" altLang="ja-JP" sz="2200" i="1" dirty="0" smtClean="0">
                <a:solidFill>
                  <a:srgbClr val="3333CC"/>
                </a:solidFill>
                <a:ea typeface="ＭＳ Ｐゴシック" pitchFamily="34" charset="-128"/>
              </a:rPr>
              <a:t>M</a:t>
            </a:r>
            <a:r>
              <a:rPr lang="en-US" altLang="ja-JP" sz="2200" dirty="0" smtClean="0">
                <a:ea typeface="ＭＳ Ｐゴシック" pitchFamily="34" charset="-128"/>
              </a:rPr>
              <a:t>, </a:t>
            </a:r>
            <a:endParaRPr lang="en-US" altLang="ja-JP" sz="22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ja-JP" sz="22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200" dirty="0" smtClean="0">
                <a:ea typeface="ＭＳ Ｐゴシック" pitchFamily="34" charset="-128"/>
              </a:rPr>
              <a:t>	a computer system is said to </a:t>
            </a:r>
            <a:r>
              <a:rPr lang="en-US" altLang="ja-JP" sz="2200" dirty="0" smtClean="0">
                <a:solidFill>
                  <a:srgbClr val="FF0000"/>
                </a:solidFill>
                <a:ea typeface="ＭＳ Ｐゴシック" pitchFamily="34" charset="-128"/>
              </a:rPr>
              <a:t>learn</a:t>
            </a:r>
            <a:r>
              <a:rPr lang="en-US" altLang="ja-JP" sz="2200" dirty="0" smtClean="0">
                <a:ea typeface="ＭＳ Ｐゴシック" pitchFamily="34" charset="-128"/>
              </a:rPr>
              <a:t> from </a:t>
            </a:r>
            <a:r>
              <a:rPr lang="en-US" altLang="ja-JP" sz="2200" i="1" dirty="0" smtClean="0">
                <a:ea typeface="ＭＳ Ｐゴシック" pitchFamily="34" charset="-128"/>
              </a:rPr>
              <a:t>D</a:t>
            </a:r>
            <a:r>
              <a:rPr lang="en-US" altLang="ja-JP" sz="2200" dirty="0" smtClean="0">
                <a:ea typeface="ＭＳ Ｐゴシック" pitchFamily="34" charset="-128"/>
              </a:rPr>
              <a:t> to perform the task </a:t>
            </a:r>
            <a:r>
              <a:rPr lang="en-US" altLang="ja-JP" sz="2200" i="1" dirty="0" smtClean="0">
                <a:ea typeface="ＭＳ Ｐゴシック" pitchFamily="34" charset="-128"/>
              </a:rPr>
              <a:t>T</a:t>
            </a:r>
            <a:r>
              <a:rPr lang="en-US" altLang="ja-JP" sz="2200" dirty="0" smtClean="0">
                <a:ea typeface="ＭＳ Ｐゴシック" pitchFamily="34" charset="-128"/>
              </a:rPr>
              <a:t> if after learning the system’s performance on </a:t>
            </a:r>
            <a:r>
              <a:rPr lang="en-US" altLang="ja-JP" sz="2200" i="1" dirty="0" smtClean="0">
                <a:ea typeface="ＭＳ Ｐゴシック" pitchFamily="34" charset="-128"/>
              </a:rPr>
              <a:t>T</a:t>
            </a:r>
            <a:r>
              <a:rPr lang="en-US" altLang="ja-JP" sz="2200" dirty="0" smtClean="0">
                <a:ea typeface="ＭＳ Ｐゴシック" pitchFamily="34" charset="-128"/>
              </a:rPr>
              <a:t> improves as measured by </a:t>
            </a:r>
            <a:r>
              <a:rPr lang="en-US" altLang="ja-JP" sz="2200" i="1" dirty="0" smtClean="0">
                <a:ea typeface="ＭＳ Ｐゴシック" pitchFamily="34" charset="-128"/>
              </a:rPr>
              <a:t>M</a:t>
            </a:r>
            <a:r>
              <a:rPr lang="en-US" altLang="ja-JP" sz="2200" dirty="0" smtClean="0">
                <a:ea typeface="ＭＳ Ｐゴシック" pitchFamily="34" charset="-128"/>
              </a:rPr>
              <a:t>. </a:t>
            </a:r>
            <a:endParaRPr lang="en-US" altLang="ja-JP" sz="22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2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2200" dirty="0" smtClean="0">
                <a:ea typeface="ＭＳ Ｐゴシック" pitchFamily="34" charset="-128"/>
              </a:rPr>
              <a:t>In other words, the learned model helps the system to perform </a:t>
            </a:r>
            <a:r>
              <a:rPr lang="en-US" altLang="ja-JP" sz="2200" i="1" dirty="0" smtClean="0">
                <a:ea typeface="ＭＳ Ｐゴシック" pitchFamily="34" charset="-128"/>
              </a:rPr>
              <a:t>T</a:t>
            </a:r>
            <a:r>
              <a:rPr lang="en-US" altLang="ja-JP" sz="2200" dirty="0" smtClean="0">
                <a:ea typeface="ＭＳ Ｐゴシック" pitchFamily="34" charset="-128"/>
              </a:rPr>
              <a:t> better as </a:t>
            </a:r>
            <a:r>
              <a:rPr lang="en-US" altLang="ja-JP" sz="2200" dirty="0" smtClean="0">
                <a:solidFill>
                  <a:srgbClr val="3333CC"/>
                </a:solidFill>
                <a:ea typeface="ＭＳ Ｐゴシック" pitchFamily="34" charset="-128"/>
              </a:rPr>
              <a:t>compared to no learning</a:t>
            </a:r>
            <a:r>
              <a:rPr lang="en-US" altLang="ja-JP" sz="2200" dirty="0" smtClean="0">
                <a:ea typeface="ＭＳ Ｐゴシック" pitchFamily="34" charset="-128"/>
              </a:rPr>
              <a:t>. </a:t>
            </a:r>
            <a:endParaRPr lang="en-US" altLang="en-US" sz="2200" dirty="0" smtClean="0"/>
          </a:p>
          <a:p>
            <a:endParaRPr lang="en-I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1274</TotalTime>
  <Words>966</Words>
  <Application>Microsoft Office PowerPoint</Application>
  <PresentationFormat>On-screen Show (4:3)</PresentationFormat>
  <Paragraphs>214</Paragraphs>
  <Slides>26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Essential</vt:lpstr>
      <vt:lpstr>Microsoft Equation 3.0</vt:lpstr>
      <vt:lpstr>Slide 1</vt:lpstr>
      <vt:lpstr>Example Problem</vt:lpstr>
      <vt:lpstr>Our Focus for Machine learning</vt:lpstr>
      <vt:lpstr>DATA and the GOAL</vt:lpstr>
      <vt:lpstr>LoaN application data example </vt:lpstr>
      <vt:lpstr>An example: the learning task</vt:lpstr>
      <vt:lpstr>Supervised vs unsupervised</vt:lpstr>
      <vt:lpstr>Supervised learning process: two steps</vt:lpstr>
      <vt:lpstr>What do we mean by learning?</vt:lpstr>
      <vt:lpstr>Fundamental assumption of learning</vt:lpstr>
      <vt:lpstr>SVM</vt:lpstr>
      <vt:lpstr>CLASSIFICATION</vt:lpstr>
      <vt:lpstr>Hyperplane</vt:lpstr>
      <vt:lpstr>Kernel function</vt:lpstr>
      <vt:lpstr>Evaluating classification methods</vt:lpstr>
      <vt:lpstr>Precision and recall measures</vt:lpstr>
      <vt:lpstr>Precision and recall measures </vt:lpstr>
      <vt:lpstr>F1-value (also called F1-score)</vt:lpstr>
      <vt:lpstr>Confusion MAtrix</vt:lpstr>
      <vt:lpstr>Sklearn module</vt:lpstr>
      <vt:lpstr>Pickle module</vt:lpstr>
      <vt:lpstr>Saving model in file</vt:lpstr>
      <vt:lpstr>Downloading datasets from external source</vt:lpstr>
      <vt:lpstr>SVC method </vt:lpstr>
      <vt:lpstr>sVC METHOD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vassi</dc:creator>
  <cp:lastModifiedBy>vaseem durrani</cp:lastModifiedBy>
  <cp:revision>118</cp:revision>
  <dcterms:created xsi:type="dcterms:W3CDTF">2012-04-06T13:34:59Z</dcterms:created>
  <dcterms:modified xsi:type="dcterms:W3CDTF">2017-11-17T03:01:33Z</dcterms:modified>
</cp:coreProperties>
</file>