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415929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0FAF2-A7A4-4EF9-87A0-723A30569058}"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411582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379237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166269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12552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378499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745869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3038144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254866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240307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FAF2-A7A4-4EF9-87A0-723A30569058}"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135438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0FAF2-A7A4-4EF9-87A0-723A30569058}"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246488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0FAF2-A7A4-4EF9-87A0-723A30569058}" type="datetimeFigureOut">
              <a:rPr lang="en-IN" smtClean="0"/>
              <a:t>23-05-2019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275501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0FAF2-A7A4-4EF9-87A0-723A30569058}" type="datetimeFigureOut">
              <a:rPr lang="en-IN" smtClean="0"/>
              <a:t>23-05-2019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398362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0FAF2-A7A4-4EF9-87A0-723A30569058}" type="datetimeFigureOut">
              <a:rPr lang="en-IN" smtClean="0"/>
              <a:t>23-05-2019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352864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0FAF2-A7A4-4EF9-87A0-723A30569058}"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426126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0FAF2-A7A4-4EF9-87A0-723A30569058}"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1138A-0320-4CAD-AE93-0BD7CC767B53}" type="slidenum">
              <a:rPr lang="en-IN" smtClean="0"/>
              <a:t>‹#›</a:t>
            </a:fld>
            <a:endParaRPr lang="en-IN"/>
          </a:p>
        </p:txBody>
      </p:sp>
    </p:spTree>
    <p:extLst>
      <p:ext uri="{BB962C8B-B14F-4D97-AF65-F5344CB8AC3E}">
        <p14:creationId xmlns:p14="http://schemas.microsoft.com/office/powerpoint/2010/main" val="161874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60FAF2-A7A4-4EF9-87A0-723A30569058}" type="datetimeFigureOut">
              <a:rPr lang="en-IN" smtClean="0"/>
              <a:t>23-05-2019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81138A-0320-4CAD-AE93-0BD7CC767B53}" type="slidenum">
              <a:rPr lang="en-IN" smtClean="0"/>
              <a:t>‹#›</a:t>
            </a:fld>
            <a:endParaRPr lang="en-IN"/>
          </a:p>
        </p:txBody>
      </p:sp>
    </p:spTree>
    <p:extLst>
      <p:ext uri="{BB962C8B-B14F-4D97-AF65-F5344CB8AC3E}">
        <p14:creationId xmlns:p14="http://schemas.microsoft.com/office/powerpoint/2010/main" val="33227626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6115-6490-4423-A1DF-416B2DEC1EEE}"/>
              </a:ext>
            </a:extLst>
          </p:cNvPr>
          <p:cNvSpPr>
            <a:spLocks noGrp="1"/>
          </p:cNvSpPr>
          <p:nvPr>
            <p:ph type="ctrTitle"/>
          </p:nvPr>
        </p:nvSpPr>
        <p:spPr/>
        <p:txBody>
          <a:bodyPr>
            <a:normAutofit fontScale="90000"/>
          </a:bodyPr>
          <a:lstStyle/>
          <a:p>
            <a:r>
              <a:rPr lang="en-IN" b="1" dirty="0"/>
              <a:t>Support Vector Machine(SVM)</a:t>
            </a:r>
            <a:br>
              <a:rPr lang="en-IN" b="1" dirty="0"/>
            </a:br>
            <a:endParaRPr lang="en-IN" dirty="0"/>
          </a:p>
        </p:txBody>
      </p:sp>
    </p:spTree>
    <p:extLst>
      <p:ext uri="{BB962C8B-B14F-4D97-AF65-F5344CB8AC3E}">
        <p14:creationId xmlns:p14="http://schemas.microsoft.com/office/powerpoint/2010/main" val="187158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995B-4B76-4496-85C5-21699DFBB734}"/>
              </a:ext>
            </a:extLst>
          </p:cNvPr>
          <p:cNvSpPr>
            <a:spLocks noGrp="1"/>
          </p:cNvSpPr>
          <p:nvPr>
            <p:ph type="title"/>
          </p:nvPr>
        </p:nvSpPr>
        <p:spPr/>
        <p:txBody>
          <a:bodyPr/>
          <a:lstStyle/>
          <a:p>
            <a:r>
              <a:rPr lang="en-US" b="1" dirty="0">
                <a:solidFill>
                  <a:srgbClr val="00B0F0"/>
                </a:solidFill>
              </a:rPr>
              <a:t>Parameters</a:t>
            </a:r>
            <a:endParaRPr lang="en-IN" b="1" dirty="0">
              <a:solidFill>
                <a:srgbClr val="00B0F0"/>
              </a:solidFill>
            </a:endParaRPr>
          </a:p>
        </p:txBody>
      </p:sp>
      <p:sp>
        <p:nvSpPr>
          <p:cNvPr id="3" name="Content Placeholder 2">
            <a:extLst>
              <a:ext uri="{FF2B5EF4-FFF2-40B4-BE49-F238E27FC236}">
                <a16:creationId xmlns:a16="http://schemas.microsoft.com/office/drawing/2014/main" id="{E5B75D77-9A0F-4B8A-8C91-04B3A142F79F}"/>
              </a:ext>
            </a:extLst>
          </p:cNvPr>
          <p:cNvSpPr>
            <a:spLocks noGrp="1"/>
          </p:cNvSpPr>
          <p:nvPr>
            <p:ph idx="1"/>
          </p:nvPr>
        </p:nvSpPr>
        <p:spPr>
          <a:xfrm>
            <a:off x="838200" y="1690688"/>
            <a:ext cx="10515600" cy="4486275"/>
          </a:xfrm>
        </p:spPr>
        <p:txBody>
          <a:bodyPr>
            <a:normAutofit/>
          </a:bodyPr>
          <a:lstStyle/>
          <a:p>
            <a:pPr marL="0" indent="0">
              <a:buNone/>
            </a:pPr>
            <a:endParaRPr lang="en-US" dirty="0"/>
          </a:p>
          <a:p>
            <a:r>
              <a:rPr lang="en-US" dirty="0"/>
              <a:t>C: It is the regularization parameter, C, of the error term.</a:t>
            </a:r>
          </a:p>
          <a:p>
            <a:r>
              <a:rPr lang="en-US" dirty="0"/>
              <a:t>kernel: It specifies the kernel type to be used in the algorithm. It can be ‘linear’, ‘poly’, ‘</a:t>
            </a:r>
            <a:r>
              <a:rPr lang="en-US" dirty="0" err="1"/>
              <a:t>rbf</a:t>
            </a:r>
            <a:r>
              <a:rPr lang="en-US" dirty="0"/>
              <a:t>’, ‘sigmoid’, ‘precomputed’, or a callable. The default value is ‘</a:t>
            </a:r>
            <a:r>
              <a:rPr lang="en-US" dirty="0" err="1"/>
              <a:t>rbf</a:t>
            </a:r>
            <a:r>
              <a:rPr lang="en-US" dirty="0"/>
              <a:t>’.</a:t>
            </a:r>
          </a:p>
          <a:p>
            <a:r>
              <a:rPr lang="en-US" dirty="0"/>
              <a:t>degree: It is the degree of the polynomial kernel function (‘poly’) and is ignored by all other kernels. The default value is 3.</a:t>
            </a:r>
          </a:p>
          <a:p>
            <a:r>
              <a:rPr lang="en-US" dirty="0"/>
              <a:t>gamma: It is the kernel coefficient for ‘</a:t>
            </a:r>
            <a:r>
              <a:rPr lang="en-US" dirty="0" err="1"/>
              <a:t>rbf</a:t>
            </a:r>
            <a:r>
              <a:rPr lang="en-US" dirty="0"/>
              <a:t>’, ‘poly’, and ‘sigmoid’. If gamma is ‘auto’, then 1/</a:t>
            </a:r>
            <a:r>
              <a:rPr lang="en-US" dirty="0" err="1"/>
              <a:t>n_features</a:t>
            </a:r>
            <a:r>
              <a:rPr lang="en-US" dirty="0"/>
              <a:t> will be used instead.</a:t>
            </a:r>
            <a:endParaRPr lang="en-IN" dirty="0"/>
          </a:p>
        </p:txBody>
      </p:sp>
    </p:spTree>
    <p:extLst>
      <p:ext uri="{BB962C8B-B14F-4D97-AF65-F5344CB8AC3E}">
        <p14:creationId xmlns:p14="http://schemas.microsoft.com/office/powerpoint/2010/main" val="71987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81B1-CE6F-40A7-874E-620F7371F08B}"/>
              </a:ext>
            </a:extLst>
          </p:cNvPr>
          <p:cNvSpPr>
            <a:spLocks noGrp="1"/>
          </p:cNvSpPr>
          <p:nvPr>
            <p:ph type="title"/>
          </p:nvPr>
        </p:nvSpPr>
        <p:spPr/>
        <p:txBody>
          <a:bodyPr/>
          <a:lstStyle/>
          <a:p>
            <a:r>
              <a:rPr lang="en-IN" dirty="0"/>
              <a:t>Pro’s  Of SVM</a:t>
            </a:r>
          </a:p>
        </p:txBody>
      </p:sp>
      <p:sp>
        <p:nvSpPr>
          <p:cNvPr id="3" name="Content Placeholder 2">
            <a:extLst>
              <a:ext uri="{FF2B5EF4-FFF2-40B4-BE49-F238E27FC236}">
                <a16:creationId xmlns:a16="http://schemas.microsoft.com/office/drawing/2014/main" id="{DC63CE04-5420-4A8B-9BCC-6B87E7C1BB0C}"/>
              </a:ext>
            </a:extLst>
          </p:cNvPr>
          <p:cNvSpPr>
            <a:spLocks noGrp="1"/>
          </p:cNvSpPr>
          <p:nvPr>
            <p:ph idx="1"/>
          </p:nvPr>
        </p:nvSpPr>
        <p:spPr>
          <a:xfrm>
            <a:off x="1484310" y="2666999"/>
            <a:ext cx="10018713" cy="3680792"/>
          </a:xfrm>
        </p:spPr>
        <p:txBody>
          <a:bodyPr>
            <a:normAutofit fontScale="85000" lnSpcReduction="10000"/>
          </a:bodyPr>
          <a:lstStyle/>
          <a:p>
            <a:r>
              <a:rPr lang="en-US" b="1" dirty="0"/>
              <a:t>The very nature of the Convex Optimization method ensures guaranteed optimality. The solution is guaranteed to be a global minimum and not a local minimum.</a:t>
            </a:r>
          </a:p>
          <a:p>
            <a:r>
              <a:rPr lang="en-US" b="1" dirty="0"/>
              <a:t>SVM is an algorithm which is suitable for both linearly and nonlinearly separable data (using kernel trick). The only thing to do is to come up with the regularization term, C.</a:t>
            </a:r>
          </a:p>
          <a:p>
            <a:r>
              <a:rPr lang="en-US" b="1" dirty="0"/>
              <a:t>SVMs work well on small as well as high dimensional data spaces. It works effectively for high-dimensional datasets because of the fact that the complexity of the training dataset in SVM is generally characterized by the number of support vectors rather than the dimensionality. Even if all other training examples are removed and the training is repeated, we will get the same optimal separating hyperplane.</a:t>
            </a:r>
          </a:p>
          <a:p>
            <a:r>
              <a:rPr lang="en-US" b="1" dirty="0"/>
              <a:t>SVMs can work effectively on smaller training datasets as they don’t rely on the entire data</a:t>
            </a:r>
            <a:r>
              <a:rPr lang="en-US" dirty="0"/>
              <a:t>.</a:t>
            </a:r>
            <a:endParaRPr lang="en-IN" dirty="0"/>
          </a:p>
        </p:txBody>
      </p:sp>
    </p:spTree>
    <p:extLst>
      <p:ext uri="{BB962C8B-B14F-4D97-AF65-F5344CB8AC3E}">
        <p14:creationId xmlns:p14="http://schemas.microsoft.com/office/powerpoint/2010/main" val="376289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1EFC-59E3-4832-A539-F85880098CF6}"/>
              </a:ext>
            </a:extLst>
          </p:cNvPr>
          <p:cNvSpPr>
            <a:spLocks noGrp="1"/>
          </p:cNvSpPr>
          <p:nvPr>
            <p:ph type="title"/>
          </p:nvPr>
        </p:nvSpPr>
        <p:spPr/>
        <p:txBody>
          <a:bodyPr/>
          <a:lstStyle/>
          <a:p>
            <a:r>
              <a:rPr lang="en-IN"/>
              <a:t>Con’s Of SVM</a:t>
            </a:r>
          </a:p>
        </p:txBody>
      </p:sp>
      <p:sp>
        <p:nvSpPr>
          <p:cNvPr id="3" name="Content Placeholder 2">
            <a:extLst>
              <a:ext uri="{FF2B5EF4-FFF2-40B4-BE49-F238E27FC236}">
                <a16:creationId xmlns:a16="http://schemas.microsoft.com/office/drawing/2014/main" id="{75939E8B-7F3C-4486-977A-8D82862E9D9A}"/>
              </a:ext>
            </a:extLst>
          </p:cNvPr>
          <p:cNvSpPr>
            <a:spLocks noGrp="1"/>
          </p:cNvSpPr>
          <p:nvPr>
            <p:ph idx="1"/>
          </p:nvPr>
        </p:nvSpPr>
        <p:spPr/>
        <p:txBody>
          <a:bodyPr/>
          <a:lstStyle/>
          <a:p>
            <a:r>
              <a:rPr lang="en-US" dirty="0"/>
              <a:t>They are not suitable for larger datasets because the training time with SVMs can be high and much more computationally intensive.</a:t>
            </a:r>
          </a:p>
          <a:p>
            <a:r>
              <a:rPr lang="en-US" dirty="0"/>
              <a:t>They are less effective on noisier datasets that have overlapping classes.</a:t>
            </a:r>
            <a:endParaRPr lang="en-IN" dirty="0"/>
          </a:p>
        </p:txBody>
      </p:sp>
    </p:spTree>
    <p:extLst>
      <p:ext uri="{BB962C8B-B14F-4D97-AF65-F5344CB8AC3E}">
        <p14:creationId xmlns:p14="http://schemas.microsoft.com/office/powerpoint/2010/main" val="218933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CF0A-CE5B-4B3E-A30C-10A6064824B6}"/>
              </a:ext>
            </a:extLst>
          </p:cNvPr>
          <p:cNvSpPr>
            <a:spLocks noGrp="1"/>
          </p:cNvSpPr>
          <p:nvPr>
            <p:ph type="title"/>
          </p:nvPr>
        </p:nvSpPr>
        <p:spPr/>
        <p:txBody>
          <a:bodyPr/>
          <a:lstStyle/>
          <a:p>
            <a:r>
              <a:rPr lang="en-IN" b="1" dirty="0"/>
              <a:t> </a:t>
            </a:r>
            <a:r>
              <a:rPr lang="en-IN" b="1" dirty="0">
                <a:solidFill>
                  <a:srgbClr val="00B0F0"/>
                </a:solidFill>
              </a:rPr>
              <a:t>What is Support Vector Machine(SVM)?</a:t>
            </a:r>
          </a:p>
        </p:txBody>
      </p:sp>
      <p:sp>
        <p:nvSpPr>
          <p:cNvPr id="3" name="Content Placeholder 2">
            <a:extLst>
              <a:ext uri="{FF2B5EF4-FFF2-40B4-BE49-F238E27FC236}">
                <a16:creationId xmlns:a16="http://schemas.microsoft.com/office/drawing/2014/main" id="{01921D39-98F6-4392-A253-15F94438CC90}"/>
              </a:ext>
            </a:extLst>
          </p:cNvPr>
          <p:cNvSpPr>
            <a:spLocks noGrp="1"/>
          </p:cNvSpPr>
          <p:nvPr>
            <p:ph idx="1"/>
          </p:nvPr>
        </p:nvSpPr>
        <p:spPr/>
        <p:txBody>
          <a:bodyPr/>
          <a:lstStyle/>
          <a:p>
            <a:r>
              <a:rPr lang="en-US" dirty="0"/>
              <a:t>Data classification is a very important task in machine learning. Support Vector Machines (SVMs) are widely applied in the field of pattern classifications and nonlinear regressions</a:t>
            </a:r>
          </a:p>
          <a:p>
            <a:r>
              <a:rPr lang="en-US" dirty="0"/>
              <a:t>A Support Vector Machine is a supervised machine learning algorithm which can be used for both classification and regression problems. It follows a technique called the kernel trick to transform the data and based on these transformations, it finds an optimal boundary between the possible outputs.</a:t>
            </a:r>
            <a:endParaRPr lang="en-IN" dirty="0"/>
          </a:p>
        </p:txBody>
      </p:sp>
    </p:spTree>
    <p:extLst>
      <p:ext uri="{BB962C8B-B14F-4D97-AF65-F5344CB8AC3E}">
        <p14:creationId xmlns:p14="http://schemas.microsoft.com/office/powerpoint/2010/main" val="2594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1522-CA96-4FDF-8406-113166B9DB61}"/>
              </a:ext>
            </a:extLst>
          </p:cNvPr>
          <p:cNvSpPr>
            <a:spLocks noGrp="1"/>
          </p:cNvSpPr>
          <p:nvPr>
            <p:ph type="title"/>
          </p:nvPr>
        </p:nvSpPr>
        <p:spPr/>
        <p:txBody>
          <a:bodyPr/>
          <a:lstStyle/>
          <a:p>
            <a:r>
              <a:rPr lang="en-IN" b="1" dirty="0">
                <a:solidFill>
                  <a:srgbClr val="00B0F0"/>
                </a:solidFill>
              </a:rPr>
              <a:t>How does it work?</a:t>
            </a:r>
          </a:p>
        </p:txBody>
      </p:sp>
      <p:sp>
        <p:nvSpPr>
          <p:cNvPr id="3" name="Content Placeholder 2">
            <a:extLst>
              <a:ext uri="{FF2B5EF4-FFF2-40B4-BE49-F238E27FC236}">
                <a16:creationId xmlns:a16="http://schemas.microsoft.com/office/drawing/2014/main" id="{E2E4F1E1-7BEE-4332-9597-6D6E461ABB8C}"/>
              </a:ext>
            </a:extLst>
          </p:cNvPr>
          <p:cNvSpPr>
            <a:spLocks noGrp="1"/>
          </p:cNvSpPr>
          <p:nvPr>
            <p:ph idx="1"/>
          </p:nvPr>
        </p:nvSpPr>
        <p:spPr/>
        <p:txBody>
          <a:bodyPr/>
          <a:lstStyle/>
          <a:p>
            <a:pPr marL="0" indent="0">
              <a:buNone/>
            </a:pPr>
            <a:r>
              <a:rPr lang="en-US" dirty="0"/>
              <a:t>The main idea is to identify the optimal separating hyperplane which maximizes the margin of the training data. </a:t>
            </a:r>
            <a:endParaRPr lang="en-IN" dirty="0"/>
          </a:p>
        </p:txBody>
      </p:sp>
    </p:spTree>
    <p:extLst>
      <p:ext uri="{BB962C8B-B14F-4D97-AF65-F5344CB8AC3E}">
        <p14:creationId xmlns:p14="http://schemas.microsoft.com/office/powerpoint/2010/main" val="398427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EAD0-93E1-4380-B226-EEC6C1534C8B}"/>
              </a:ext>
            </a:extLst>
          </p:cNvPr>
          <p:cNvSpPr>
            <a:spLocks noGrp="1"/>
          </p:cNvSpPr>
          <p:nvPr>
            <p:ph type="title"/>
          </p:nvPr>
        </p:nvSpPr>
        <p:spPr>
          <a:xfrm>
            <a:off x="1484311" y="685801"/>
            <a:ext cx="10018713" cy="824948"/>
          </a:xfrm>
        </p:spPr>
        <p:txBody>
          <a:bodyPr/>
          <a:lstStyle/>
          <a:p>
            <a:r>
              <a:rPr lang="en-IN" b="1" dirty="0">
                <a:solidFill>
                  <a:srgbClr val="00B0F0"/>
                </a:solidFill>
              </a:rPr>
              <a:t>Hyperplane??</a:t>
            </a:r>
          </a:p>
        </p:txBody>
      </p:sp>
      <p:sp>
        <p:nvSpPr>
          <p:cNvPr id="3" name="Content Placeholder 2">
            <a:extLst>
              <a:ext uri="{FF2B5EF4-FFF2-40B4-BE49-F238E27FC236}">
                <a16:creationId xmlns:a16="http://schemas.microsoft.com/office/drawing/2014/main" id="{B459DCEE-0EE7-4ED7-A8FB-69F94F1439E8}"/>
              </a:ext>
            </a:extLst>
          </p:cNvPr>
          <p:cNvSpPr>
            <a:spLocks noGrp="1"/>
          </p:cNvSpPr>
          <p:nvPr>
            <p:ph idx="1"/>
          </p:nvPr>
        </p:nvSpPr>
        <p:spPr>
          <a:xfrm>
            <a:off x="1484310" y="1696278"/>
            <a:ext cx="10018713" cy="4571999"/>
          </a:xfrm>
        </p:spPr>
        <p:txBody>
          <a:bodyPr>
            <a:normAutofit fontScale="92500"/>
          </a:bodyPr>
          <a:lstStyle/>
          <a:p>
            <a:r>
              <a:rPr lang="en-US" dirty="0"/>
              <a:t>For instance, we can draw a line in which all the points above the line are green and the ones below the line are red. Such a line is said to be a separating hyperplane.</a:t>
            </a:r>
          </a:p>
          <a:p>
            <a:r>
              <a:rPr lang="en-US" dirty="0"/>
              <a:t>The support vector machine can work for a general n-dimensional dataset too. And in the case of higher dimensions, the hyperplane is the generalization of a plane.</a:t>
            </a:r>
          </a:p>
          <a:p>
            <a:r>
              <a:rPr lang="en-US" dirty="0"/>
              <a:t>More formally, it is an n-1 dimensional subspace of an n-dimensional Euclidean space. So for a</a:t>
            </a:r>
          </a:p>
          <a:p>
            <a:r>
              <a:rPr lang="en-US" dirty="0"/>
              <a:t>1D dataset, a single point represents the hyperplane.</a:t>
            </a:r>
          </a:p>
          <a:p>
            <a:r>
              <a:rPr lang="en-US" dirty="0"/>
              <a:t>2D dataset, a line is a hyperplane.</a:t>
            </a:r>
          </a:p>
          <a:p>
            <a:r>
              <a:rPr lang="en-US" dirty="0"/>
              <a:t>3D dataset, a plane is a hyperplane.</a:t>
            </a:r>
          </a:p>
          <a:p>
            <a:r>
              <a:rPr lang="en-US" dirty="0"/>
              <a:t>And in the higher dimension, it is called a hyperplane.</a:t>
            </a:r>
          </a:p>
          <a:p>
            <a:endParaRPr lang="en-IN" dirty="0"/>
          </a:p>
        </p:txBody>
      </p:sp>
    </p:spTree>
    <p:extLst>
      <p:ext uri="{BB962C8B-B14F-4D97-AF65-F5344CB8AC3E}">
        <p14:creationId xmlns:p14="http://schemas.microsoft.com/office/powerpoint/2010/main" val="328894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14913-CE1B-4778-9B4D-A73FF2700AC5}"/>
              </a:ext>
            </a:extLst>
          </p:cNvPr>
          <p:cNvSpPr>
            <a:spLocks noGrp="1"/>
          </p:cNvSpPr>
          <p:nvPr>
            <p:ph type="title"/>
          </p:nvPr>
        </p:nvSpPr>
        <p:spPr/>
        <p:txBody>
          <a:bodyPr/>
          <a:lstStyle/>
          <a:p>
            <a:r>
              <a:rPr lang="en-IN" b="1" dirty="0">
                <a:solidFill>
                  <a:srgbClr val="00B0F0"/>
                </a:solidFill>
              </a:rPr>
              <a:t>Multiple hyperplanes</a:t>
            </a:r>
            <a:endParaRPr lang="en-IN" dirty="0">
              <a:solidFill>
                <a:srgbClr val="00B0F0"/>
              </a:solidFill>
            </a:endParaRPr>
          </a:p>
        </p:txBody>
      </p:sp>
      <p:pic>
        <p:nvPicPr>
          <p:cNvPr id="8" name="Content Placeholder 7">
            <a:extLst>
              <a:ext uri="{FF2B5EF4-FFF2-40B4-BE49-F238E27FC236}">
                <a16:creationId xmlns:a16="http://schemas.microsoft.com/office/drawing/2014/main" id="{3C9D527E-559E-4FF7-9796-0F73B363D3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3" y="2467916"/>
            <a:ext cx="4894262" cy="3124199"/>
          </a:xfrm>
        </p:spPr>
      </p:pic>
      <p:sp>
        <p:nvSpPr>
          <p:cNvPr id="6" name="Content Placeholder 5">
            <a:extLst>
              <a:ext uri="{FF2B5EF4-FFF2-40B4-BE49-F238E27FC236}">
                <a16:creationId xmlns:a16="http://schemas.microsoft.com/office/drawing/2014/main" id="{42699D63-DB07-4AE9-82E8-E07F154331EB}"/>
              </a:ext>
            </a:extLst>
          </p:cNvPr>
          <p:cNvSpPr>
            <a:spLocks noGrp="1"/>
          </p:cNvSpPr>
          <p:nvPr>
            <p:ph sz="half" idx="2"/>
          </p:nvPr>
        </p:nvSpPr>
        <p:spPr>
          <a:xfrm>
            <a:off x="6607968" y="2057401"/>
            <a:ext cx="4895056" cy="3124200"/>
          </a:xfrm>
        </p:spPr>
        <p:txBody>
          <a:bodyPr>
            <a:noAutofit/>
          </a:bodyPr>
          <a:lstStyle/>
          <a:p>
            <a:endParaRPr lang="en-US" sz="2400" dirty="0"/>
          </a:p>
          <a:p>
            <a:endParaRPr lang="en-US" sz="2400" dirty="0"/>
          </a:p>
          <a:p>
            <a:r>
              <a:rPr lang="en-US" sz="2400" dirty="0"/>
              <a:t>There are multiple hyperplanes, but which one of them is a separating hyperplane? It can be easily seen that line B is the one which best separates the two classes.</a:t>
            </a:r>
            <a:endParaRPr lang="en-IN" sz="2400" dirty="0"/>
          </a:p>
        </p:txBody>
      </p:sp>
    </p:spTree>
    <p:extLst>
      <p:ext uri="{BB962C8B-B14F-4D97-AF65-F5344CB8AC3E}">
        <p14:creationId xmlns:p14="http://schemas.microsoft.com/office/powerpoint/2010/main" val="417023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2D4A-336E-4ADB-9771-7581D60AF292}"/>
              </a:ext>
            </a:extLst>
          </p:cNvPr>
          <p:cNvSpPr>
            <a:spLocks noGrp="1"/>
          </p:cNvSpPr>
          <p:nvPr>
            <p:ph type="title"/>
          </p:nvPr>
        </p:nvSpPr>
        <p:spPr>
          <a:xfrm>
            <a:off x="1484311" y="685800"/>
            <a:ext cx="10018713" cy="1196009"/>
          </a:xfrm>
        </p:spPr>
        <p:txBody>
          <a:bodyPr/>
          <a:lstStyle/>
          <a:p>
            <a:r>
              <a:rPr lang="en-IN" b="1" dirty="0">
                <a:solidFill>
                  <a:srgbClr val="00B0F0"/>
                </a:solidFill>
              </a:rPr>
              <a:t>Multiple separating hyperplanes</a:t>
            </a:r>
            <a:endParaRPr lang="en-IN" dirty="0">
              <a:solidFill>
                <a:srgbClr val="00B0F0"/>
              </a:solidFill>
            </a:endParaRPr>
          </a:p>
        </p:txBody>
      </p:sp>
      <p:pic>
        <p:nvPicPr>
          <p:cNvPr id="6" name="Content Placeholder 5">
            <a:extLst>
              <a:ext uri="{FF2B5EF4-FFF2-40B4-BE49-F238E27FC236}">
                <a16:creationId xmlns:a16="http://schemas.microsoft.com/office/drawing/2014/main" id="{5CE2FEA3-8536-47AB-A6A7-619C3E69E1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6367" y="2180052"/>
            <a:ext cx="5181600" cy="4098096"/>
          </a:xfrm>
        </p:spPr>
      </p:pic>
      <p:sp>
        <p:nvSpPr>
          <p:cNvPr id="4" name="Content Placeholder 3">
            <a:extLst>
              <a:ext uri="{FF2B5EF4-FFF2-40B4-BE49-F238E27FC236}">
                <a16:creationId xmlns:a16="http://schemas.microsoft.com/office/drawing/2014/main" id="{2F419B9A-52E3-4330-AD08-AD0C582C4A54}"/>
              </a:ext>
            </a:extLst>
          </p:cNvPr>
          <p:cNvSpPr>
            <a:spLocks noGrp="1"/>
          </p:cNvSpPr>
          <p:nvPr>
            <p:ph sz="half" idx="2"/>
          </p:nvPr>
        </p:nvSpPr>
        <p:spPr>
          <a:xfrm>
            <a:off x="6607967" y="2180052"/>
            <a:ext cx="4895056" cy="3124200"/>
          </a:xfrm>
        </p:spPr>
        <p:txBody>
          <a:bodyPr/>
          <a:lstStyle/>
          <a:p>
            <a:endParaRPr lang="en-US" dirty="0"/>
          </a:p>
          <a:p>
            <a:endParaRPr lang="en-US" sz="2400" dirty="0"/>
          </a:p>
          <a:p>
            <a:r>
              <a:rPr lang="en-US" sz="2400" dirty="0"/>
              <a:t>So the aim is to choose the hyperplane which is as far as possible from the data points of each category.</a:t>
            </a:r>
            <a:endParaRPr lang="en-IN" sz="2400" dirty="0"/>
          </a:p>
        </p:txBody>
      </p:sp>
    </p:spTree>
    <p:extLst>
      <p:ext uri="{BB962C8B-B14F-4D97-AF65-F5344CB8AC3E}">
        <p14:creationId xmlns:p14="http://schemas.microsoft.com/office/powerpoint/2010/main" val="249862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CFB695-8B25-4A8E-AF47-7D941BB3D182}"/>
              </a:ext>
            </a:extLst>
          </p:cNvPr>
          <p:cNvSpPr>
            <a:spLocks noGrp="1"/>
          </p:cNvSpPr>
          <p:nvPr>
            <p:ph type="title"/>
          </p:nvPr>
        </p:nvSpPr>
        <p:spPr>
          <a:xfrm>
            <a:off x="1484311" y="685800"/>
            <a:ext cx="10018713" cy="1050235"/>
          </a:xfrm>
        </p:spPr>
        <p:txBody>
          <a:bodyPr/>
          <a:lstStyle/>
          <a:p>
            <a:r>
              <a:rPr lang="en-IN" b="1" dirty="0">
                <a:solidFill>
                  <a:srgbClr val="00B0F0"/>
                </a:solidFill>
              </a:rPr>
              <a:t>Choose Optimal </a:t>
            </a:r>
            <a:r>
              <a:rPr lang="en-IN" b="1" dirty="0" err="1">
                <a:solidFill>
                  <a:srgbClr val="00B0F0"/>
                </a:solidFill>
              </a:rPr>
              <a:t>HyperPlane</a:t>
            </a:r>
            <a:endParaRPr lang="en-IN" b="1" dirty="0">
              <a:solidFill>
                <a:srgbClr val="00B0F0"/>
              </a:solidFill>
            </a:endParaRPr>
          </a:p>
        </p:txBody>
      </p:sp>
      <p:sp>
        <p:nvSpPr>
          <p:cNvPr id="3" name="Content Placeholder 2">
            <a:extLst>
              <a:ext uri="{FF2B5EF4-FFF2-40B4-BE49-F238E27FC236}">
                <a16:creationId xmlns:a16="http://schemas.microsoft.com/office/drawing/2014/main" id="{EE86E7CF-CB8F-4011-A4EF-3E09F475F05D}"/>
              </a:ext>
            </a:extLst>
          </p:cNvPr>
          <p:cNvSpPr>
            <a:spLocks noGrp="1"/>
          </p:cNvSpPr>
          <p:nvPr>
            <p:ph sz="half" idx="1"/>
          </p:nvPr>
        </p:nvSpPr>
        <p:spPr>
          <a:xfrm>
            <a:off x="1484312" y="1948070"/>
            <a:ext cx="4895055" cy="4224129"/>
          </a:xfrm>
        </p:spPr>
        <p:txBody>
          <a:bodyPr>
            <a:normAutofit/>
          </a:bodyPr>
          <a:lstStyle/>
          <a:p>
            <a:r>
              <a:rPr lang="en-US" b="1" dirty="0"/>
              <a:t>Maximizing the distance between the nearest points of each class and the hyperplane would result in an optimal separating hyperplane. This distance is called the </a:t>
            </a:r>
            <a:r>
              <a:rPr lang="en-US" b="1" dirty="0">
                <a:solidFill>
                  <a:srgbClr val="FF0000"/>
                </a:solidFill>
              </a:rPr>
              <a:t>margin.</a:t>
            </a:r>
          </a:p>
          <a:p>
            <a:r>
              <a:rPr lang="en-US" b="1" dirty="0"/>
              <a:t>The goal of SVMs is to find the optimal hyperplane because it not only classifies the existing dataset but also helps predict the class of the unseen data. And the optimal hyperplane is the one which has the biggest margin.</a:t>
            </a:r>
            <a:endParaRPr lang="en-IN" b="1" dirty="0">
              <a:solidFill>
                <a:srgbClr val="FF0000"/>
              </a:solidFill>
            </a:endParaRPr>
          </a:p>
        </p:txBody>
      </p:sp>
      <p:pic>
        <p:nvPicPr>
          <p:cNvPr id="7" name="Content Placeholder 6">
            <a:extLst>
              <a:ext uri="{FF2B5EF4-FFF2-40B4-BE49-F238E27FC236}">
                <a16:creationId xmlns:a16="http://schemas.microsoft.com/office/drawing/2014/main" id="{887ED7BA-5AC0-42A7-B817-04C698DEE5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596" y="1948070"/>
            <a:ext cx="4644428" cy="4224130"/>
          </a:xfrm>
        </p:spPr>
      </p:pic>
    </p:spTree>
    <p:extLst>
      <p:ext uri="{BB962C8B-B14F-4D97-AF65-F5344CB8AC3E}">
        <p14:creationId xmlns:p14="http://schemas.microsoft.com/office/powerpoint/2010/main" val="276348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38A3-E0D2-470C-84B1-80268BF8611B}"/>
              </a:ext>
            </a:extLst>
          </p:cNvPr>
          <p:cNvSpPr>
            <a:spLocks noGrp="1"/>
          </p:cNvSpPr>
          <p:nvPr>
            <p:ph type="title"/>
          </p:nvPr>
        </p:nvSpPr>
        <p:spPr>
          <a:xfrm>
            <a:off x="427384" y="431386"/>
            <a:ext cx="10515600" cy="1325563"/>
          </a:xfrm>
        </p:spPr>
        <p:txBody>
          <a:bodyPr/>
          <a:lstStyle/>
          <a:p>
            <a:r>
              <a:rPr lang="en-US" altLang="en-US" b="1" dirty="0">
                <a:solidFill>
                  <a:srgbClr val="00B0F0"/>
                </a:solidFill>
                <a:latin typeface="Lora"/>
              </a:rPr>
              <a:t>Regularization parameter</a:t>
            </a:r>
            <a:endParaRPr lang="en-IN" dirty="0">
              <a:solidFill>
                <a:srgbClr val="00B0F0"/>
              </a:solidFill>
            </a:endParaRPr>
          </a:p>
        </p:txBody>
      </p:sp>
      <p:sp>
        <p:nvSpPr>
          <p:cNvPr id="5" name="Rectangle 2">
            <a:extLst>
              <a:ext uri="{FF2B5EF4-FFF2-40B4-BE49-F238E27FC236}">
                <a16:creationId xmlns:a16="http://schemas.microsoft.com/office/drawing/2014/main" id="{642476A7-0B98-4C81-A718-7AB6A1F42F52}"/>
              </a:ext>
            </a:extLst>
          </p:cNvPr>
          <p:cNvSpPr>
            <a:spLocks noGrp="1" noChangeArrowheads="1"/>
          </p:cNvSpPr>
          <p:nvPr>
            <p:ph idx="1"/>
          </p:nvPr>
        </p:nvSpPr>
        <p:spPr bwMode="auto">
          <a:xfrm>
            <a:off x="1709530" y="2167303"/>
            <a:ext cx="9949070" cy="307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46535E"/>
                </a:solidFill>
                <a:effectLst/>
                <a:latin typeface="MathJax_Math-italic"/>
              </a:rPr>
            </a:br>
            <a:r>
              <a:rPr kumimoji="0" lang="en-US" altLang="en-US" sz="2400" b="0" i="0" u="none" strike="noStrike" cap="none" normalizeH="0" baseline="0" dirty="0">
                <a:ln>
                  <a:noFill/>
                </a:ln>
                <a:solidFill>
                  <a:srgbClr val="46535E"/>
                </a:solidFill>
                <a:effectLst/>
                <a:latin typeface="MathJax_Math-italic"/>
              </a:rPr>
              <a:t>C</a:t>
            </a:r>
            <a:r>
              <a:rPr kumimoji="0" lang="en-US" altLang="en-US" sz="2400" b="0" i="0" u="none" strike="noStrike" cap="none" normalizeH="0" baseline="0" dirty="0">
                <a:ln>
                  <a:noFill/>
                </a:ln>
                <a:solidFill>
                  <a:srgbClr val="46535E"/>
                </a:solidFill>
                <a:effectLst/>
                <a:latin typeface="Lora"/>
              </a:rPr>
              <a:t> is the </a:t>
            </a:r>
            <a:r>
              <a:rPr kumimoji="0" lang="en-US" altLang="en-US" sz="2400" b="1" i="0" u="none" strike="noStrike" cap="none" normalizeH="0" baseline="0" dirty="0">
                <a:ln>
                  <a:noFill/>
                </a:ln>
                <a:solidFill>
                  <a:srgbClr val="46535E"/>
                </a:solidFill>
                <a:effectLst/>
                <a:latin typeface="Lora"/>
              </a:rPr>
              <a:t>regularization parameter</a:t>
            </a:r>
            <a:r>
              <a:rPr kumimoji="0" lang="en-US" altLang="en-US" sz="2400" b="0" i="0" u="none" strike="noStrike" cap="none" normalizeH="0" baseline="0" dirty="0">
                <a:ln>
                  <a:noFill/>
                </a:ln>
                <a:solidFill>
                  <a:srgbClr val="46535E"/>
                </a:solidFill>
                <a:effectLst/>
                <a:latin typeface="Lora"/>
              </a:rPr>
              <a:t> that controls the trade-off between the slack variable penalty (misclassifications) and width of the margin.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Lora"/>
              </a:rPr>
              <a:t>Small </a:t>
            </a:r>
            <a:r>
              <a:rPr kumimoji="0" lang="en-US" altLang="en-US" sz="2400" b="0" i="0" u="none" strike="noStrike" cap="none" normalizeH="0" baseline="0" dirty="0">
                <a:ln>
                  <a:noFill/>
                </a:ln>
                <a:solidFill>
                  <a:srgbClr val="46535E"/>
                </a:solidFill>
                <a:effectLst/>
                <a:latin typeface="MathJax_Math-italic"/>
              </a:rPr>
              <a:t>C</a:t>
            </a:r>
            <a:r>
              <a:rPr kumimoji="0" lang="en-US" altLang="en-US" sz="2400" b="0" i="0" u="none" strike="noStrike" cap="none" normalizeH="0" baseline="0" dirty="0">
                <a:ln>
                  <a:noFill/>
                </a:ln>
                <a:solidFill>
                  <a:srgbClr val="46535E"/>
                </a:solidFill>
                <a:effectLst/>
                <a:latin typeface="Lora"/>
              </a:rPr>
              <a:t> makes the constraints easy to ignore which leads to a large margin.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Lora"/>
              </a:rPr>
              <a:t>Large </a:t>
            </a:r>
            <a:r>
              <a:rPr kumimoji="0" lang="en-US" altLang="en-US" sz="2400" b="0" i="0" u="none" strike="noStrike" cap="none" normalizeH="0" baseline="0" dirty="0">
                <a:ln>
                  <a:noFill/>
                </a:ln>
                <a:solidFill>
                  <a:srgbClr val="46535E"/>
                </a:solidFill>
                <a:effectLst/>
                <a:latin typeface="MathJax_Math-italic"/>
              </a:rPr>
              <a:t>C</a:t>
            </a:r>
            <a:r>
              <a:rPr kumimoji="0" lang="en-US" altLang="en-US" sz="2400" b="0" i="0" u="none" strike="noStrike" cap="none" normalizeH="0" baseline="0" dirty="0">
                <a:ln>
                  <a:noFill/>
                </a:ln>
                <a:solidFill>
                  <a:srgbClr val="46535E"/>
                </a:solidFill>
                <a:effectLst/>
                <a:latin typeface="Lora"/>
              </a:rPr>
              <a:t> allows the constraints hard to be ignored which leads to a small margin.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6535E"/>
                </a:solidFill>
                <a:effectLst/>
                <a:latin typeface="Lora"/>
              </a:rPr>
              <a:t>For </a:t>
            </a:r>
            <a:r>
              <a:rPr kumimoji="0" lang="en-US" altLang="en-US" sz="2400" b="0" i="0" u="none" strike="noStrike" cap="none" normalizeH="0" baseline="0" dirty="0">
                <a:ln>
                  <a:noFill/>
                </a:ln>
                <a:solidFill>
                  <a:srgbClr val="46535E"/>
                </a:solidFill>
                <a:effectLst/>
                <a:latin typeface="MathJax_Math-italic"/>
              </a:rPr>
              <a:t>C</a:t>
            </a:r>
            <a:r>
              <a:rPr kumimoji="0" lang="en-US" altLang="en-US" sz="2400" b="0" i="0" u="none" strike="noStrike" cap="none" normalizeH="0" baseline="0" dirty="0">
                <a:ln>
                  <a:noFill/>
                </a:ln>
                <a:solidFill>
                  <a:srgbClr val="46535E"/>
                </a:solidFill>
                <a:effectLst/>
                <a:latin typeface="MathJax_Main"/>
              </a:rPr>
              <a:t>=inf</a:t>
            </a:r>
            <a:r>
              <a:rPr kumimoji="0" lang="en-US" altLang="en-US" sz="2400" b="0" i="0" u="none" strike="noStrike" cap="none" normalizeH="0" baseline="0" dirty="0">
                <a:ln>
                  <a:noFill/>
                </a:ln>
                <a:solidFill>
                  <a:srgbClr val="46535E"/>
                </a:solidFill>
                <a:effectLst/>
                <a:latin typeface="Lora"/>
              </a:rPr>
              <a:t>, all the constraints are enforced.</a:t>
            </a:r>
            <a:endParaRPr kumimoji="0" lang="en-US" altLang="en-US" sz="2400" b="0" i="0" u="none" strike="noStrike" cap="none" normalizeH="0" baseline="0" dirty="0">
              <a:ln>
                <a:noFill/>
              </a:ln>
              <a:solidFill>
                <a:srgbClr val="46535E"/>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238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10AF-3DCE-4764-9D3A-A7CB581F2935}"/>
              </a:ext>
            </a:extLst>
          </p:cNvPr>
          <p:cNvSpPr>
            <a:spLocks noGrp="1"/>
          </p:cNvSpPr>
          <p:nvPr>
            <p:ph type="title"/>
          </p:nvPr>
        </p:nvSpPr>
        <p:spPr>
          <a:xfrm>
            <a:off x="1484311" y="685800"/>
            <a:ext cx="10018713" cy="1235765"/>
          </a:xfrm>
        </p:spPr>
        <p:txBody>
          <a:bodyPr/>
          <a:lstStyle/>
          <a:p>
            <a:r>
              <a:rPr lang="en-US" b="1" dirty="0">
                <a:solidFill>
                  <a:srgbClr val="00B0F0"/>
                </a:solidFill>
              </a:rPr>
              <a:t>Kernel trick</a:t>
            </a:r>
            <a:endParaRPr lang="en-IN" dirty="0">
              <a:solidFill>
                <a:srgbClr val="00B0F0"/>
              </a:solidFill>
            </a:endParaRPr>
          </a:p>
        </p:txBody>
      </p:sp>
      <p:sp>
        <p:nvSpPr>
          <p:cNvPr id="3" name="Content Placeholder 2">
            <a:extLst>
              <a:ext uri="{FF2B5EF4-FFF2-40B4-BE49-F238E27FC236}">
                <a16:creationId xmlns:a16="http://schemas.microsoft.com/office/drawing/2014/main" id="{13888107-F12C-422E-9D4C-03653164DCF6}"/>
              </a:ext>
            </a:extLst>
          </p:cNvPr>
          <p:cNvSpPr>
            <a:spLocks noGrp="1"/>
          </p:cNvSpPr>
          <p:nvPr>
            <p:ph sz="half" idx="1"/>
          </p:nvPr>
        </p:nvSpPr>
        <p:spPr>
          <a:xfrm>
            <a:off x="1484312" y="2438399"/>
            <a:ext cx="4895055" cy="3352801"/>
          </a:xfrm>
        </p:spPr>
        <p:txBody>
          <a:bodyPr>
            <a:normAutofit/>
          </a:bodyPr>
          <a:lstStyle/>
          <a:p>
            <a:r>
              <a:rPr lang="en-US" sz="2800" b="1" dirty="0"/>
              <a:t>kernel trick</a:t>
            </a:r>
            <a:r>
              <a:rPr lang="en-US" sz="2800" dirty="0"/>
              <a:t> where the kernel function transforms the data into the higher dimensional feature space so that a linear separation is possible.</a:t>
            </a:r>
            <a:endParaRPr lang="en-IN" sz="2800" dirty="0"/>
          </a:p>
        </p:txBody>
      </p:sp>
      <p:pic>
        <p:nvPicPr>
          <p:cNvPr id="6" name="Content Placeholder 5">
            <a:extLst>
              <a:ext uri="{FF2B5EF4-FFF2-40B4-BE49-F238E27FC236}">
                <a16:creationId xmlns:a16="http://schemas.microsoft.com/office/drawing/2014/main" id="{0B2BF67A-BB2B-4F9F-816F-120578A2B3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305878"/>
            <a:ext cx="4895850" cy="3866321"/>
          </a:xfrm>
        </p:spPr>
      </p:pic>
    </p:spTree>
    <p:extLst>
      <p:ext uri="{BB962C8B-B14F-4D97-AF65-F5344CB8AC3E}">
        <p14:creationId xmlns:p14="http://schemas.microsoft.com/office/powerpoint/2010/main" val="2948146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60</TotalTime>
  <Words>561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Corbel</vt:lpstr>
      <vt:lpstr>Lora</vt:lpstr>
      <vt:lpstr>MathJax_Main</vt:lpstr>
      <vt:lpstr>MathJax_Math-italic</vt:lpstr>
      <vt:lpstr>Open Sans</vt:lpstr>
      <vt:lpstr>Parallax</vt:lpstr>
      <vt:lpstr>Support Vector Machine(SVM) </vt:lpstr>
      <vt:lpstr> What is Support Vector Machine(SVM)?</vt:lpstr>
      <vt:lpstr>How does it work?</vt:lpstr>
      <vt:lpstr>Hyperplane??</vt:lpstr>
      <vt:lpstr>Multiple hyperplanes</vt:lpstr>
      <vt:lpstr>Multiple separating hyperplanes</vt:lpstr>
      <vt:lpstr>Choose Optimal HyperPlane</vt:lpstr>
      <vt:lpstr>Regularization parameter</vt:lpstr>
      <vt:lpstr>Kernel trick</vt:lpstr>
      <vt:lpstr>Parameters</vt:lpstr>
      <vt:lpstr>Pro’s  Of SVM</vt:lpstr>
      <vt:lpstr>Con’s Of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dc:creator>
  <cp:lastModifiedBy> </cp:lastModifiedBy>
  <cp:revision>25</cp:revision>
  <dcterms:created xsi:type="dcterms:W3CDTF">2019-05-22T18:22:42Z</dcterms:created>
  <dcterms:modified xsi:type="dcterms:W3CDTF">2019-05-23T07:31:10Z</dcterms:modified>
</cp:coreProperties>
</file>